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25"/>
  </p:notesMasterIdLst>
  <p:sldIdLst>
    <p:sldId id="256" r:id="rId2"/>
    <p:sldId id="259" r:id="rId3"/>
    <p:sldId id="271" r:id="rId4"/>
    <p:sldId id="272" r:id="rId5"/>
    <p:sldId id="273" r:id="rId6"/>
    <p:sldId id="274" r:id="rId7"/>
    <p:sldId id="275" r:id="rId8"/>
    <p:sldId id="276" r:id="rId9"/>
    <p:sldId id="277" r:id="rId10"/>
    <p:sldId id="278" r:id="rId11"/>
    <p:sldId id="279" r:id="rId12"/>
    <p:sldId id="280" r:id="rId13"/>
    <p:sldId id="281" r:id="rId14"/>
    <p:sldId id="282" r:id="rId15"/>
    <p:sldId id="283" r:id="rId16"/>
    <p:sldId id="284" r:id="rId17"/>
    <p:sldId id="285" r:id="rId18"/>
    <p:sldId id="286" r:id="rId19"/>
    <p:sldId id="287" r:id="rId20"/>
    <p:sldId id="288" r:id="rId21"/>
    <p:sldId id="289" r:id="rId22"/>
    <p:sldId id="290" r:id="rId23"/>
    <p:sldId id="291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22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smtClean="0"/>
            <a:t>NÁZEV:VY_32_INOVACE_07_Přírodopis </a:t>
          </a:r>
          <a:r>
            <a:rPr lang="cs-CZ" sz="2000" dirty="0" smtClean="0"/>
            <a:t>7.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Silvie Krupová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risk- paryby, ryby, kruhoústí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4CC28F4-57EF-4C62-8C5C-F08B4D15C432}" type="presOf" srcId="{4C35D32F-0EAB-4CD7-82EE-45574DC2A586}" destId="{890E4F0B-2866-4A3F-A3C7-2A14B1797930}" srcOrd="1" destOrd="0" presId="urn:microsoft.com/office/officeart/2005/8/layout/target3"/>
    <dgm:cxn modelId="{201ADE2D-13EF-47BB-B595-90E707A04E33}" type="presOf" srcId="{D1D4F407-5343-4D3F-B5B9-D407B03CAEB4}" destId="{AED2198E-93D5-4001-81B4-73124B309672}" srcOrd="1" destOrd="0" presId="urn:microsoft.com/office/officeart/2005/8/layout/target3"/>
    <dgm:cxn modelId="{E5BA3600-AD73-4B58-BB16-8C6C7B0BC0AB}" type="presOf" srcId="{D1B46980-6531-4606-95E6-44980827E919}" destId="{6140AFEC-043D-4C43-A2F9-D0F5331DF3A3}" srcOrd="0" destOrd="0" presId="urn:microsoft.com/office/officeart/2005/8/layout/target3"/>
    <dgm:cxn modelId="{E861E9B4-54DB-40DA-8FA1-E59A875D620E}" type="presOf" srcId="{B651F6E3-6281-48DB-9319-2AEAFDAE7572}" destId="{6BB5E863-4638-4E1D-BFDE-399D028AC4ED}" srcOrd="1" destOrd="0" presId="urn:microsoft.com/office/officeart/2005/8/layout/target3"/>
    <dgm:cxn modelId="{31B94F4E-F02C-405F-A916-E7727B3F898B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73B9A09-942F-4FFE-95B2-9E6543469F4E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AD5876F-595C-48BB-8C67-2C9A66E1D9C8}" type="presOf" srcId="{D1D4F407-5343-4D3F-B5B9-D407B03CAEB4}" destId="{D005CE8C-CC26-4C3E-AC11-E15060ECD759}" srcOrd="0" destOrd="0" presId="urn:microsoft.com/office/officeart/2005/8/layout/target3"/>
    <dgm:cxn modelId="{9E5F6C39-1ABC-4111-B27D-C5FD02E8AC23}" type="presOf" srcId="{4C35D32F-0EAB-4CD7-82EE-45574DC2A586}" destId="{8BEBB6EC-1DAA-4CAC-8A25-BC0FCBD5DBD5}" srcOrd="0" destOrd="0" presId="urn:microsoft.com/office/officeart/2005/8/layout/target3"/>
    <dgm:cxn modelId="{D0C3A42A-507C-42F3-B0CB-C31050085484}" type="presOf" srcId="{D1B46980-6531-4606-95E6-44980827E919}" destId="{2BE915AB-18AA-4053-B92C-3BFC9ED204BB}" srcOrd="1" destOrd="0" presId="urn:microsoft.com/office/officeart/2005/8/layout/target3"/>
    <dgm:cxn modelId="{04893188-02C5-4A91-A172-A3129C8C8FF6}" type="presOf" srcId="{757F3AB3-0718-4624-B441-E567A8F0AB56}" destId="{333A1088-737F-45CB-B68E-254E46348037}" srcOrd="0" destOrd="0" presId="urn:microsoft.com/office/officeart/2005/8/layout/target3"/>
    <dgm:cxn modelId="{014C42B0-E5C5-4CED-86D6-862063EEF7E0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0D11380-9D60-467B-BA69-D80107E32D8B}" type="presParOf" srcId="{333A1088-737F-45CB-B68E-254E46348037}" destId="{F5ABB229-8D3B-4694-996A-96F23CF14429}" srcOrd="0" destOrd="0" presId="urn:microsoft.com/office/officeart/2005/8/layout/target3"/>
    <dgm:cxn modelId="{68705BF6-964D-4399-BD6D-426D1836F4FC}" type="presParOf" srcId="{333A1088-737F-45CB-B68E-254E46348037}" destId="{F41139FD-01EE-4571-8B17-4FB00FC51163}" srcOrd="1" destOrd="0" presId="urn:microsoft.com/office/officeart/2005/8/layout/target3"/>
    <dgm:cxn modelId="{BE06C012-71A0-48A7-AA05-3DC34E6BC8BB}" type="presParOf" srcId="{333A1088-737F-45CB-B68E-254E46348037}" destId="{D005CE8C-CC26-4C3E-AC11-E15060ECD759}" srcOrd="2" destOrd="0" presId="urn:microsoft.com/office/officeart/2005/8/layout/target3"/>
    <dgm:cxn modelId="{396FA8BE-EACB-4DA6-8F23-B6DB12E19AF7}" type="presParOf" srcId="{333A1088-737F-45CB-B68E-254E46348037}" destId="{2C702D82-9B77-49B7-9568-BB8EB47C3372}" srcOrd="3" destOrd="0" presId="urn:microsoft.com/office/officeart/2005/8/layout/target3"/>
    <dgm:cxn modelId="{89D2779E-43FD-4D51-80B8-B9254907ED2D}" type="presParOf" srcId="{333A1088-737F-45CB-B68E-254E46348037}" destId="{A52A0455-90FF-4808-ABD0-F02540D31D5A}" srcOrd="4" destOrd="0" presId="urn:microsoft.com/office/officeart/2005/8/layout/target3"/>
    <dgm:cxn modelId="{D09B1443-A7AF-4C6A-9B28-26A1A1152445}" type="presParOf" srcId="{333A1088-737F-45CB-B68E-254E46348037}" destId="{6140AFEC-043D-4C43-A2F9-D0F5331DF3A3}" srcOrd="5" destOrd="0" presId="urn:microsoft.com/office/officeart/2005/8/layout/target3"/>
    <dgm:cxn modelId="{B32B661F-2D3B-450C-AC6D-F5F5E0A35E5C}" type="presParOf" srcId="{333A1088-737F-45CB-B68E-254E46348037}" destId="{9358AC05-5D7D-4327-9F80-1AD486AEA664}" srcOrd="6" destOrd="0" presId="urn:microsoft.com/office/officeart/2005/8/layout/target3"/>
    <dgm:cxn modelId="{8B90F586-62A7-423D-9B0A-D8052C2A05AE}" type="presParOf" srcId="{333A1088-737F-45CB-B68E-254E46348037}" destId="{313FC574-E1CD-4FB4-B054-0B805CE0447D}" srcOrd="7" destOrd="0" presId="urn:microsoft.com/office/officeart/2005/8/layout/target3"/>
    <dgm:cxn modelId="{C546D202-B4DF-4EC4-A3B8-D0C582FE9859}" type="presParOf" srcId="{333A1088-737F-45CB-B68E-254E46348037}" destId="{619D679B-A015-4ECF-8348-D1034C574F40}" srcOrd="8" destOrd="0" presId="urn:microsoft.com/office/officeart/2005/8/layout/target3"/>
    <dgm:cxn modelId="{E74862D6-74BF-4CD1-984B-54CEDBB26CB6}" type="presParOf" srcId="{333A1088-737F-45CB-B68E-254E46348037}" destId="{322283A8-4A27-4CDA-BAE3-F381106A9174}" srcOrd="9" destOrd="0" presId="urn:microsoft.com/office/officeart/2005/8/layout/target3"/>
    <dgm:cxn modelId="{E7EC7162-B597-49A1-B1AA-A923DC7706BE}" type="presParOf" srcId="{333A1088-737F-45CB-B68E-254E46348037}" destId="{FFC9F71D-1B4F-4AD9-A4A6-86ADEFC8AF5C}" srcOrd="10" destOrd="0" presId="urn:microsoft.com/office/officeart/2005/8/layout/target3"/>
    <dgm:cxn modelId="{FB8FF5EC-797E-4C69-AD04-A70ABB111CAF}" type="presParOf" srcId="{333A1088-737F-45CB-B68E-254E46348037}" destId="{25B08C86-7E15-44DC-BE7F-FFB55DD49D12}" srcOrd="11" destOrd="0" presId="urn:microsoft.com/office/officeart/2005/8/layout/target3"/>
    <dgm:cxn modelId="{15382391-B3A4-4AFE-8C63-FBB953579212}" type="presParOf" srcId="{333A1088-737F-45CB-B68E-254E46348037}" destId="{76644BE8-9D7C-4C09-B250-3D10AF48CBB7}" srcOrd="12" destOrd="0" presId="urn:microsoft.com/office/officeart/2005/8/layout/target3"/>
    <dgm:cxn modelId="{14DD777B-1CEF-4A61-A83F-88FE566464EB}" type="presParOf" srcId="{333A1088-737F-45CB-B68E-254E46348037}" destId="{EE85B701-7295-41C0-BA7A-34D3756A2AE6}" srcOrd="13" destOrd="0" presId="urn:microsoft.com/office/officeart/2005/8/layout/target3"/>
    <dgm:cxn modelId="{19B7136A-D5B0-4699-829D-C59DF89CBEAA}" type="presParOf" srcId="{333A1088-737F-45CB-B68E-254E46348037}" destId="{8BEBB6EC-1DAA-4CAC-8A25-BC0FCBD5DBD5}" srcOrd="14" destOrd="0" presId="urn:microsoft.com/office/officeart/2005/8/layout/target3"/>
    <dgm:cxn modelId="{3DF393A8-E07B-4074-9886-B71CA9ECBA7D}" type="presParOf" srcId="{333A1088-737F-45CB-B68E-254E46348037}" destId="{AED2198E-93D5-4001-81B4-73124B309672}" srcOrd="15" destOrd="0" presId="urn:microsoft.com/office/officeart/2005/8/layout/target3"/>
    <dgm:cxn modelId="{BA644BC3-A78F-43CD-8A92-A4222FC47214}" type="presParOf" srcId="{333A1088-737F-45CB-B68E-254E46348037}" destId="{2BE915AB-18AA-4053-B92C-3BFC9ED204BB}" srcOrd="16" destOrd="0" presId="urn:microsoft.com/office/officeart/2005/8/layout/target3"/>
    <dgm:cxn modelId="{88C7F90E-2589-4639-8E4C-37F4BACFE921}" type="presParOf" srcId="{333A1088-737F-45CB-B68E-254E46348037}" destId="{6BB5E863-4638-4E1D-BFDE-399D028AC4ED}" srcOrd="17" destOrd="0" presId="urn:microsoft.com/office/officeart/2005/8/layout/target3"/>
    <dgm:cxn modelId="{675515BA-B33B-41DE-9A03-1E870DCFEFBC}" type="presParOf" srcId="{333A1088-737F-45CB-B68E-254E46348037}" destId="{5A5FFA88-C948-4069-8E93-59FA12366E83}" srcOrd="18" destOrd="0" presId="urn:microsoft.com/office/officeart/2005/8/layout/target3"/>
    <dgm:cxn modelId="{60EF13C1-5D1A-4B19-A060-3D510DF55867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5789" y="0"/>
          <a:ext cx="7404911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organizace</a:t>
          </a:r>
          <a:endParaRPr lang="cs-CZ" sz="2000" kern="1200" dirty="0"/>
        </a:p>
      </dsp:txBody>
      <dsp:txXfrm>
        <a:off x="1255789" y="0"/>
        <a:ext cx="7404911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7404911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Silvie Krupová</a:t>
          </a:r>
          <a:endParaRPr lang="cs-CZ" sz="2000" kern="1200" dirty="0"/>
        </a:p>
      </dsp:txBody>
      <dsp:txXfrm>
        <a:off x="1273857" y="407634"/>
        <a:ext cx="7404911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7404911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NÁZEV:VY_32_INOVACE_07_Přírodopis </a:t>
          </a:r>
          <a:r>
            <a:rPr lang="cs-CZ" sz="2000" kern="1200" dirty="0" smtClean="0"/>
            <a:t>7. ročník</a:t>
          </a:r>
          <a:endParaRPr lang="cs-CZ" sz="2000" kern="1200" dirty="0"/>
        </a:p>
      </dsp:txBody>
      <dsp:txXfrm>
        <a:off x="1273857" y="815268"/>
        <a:ext cx="7404911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17209" y="1224137"/>
          <a:ext cx="7404911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risk- paryby, ryby, kruhoústí</a:t>
          </a:r>
          <a:endParaRPr lang="cs-CZ" sz="2000" kern="1200" dirty="0"/>
        </a:p>
      </dsp:txBody>
      <dsp:txXfrm>
        <a:off x="1217209" y="1224137"/>
        <a:ext cx="7404911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7404911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CZ.1.07/1.4.00/21.1262</a:t>
          </a:r>
          <a:endParaRPr lang="cs-CZ" sz="2000" kern="1200" dirty="0"/>
        </a:p>
      </dsp:txBody>
      <dsp:txXfrm>
        <a:off x="1273857" y="1630536"/>
        <a:ext cx="7404911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197B35-209D-42B9-BD33-481CB6E73284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77E629-3EBF-4242-8D46-E9D4F27CF7E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7265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19.12.2012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19.12.2012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19.12.2012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19.12.2012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19.12.2012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19.12.2012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2">
                <a:tint val="80000"/>
                <a:satMod val="300000"/>
              </a:schemeClr>
            </a:gs>
            <a:gs pos="100000">
              <a:schemeClr val="accent3">
                <a:lumMod val="60000"/>
                <a:lumOff val="40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19.12.2012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17.xml"/><Relationship Id="rId13" Type="http://schemas.openxmlformats.org/officeDocument/2006/relationships/slide" Target="slide22.xml"/><Relationship Id="rId18" Type="http://schemas.openxmlformats.org/officeDocument/2006/relationships/slide" Target="slide15.xml"/><Relationship Id="rId3" Type="http://schemas.openxmlformats.org/officeDocument/2006/relationships/slide" Target="slide6.xml"/><Relationship Id="rId7" Type="http://schemas.openxmlformats.org/officeDocument/2006/relationships/slide" Target="slide10.xml"/><Relationship Id="rId12" Type="http://schemas.openxmlformats.org/officeDocument/2006/relationships/slide" Target="slide21.xml"/><Relationship Id="rId17" Type="http://schemas.openxmlformats.org/officeDocument/2006/relationships/slide" Target="slide14.xml"/><Relationship Id="rId2" Type="http://schemas.openxmlformats.org/officeDocument/2006/relationships/slide" Target="slide5.xml"/><Relationship Id="rId16" Type="http://schemas.openxmlformats.org/officeDocument/2006/relationships/slide" Target="slide13.xml"/><Relationship Id="rId1" Type="http://schemas.openxmlformats.org/officeDocument/2006/relationships/slideLayout" Target="../slideLayouts/slideLayout7.xml"/><Relationship Id="rId6" Type="http://schemas.openxmlformats.org/officeDocument/2006/relationships/slide" Target="slide8.xml"/><Relationship Id="rId11" Type="http://schemas.openxmlformats.org/officeDocument/2006/relationships/slide" Target="slide20.xml"/><Relationship Id="rId5" Type="http://schemas.openxmlformats.org/officeDocument/2006/relationships/slide" Target="slide9.xml"/><Relationship Id="rId15" Type="http://schemas.openxmlformats.org/officeDocument/2006/relationships/slide" Target="slide12.xml"/><Relationship Id="rId10" Type="http://schemas.openxmlformats.org/officeDocument/2006/relationships/slide" Target="slide19.xml"/><Relationship Id="rId19" Type="http://schemas.openxmlformats.org/officeDocument/2006/relationships/slide" Target="slide16.xml"/><Relationship Id="rId4" Type="http://schemas.openxmlformats.org/officeDocument/2006/relationships/slide" Target="slide7.xml"/><Relationship Id="rId9" Type="http://schemas.openxmlformats.org/officeDocument/2006/relationships/slide" Target="slide18.xml"/><Relationship Id="rId14" Type="http://schemas.openxmlformats.org/officeDocument/2006/relationships/slide" Target="slide1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062993493"/>
              </p:ext>
            </p:extLst>
          </p:nvPr>
        </p:nvGraphicFramePr>
        <p:xfrm>
          <a:off x="0" y="1052736"/>
          <a:ext cx="8678768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 fontScale="92500" lnSpcReduction="10000"/>
          </a:bodyPr>
          <a:lstStyle/>
          <a:p>
            <a:r>
              <a:rPr lang="cs-CZ" sz="3000" dirty="0" smtClean="0"/>
              <a:t>Hra Risk slouží k opakování učiva –ryby, paryby, kruhoústí.</a:t>
            </a:r>
          </a:p>
          <a:p>
            <a:r>
              <a:rPr lang="cs-CZ" sz="3000" dirty="0" smtClean="0"/>
              <a:t>Pravidla: Žáci jsou rozděleni do 3 skupin, každá skupina si postupně vybírá otázky, pokud odpoví správně, získávají body. Vyhrává skupina s největším počtem bodů.</a:t>
            </a:r>
          </a:p>
          <a:p>
            <a:r>
              <a:rPr lang="cs-CZ" sz="3000" dirty="0" smtClean="0"/>
              <a:t>Po kliknutí na vybrané pole s body se zobrazí otázka, na kterou žáci odpoví, po odpovědi, učitel klikne na políčko odpověď a zobrazí se správná odpověď na otázku. Na hrací pole s nabídkou otázek se učitel dostane kliknutím na šipku zpět.</a:t>
            </a:r>
          </a:p>
          <a:p>
            <a:r>
              <a:rPr lang="cs-CZ" sz="3000" dirty="0" smtClean="0"/>
              <a:t>Pole s body, které už bylo vybráno se zbarví fialově.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25000" dirty="0" smtClean="0">
                <a:latin typeface="Times New Roman" pitchFamily="18" charset="0"/>
                <a:cs typeface="Times New Roman" pitchFamily="18" charset="0"/>
              </a:rPr>
              <a:t>Risk</a:t>
            </a:r>
            <a:endParaRPr lang="cs-CZ" sz="25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428596" y="357166"/>
            <a:ext cx="2643206" cy="17859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428596" y="2500306"/>
            <a:ext cx="2643206" cy="1857388"/>
          </a:xfrm>
          <a:prstGeom prst="round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428596" y="4714884"/>
            <a:ext cx="2643206" cy="1857388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464315" y="957753"/>
            <a:ext cx="25003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cap="all" dirty="0" smtClean="0"/>
              <a:t>RYBY</a:t>
            </a:r>
            <a:endParaRPr lang="cs-CZ" sz="3200" cap="all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7158" y="3136612"/>
            <a:ext cx="264320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PARYBY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89331" y="5351190"/>
            <a:ext cx="232173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cap="all" dirty="0" smtClean="0"/>
              <a:t>KRUHOÚSTÍ</a:t>
            </a:r>
            <a:endParaRPr lang="cs-CZ" sz="3200" cap="all" dirty="0"/>
          </a:p>
        </p:txBody>
      </p:sp>
      <p:sp>
        <p:nvSpPr>
          <p:cNvPr id="10" name="Zaoblený obdélník 9">
            <a:hlinkClick r:id="rId2" action="ppaction://hlinksldjump"/>
          </p:cNvPr>
          <p:cNvSpPr/>
          <p:nvPr/>
        </p:nvSpPr>
        <p:spPr>
          <a:xfrm>
            <a:off x="3214678" y="493953"/>
            <a:ext cx="1785950" cy="71438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2"/>
                </a:solidFill>
                <a:hlinkClick r:id="rId2" action="ppaction://hlinksldjump"/>
              </a:rPr>
              <a:t>1000</a:t>
            </a:r>
            <a:endParaRPr lang="cs-CZ" sz="4400" b="1" dirty="0">
              <a:solidFill>
                <a:schemeClr val="tx2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3214678" y="1285860"/>
            <a:ext cx="1785950" cy="71438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2"/>
                </a:solidFill>
                <a:hlinkClick r:id="rId3" action="ppaction://hlinksldjump"/>
              </a:rPr>
              <a:t>1000</a:t>
            </a:r>
            <a:endParaRPr lang="cs-CZ" sz="4400" b="1" dirty="0">
              <a:solidFill>
                <a:schemeClr val="tx2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5143504" y="500042"/>
            <a:ext cx="1785950" cy="71438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2"/>
                </a:solidFill>
                <a:hlinkClick r:id="rId4" action="ppaction://hlinksldjump"/>
              </a:rPr>
              <a:t>2000</a:t>
            </a:r>
            <a:endParaRPr lang="cs-CZ" sz="4400" b="1" dirty="0">
              <a:solidFill>
                <a:schemeClr val="tx2"/>
              </a:solidFill>
            </a:endParaRPr>
          </a:p>
        </p:txBody>
      </p:sp>
      <p:sp>
        <p:nvSpPr>
          <p:cNvPr id="15" name="Zaoblený obdélník 14">
            <a:hlinkClick r:id="rId5" action="ppaction://hlinksldjump"/>
          </p:cNvPr>
          <p:cNvSpPr/>
          <p:nvPr/>
        </p:nvSpPr>
        <p:spPr>
          <a:xfrm>
            <a:off x="7143768" y="500042"/>
            <a:ext cx="1785950" cy="71438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2"/>
                </a:solidFill>
                <a:hlinkClick r:id="rId5" action="ppaction://hlinksldjump"/>
              </a:rPr>
              <a:t>3000</a:t>
            </a:r>
            <a:endParaRPr lang="cs-CZ" sz="4400" b="1" dirty="0">
              <a:solidFill>
                <a:schemeClr val="tx2"/>
              </a:solidFill>
            </a:endParaRPr>
          </a:p>
        </p:txBody>
      </p:sp>
      <p:sp>
        <p:nvSpPr>
          <p:cNvPr id="16" name="Zaoblený obdélník 15">
            <a:hlinkClick r:id="rId6" action="ppaction://hlinksldjump"/>
          </p:cNvPr>
          <p:cNvSpPr/>
          <p:nvPr/>
        </p:nvSpPr>
        <p:spPr>
          <a:xfrm>
            <a:off x="5143504" y="1285860"/>
            <a:ext cx="1785950" cy="71438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2"/>
                </a:solidFill>
                <a:hlinkClick r:id="rId6" action="ppaction://hlinksldjump"/>
              </a:rPr>
              <a:t>2000</a:t>
            </a:r>
            <a:endParaRPr lang="cs-CZ" sz="4400" b="1" dirty="0">
              <a:solidFill>
                <a:schemeClr val="tx2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7143768" y="1285860"/>
            <a:ext cx="1785950" cy="71438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2"/>
                </a:solidFill>
                <a:hlinkClick r:id="rId7" action="ppaction://hlinksldjump"/>
              </a:rPr>
              <a:t>3000</a:t>
            </a:r>
            <a:endParaRPr lang="cs-CZ" sz="4400" b="1" dirty="0">
              <a:solidFill>
                <a:schemeClr val="tx2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3214678" y="2643182"/>
            <a:ext cx="1785950" cy="71438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/>
                </a:solidFill>
                <a:hlinkClick r:id="rId8" action="ppaction://hlinksldjump"/>
              </a:rPr>
              <a:t>1000</a:t>
            </a:r>
            <a:endParaRPr lang="cs-CZ" sz="4400" b="1" dirty="0">
              <a:solidFill>
                <a:schemeClr val="accent2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3214678" y="3429000"/>
            <a:ext cx="1785950" cy="71438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/>
                </a:solidFill>
                <a:hlinkClick r:id="rId9" action="ppaction://hlinksldjump"/>
              </a:rPr>
              <a:t>1000</a:t>
            </a:r>
            <a:endParaRPr lang="cs-CZ" sz="4400" b="1" dirty="0">
              <a:solidFill>
                <a:schemeClr val="accent2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5143504" y="2643182"/>
            <a:ext cx="1785950" cy="71438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/>
                </a:solidFill>
                <a:hlinkClick r:id="rId10" action="ppaction://hlinksldjump"/>
              </a:rPr>
              <a:t>2000</a:t>
            </a:r>
            <a:endParaRPr lang="cs-CZ" sz="4400" b="1" dirty="0">
              <a:solidFill>
                <a:schemeClr val="accent2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5143504" y="3429000"/>
            <a:ext cx="1785950" cy="71438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/>
                </a:solidFill>
                <a:hlinkClick r:id="rId11" action="ppaction://hlinksldjump"/>
              </a:rPr>
              <a:t>2000</a:t>
            </a:r>
            <a:endParaRPr lang="cs-CZ" sz="4400" b="1" dirty="0">
              <a:solidFill>
                <a:schemeClr val="accent2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7143768" y="2643182"/>
            <a:ext cx="1785950" cy="71438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/>
                </a:solidFill>
                <a:hlinkClick r:id="rId12" action="ppaction://hlinksldjump"/>
              </a:rPr>
              <a:t>3000</a:t>
            </a:r>
            <a:endParaRPr lang="cs-CZ" sz="4400" b="1" dirty="0">
              <a:solidFill>
                <a:schemeClr val="accent2"/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7143768" y="3429000"/>
            <a:ext cx="1785950" cy="71438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/>
                </a:solidFill>
                <a:hlinkClick r:id="rId13" action="ppaction://hlinksldjump"/>
              </a:rPr>
              <a:t>3000</a:t>
            </a:r>
            <a:endParaRPr lang="cs-CZ" sz="4400" b="1" dirty="0">
              <a:solidFill>
                <a:schemeClr val="accent2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3214678" y="4857760"/>
            <a:ext cx="1785950" cy="71438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  <a:hlinkClick r:id="rId14" action="ppaction://hlinksldjump"/>
              </a:rPr>
              <a:t>1000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3214678" y="5643578"/>
            <a:ext cx="1785950" cy="71438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  <a:hlinkClick r:id="rId15" action="ppaction://hlinksldjump"/>
              </a:rPr>
              <a:t>1000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5143504" y="4857760"/>
            <a:ext cx="1785950" cy="71438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  <a:hlinkClick r:id="rId16" action="ppaction://hlinksldjump"/>
              </a:rPr>
              <a:t>2000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5143504" y="5643578"/>
            <a:ext cx="1785950" cy="71438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  <a:hlinkClick r:id="rId17" action="ppaction://hlinksldjump"/>
              </a:rPr>
              <a:t>2000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8" name="Zaoblený obdélník 27">
            <a:hlinkClick r:id="rId12" action="ppaction://hlinksldjump"/>
          </p:cNvPr>
          <p:cNvSpPr/>
          <p:nvPr/>
        </p:nvSpPr>
        <p:spPr>
          <a:xfrm>
            <a:off x="7143768" y="4857760"/>
            <a:ext cx="1785950" cy="71438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  <a:hlinkClick r:id="rId18" action="ppaction://hlinksldjump"/>
              </a:rPr>
              <a:t>3000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7143768" y="5643578"/>
            <a:ext cx="1785950" cy="71438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  <a:hlinkClick r:id="rId19" action="ppaction://hlinksldjump"/>
              </a:rPr>
              <a:t>3000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/>
              <a:t>Vyjmenuj nepárové ploutve ryb?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1472" y="3071810"/>
            <a:ext cx="785818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/>
              <a:t>h</a:t>
            </a:r>
            <a:r>
              <a:rPr lang="cs-CZ" sz="4800" dirty="0" smtClean="0"/>
              <a:t>řbetní</a:t>
            </a:r>
          </a:p>
          <a:p>
            <a:r>
              <a:rPr lang="cs-CZ" sz="4800" dirty="0"/>
              <a:t>o</a:t>
            </a:r>
            <a:r>
              <a:rPr lang="cs-CZ" sz="4800" dirty="0" smtClean="0"/>
              <a:t>casní</a:t>
            </a:r>
          </a:p>
          <a:p>
            <a:r>
              <a:rPr lang="cs-CZ" sz="4800" dirty="0" smtClean="0"/>
              <a:t>řitní</a:t>
            </a:r>
            <a:endParaRPr lang="cs-CZ" sz="4800" dirty="0"/>
          </a:p>
        </p:txBody>
      </p:sp>
      <p:sp>
        <p:nvSpPr>
          <p:cNvPr id="8" name="Šipka doprava 7"/>
          <p:cNvSpPr/>
          <p:nvPr/>
        </p:nvSpPr>
        <p:spPr>
          <a:xfrm>
            <a:off x="6786578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96974"/>
          </a:xfrm>
        </p:spPr>
        <p:txBody>
          <a:bodyPr>
            <a:normAutofit/>
          </a:bodyPr>
          <a:lstStyle/>
          <a:p>
            <a:r>
              <a:rPr lang="cs-CZ" sz="4800" b="1" dirty="0" smtClean="0"/>
              <a:t>Co jsou to skřele?</a:t>
            </a:r>
            <a:endParaRPr lang="cs-CZ" sz="4800" b="1" dirty="0"/>
          </a:p>
        </p:txBody>
      </p:sp>
      <p:sp>
        <p:nvSpPr>
          <p:cNvPr id="5" name="Zaoblený obdélník 4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1472" y="3071810"/>
            <a:ext cx="78581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Útvary, které chrání žábry</a:t>
            </a:r>
            <a:endParaRPr lang="cs-CZ" sz="4800" dirty="0"/>
          </a:p>
        </p:txBody>
      </p:sp>
      <p:sp>
        <p:nvSpPr>
          <p:cNvPr id="7" name="Šipka doprava 6"/>
          <p:cNvSpPr/>
          <p:nvPr/>
        </p:nvSpPr>
        <p:spPr>
          <a:xfrm>
            <a:off x="6786578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/>
              <a:t>Vyjmenuj alespoň 5 zástupce mořských ryb.</a:t>
            </a:r>
            <a:endParaRPr lang="cs-CZ" sz="4800" b="1" dirty="0"/>
          </a:p>
        </p:txBody>
      </p:sp>
      <p:sp>
        <p:nvSpPr>
          <p:cNvPr id="3" name="Zaoblený obdélník 2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71472" y="3071810"/>
            <a:ext cx="785818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Tuňák obecný</a:t>
            </a:r>
          </a:p>
          <a:p>
            <a:pPr algn="ctr"/>
            <a:r>
              <a:rPr lang="cs-CZ" sz="4800" dirty="0" smtClean="0"/>
              <a:t>Sardinka obecná</a:t>
            </a:r>
          </a:p>
          <a:p>
            <a:pPr algn="ctr"/>
            <a:r>
              <a:rPr lang="cs-CZ" sz="4800" dirty="0" smtClean="0"/>
              <a:t>Makrela obecná</a:t>
            </a:r>
          </a:p>
          <a:p>
            <a:pPr algn="ctr"/>
            <a:r>
              <a:rPr lang="cs-CZ" sz="4800" dirty="0" smtClean="0"/>
              <a:t>Treska obecná</a:t>
            </a:r>
          </a:p>
          <a:p>
            <a:pPr algn="ctr"/>
            <a:r>
              <a:rPr lang="cs-CZ" sz="4800" dirty="0" smtClean="0"/>
              <a:t>Sleď obecný…</a:t>
            </a:r>
          </a:p>
        </p:txBody>
      </p:sp>
      <p:sp>
        <p:nvSpPr>
          <p:cNvPr id="5" name="Šipka doprava 4"/>
          <p:cNvSpPr/>
          <p:nvPr/>
        </p:nvSpPr>
        <p:spPr>
          <a:xfrm>
            <a:off x="6786578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/>
              <a:t>Vyjmenuj alespoň 5 zástupce </a:t>
            </a:r>
            <a:r>
              <a:rPr lang="cs-CZ" sz="4800" b="1" dirty="0" smtClean="0"/>
              <a:t>sladkovodních </a:t>
            </a:r>
            <a:r>
              <a:rPr lang="cs-CZ" sz="4800" b="1" dirty="0"/>
              <a:t>ryb.</a:t>
            </a:r>
          </a:p>
        </p:txBody>
      </p:sp>
      <p:sp>
        <p:nvSpPr>
          <p:cNvPr id="3" name="Zaoblený obdélník 2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7072330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2857496"/>
            <a:ext cx="700089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Kapr obecný</a:t>
            </a:r>
          </a:p>
          <a:p>
            <a:r>
              <a:rPr lang="cs-CZ" sz="4800" dirty="0" smtClean="0"/>
              <a:t>Pstruh duhový</a:t>
            </a:r>
          </a:p>
          <a:p>
            <a:r>
              <a:rPr lang="cs-CZ" sz="4800" dirty="0" smtClean="0"/>
              <a:t>Cejn velký</a:t>
            </a:r>
          </a:p>
          <a:p>
            <a:r>
              <a:rPr lang="cs-CZ" sz="4800" dirty="0" smtClean="0"/>
              <a:t>Štika obecná</a:t>
            </a:r>
          </a:p>
          <a:p>
            <a:r>
              <a:rPr lang="cs-CZ" sz="4800" dirty="0" smtClean="0"/>
              <a:t>Sumec velký…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Co je to postranní čára a k čemu slouží?</a:t>
            </a:r>
            <a:endParaRPr lang="cs-CZ" b="1" dirty="0"/>
          </a:p>
        </p:txBody>
      </p:sp>
      <p:sp>
        <p:nvSpPr>
          <p:cNvPr id="3" name="Zaoblený obdélník 2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7072330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3071810"/>
            <a:ext cx="903649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Je to kanálek smyslových buněk pod šupinami po strachách těla ryb.</a:t>
            </a:r>
          </a:p>
          <a:p>
            <a:r>
              <a:rPr lang="cs-CZ" sz="4800" dirty="0" smtClean="0"/>
              <a:t>Slouží k vnímání tlaku a pohybu vody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Jak se nazývá malá rybka vylíhlá z vajíčka?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7072330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1472" y="3071810"/>
            <a:ext cx="464347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plůdek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b="1" dirty="0" smtClean="0"/>
              <a:t>Podle čeho dostali kruhoústí název?</a:t>
            </a:r>
            <a:endParaRPr lang="cs-CZ" b="1" dirty="0"/>
          </a:p>
        </p:txBody>
      </p:sp>
      <p:sp>
        <p:nvSpPr>
          <p:cNvPr id="3" name="Zaoblený obdélník 2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3" action="ppaction://hlinksldjump"/>
          </p:cNvPr>
          <p:cNvSpPr/>
          <p:nvPr/>
        </p:nvSpPr>
        <p:spPr>
          <a:xfrm>
            <a:off x="7072330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1472" y="3071810"/>
            <a:ext cx="7600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Mají kruhovou ústní přísavku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Uveď alespoň jednoho zástupce kruhoústých. 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3" action="ppaction://hlinksldjump"/>
          </p:cNvPr>
          <p:cNvSpPr/>
          <p:nvPr/>
        </p:nvSpPr>
        <p:spPr>
          <a:xfrm>
            <a:off x="7072330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71472" y="3071810"/>
            <a:ext cx="544068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Mihule potoční</a:t>
            </a:r>
          </a:p>
          <a:p>
            <a:pPr algn="ctr"/>
            <a:r>
              <a:rPr lang="cs-CZ" sz="4800" dirty="0" smtClean="0"/>
              <a:t>Mihule říční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Pomocí čeho dýchají mihule?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3" action="ppaction://hlinksldjump"/>
          </p:cNvPr>
          <p:cNvSpPr/>
          <p:nvPr/>
        </p:nvSpPr>
        <p:spPr>
          <a:xfrm>
            <a:off x="7072330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1472" y="3071810"/>
            <a:ext cx="52966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Dýchají žábrami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Kdo žije déle larva nebo dospělec?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3" action="ppaction://hlinksldjump"/>
          </p:cNvPr>
          <p:cNvSpPr/>
          <p:nvPr/>
        </p:nvSpPr>
        <p:spPr>
          <a:xfrm>
            <a:off x="7072330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1472" y="3071810"/>
            <a:ext cx="30003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larva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Jaká je úloha dospělé mihule?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3" action="ppaction://hlinksldjump"/>
          </p:cNvPr>
          <p:cNvSpPr/>
          <p:nvPr/>
        </p:nvSpPr>
        <p:spPr>
          <a:xfrm>
            <a:off x="7072330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71472" y="3071810"/>
            <a:ext cx="57287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Rozmnožit se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Jak se nazývá larva mihule?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3" action="ppaction://hlinksldjump"/>
          </p:cNvPr>
          <p:cNvSpPr/>
          <p:nvPr/>
        </p:nvSpPr>
        <p:spPr>
          <a:xfrm>
            <a:off x="7072330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1472" y="3071810"/>
            <a:ext cx="30003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err="1" smtClean="0"/>
              <a:t>minoha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V jakých vodách žijí žraloci?</a:t>
            </a:r>
            <a:endParaRPr lang="cs-CZ" b="1" dirty="0"/>
          </a:p>
        </p:txBody>
      </p:sp>
      <p:sp>
        <p:nvSpPr>
          <p:cNvPr id="3" name="Zaoblený obdélník 2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7072330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1472" y="3071810"/>
            <a:ext cx="30003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Slaných</a:t>
            </a:r>
          </a:p>
          <a:p>
            <a:pPr algn="ctr"/>
            <a:r>
              <a:rPr lang="cs-CZ" sz="4800" dirty="0" smtClean="0"/>
              <a:t>V mořích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74638"/>
            <a:ext cx="8472518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Čím se liší stavba těla žraloků od rejnoků?</a:t>
            </a:r>
            <a:endParaRPr lang="cs-CZ" b="1" dirty="0"/>
          </a:p>
        </p:txBody>
      </p:sp>
      <p:sp>
        <p:nvSpPr>
          <p:cNvPr id="3" name="Zaoblený obdélník 2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7072330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1472" y="3071810"/>
            <a:ext cx="79609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Rejnoci mají shora zploštělé tělo 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Čím se živý žralok obrovský?</a:t>
            </a:r>
            <a:endParaRPr lang="cs-CZ" b="1" dirty="0"/>
          </a:p>
        </p:txBody>
      </p:sp>
      <p:sp>
        <p:nvSpPr>
          <p:cNvPr id="3" name="Zaoblený obdélník 2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7072330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1472" y="3071810"/>
            <a:ext cx="43605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planktonem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Pojmenuj ploutve žraloka.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7072330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2782769"/>
            <a:ext cx="4726482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14400" indent="-914400">
              <a:buAutoNum type="arabicPeriod"/>
            </a:pPr>
            <a:r>
              <a:rPr lang="cs-CZ" sz="4400" dirty="0" smtClean="0"/>
              <a:t>Hřbetní</a:t>
            </a:r>
          </a:p>
          <a:p>
            <a:pPr marL="914400" indent="-914400">
              <a:buAutoNum type="arabicPeriod"/>
            </a:pPr>
            <a:r>
              <a:rPr lang="cs-CZ" sz="4400" dirty="0" smtClean="0"/>
              <a:t>Hřbet</a:t>
            </a:r>
          </a:p>
          <a:p>
            <a:pPr marL="914400" indent="-914400">
              <a:buAutoNum type="arabicPeriod"/>
            </a:pPr>
            <a:r>
              <a:rPr lang="cs-CZ" sz="4400" dirty="0" smtClean="0"/>
              <a:t>Ocasní</a:t>
            </a:r>
          </a:p>
          <a:p>
            <a:pPr marL="914400" indent="-914400">
              <a:buAutoNum type="arabicPeriod"/>
            </a:pPr>
            <a:r>
              <a:rPr lang="cs-CZ" sz="4400" dirty="0" smtClean="0"/>
              <a:t>Prsní</a:t>
            </a:r>
          </a:p>
          <a:p>
            <a:pPr marL="914400" indent="-914400">
              <a:buAutoNum type="arabicPeriod"/>
            </a:pPr>
            <a:r>
              <a:rPr lang="cs-CZ" sz="4400" dirty="0" smtClean="0"/>
              <a:t>Břišní</a:t>
            </a:r>
          </a:p>
          <a:p>
            <a:pPr marL="914400" indent="-914400">
              <a:buAutoNum type="arabicPeriod"/>
            </a:pPr>
            <a:r>
              <a:rPr lang="cs-CZ" sz="4400" dirty="0" smtClean="0"/>
              <a:t>Řitní</a:t>
            </a:r>
          </a:p>
        </p:txBody>
      </p:sp>
      <p:pic>
        <p:nvPicPr>
          <p:cNvPr id="1029" name="Picture 5" descr="C:\Users\Silvinka\AppData\Local\Microsoft\Windows\Temporary Internet Files\Content.IE5\BVJ9HY0V\MC90008403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7796" y="2132856"/>
            <a:ext cx="5759441" cy="1826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6"/>
          <p:cNvCxnSpPr/>
          <p:nvPr/>
        </p:nvCxnSpPr>
        <p:spPr>
          <a:xfrm flipH="1" flipV="1">
            <a:off x="4788024" y="2326961"/>
            <a:ext cx="72008" cy="387659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H="1" flipV="1">
            <a:off x="6732240" y="3377891"/>
            <a:ext cx="72008" cy="290882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>
            <a:stCxn id="1029" idx="2"/>
          </p:cNvCxnSpPr>
          <p:nvPr/>
        </p:nvCxnSpPr>
        <p:spPr>
          <a:xfrm flipH="1" flipV="1">
            <a:off x="6228184" y="3501008"/>
            <a:ext cx="29333" cy="458647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H="1" flipV="1">
            <a:off x="4870470" y="3668773"/>
            <a:ext cx="72008" cy="290882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H="1" flipV="1">
            <a:off x="6444208" y="2520790"/>
            <a:ext cx="72008" cy="387935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H="1" flipV="1">
            <a:off x="7596336" y="2491887"/>
            <a:ext cx="72008" cy="290882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4572000" y="1916832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691047" y="3668773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192180" y="2252017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380312" y="2189366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064218" y="3957917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4761978" y="3957917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8100392" y="3523332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Vyjmenuj alespoň </a:t>
            </a:r>
            <a:r>
              <a:rPr lang="cs-CZ" b="1" dirty="0" smtClean="0"/>
              <a:t>2 </a:t>
            </a:r>
            <a:r>
              <a:rPr lang="cs-CZ" b="1" dirty="0"/>
              <a:t>zástupce </a:t>
            </a:r>
            <a:r>
              <a:rPr lang="cs-CZ" b="1" dirty="0" smtClean="0"/>
              <a:t>rejnoků.</a:t>
            </a:r>
            <a:endParaRPr lang="cs-CZ" b="1" dirty="0"/>
          </a:p>
        </p:txBody>
      </p:sp>
      <p:sp>
        <p:nvSpPr>
          <p:cNvPr id="3" name="Zaoblený obdélník 2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7072330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1472" y="3071810"/>
            <a:ext cx="614366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Rejnok ostnatý</a:t>
            </a:r>
          </a:p>
          <a:p>
            <a:pPr algn="ctr"/>
            <a:r>
              <a:rPr lang="cs-CZ" sz="4800" dirty="0" smtClean="0"/>
              <a:t>Manta atlantská</a:t>
            </a:r>
          </a:p>
          <a:p>
            <a:pPr algn="ctr"/>
            <a:r>
              <a:rPr lang="cs-CZ" sz="4800" dirty="0" smtClean="0"/>
              <a:t>Parejnok elektrický…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Vyjmenuj alespoň 3 zástupce žraloků.</a:t>
            </a:r>
            <a:endParaRPr lang="cs-CZ" b="1" dirty="0"/>
          </a:p>
        </p:txBody>
      </p:sp>
      <p:sp>
        <p:nvSpPr>
          <p:cNvPr id="3" name="Zaoblený obdélník 2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7072330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1471" y="3071810"/>
            <a:ext cx="7393833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Žralok obrovský</a:t>
            </a:r>
          </a:p>
          <a:p>
            <a:pPr algn="ctr"/>
            <a:r>
              <a:rPr lang="cs-CZ" sz="4800" dirty="0" smtClean="0"/>
              <a:t>Kladivoun</a:t>
            </a:r>
          </a:p>
          <a:p>
            <a:pPr algn="ctr"/>
            <a:r>
              <a:rPr lang="cs-CZ" sz="4800" dirty="0" smtClean="0"/>
              <a:t>Máčka skvrnitá </a:t>
            </a:r>
          </a:p>
          <a:p>
            <a:pPr algn="ctr"/>
            <a:r>
              <a:rPr lang="cs-CZ" sz="4800" dirty="0" smtClean="0"/>
              <a:t>Žralok modravý</a:t>
            </a:r>
          </a:p>
          <a:p>
            <a:pPr algn="ctr"/>
            <a:r>
              <a:rPr lang="cs-CZ" sz="4800" dirty="0" smtClean="0"/>
              <a:t>Ostroun modravý…</a:t>
            </a:r>
          </a:p>
          <a:p>
            <a:pPr algn="ctr"/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96752"/>
            <a:ext cx="8712968" cy="5661248"/>
          </a:xfrm>
        </p:spPr>
        <p:txBody>
          <a:bodyPr>
            <a:normAutofit/>
          </a:bodyPr>
          <a:lstStyle/>
          <a:p>
            <a:r>
              <a:rPr lang="cs-CZ" dirty="0" smtClean="0"/>
              <a:t>Text: </a:t>
            </a:r>
          </a:p>
          <a:p>
            <a:r>
              <a:rPr lang="cs-CZ" dirty="0" smtClean="0"/>
              <a:t>Veškerý text byl vytvořen autorem materiálu 5.12. 2012.</a:t>
            </a:r>
          </a:p>
          <a:p>
            <a:endParaRPr lang="cs-CZ" dirty="0" smtClean="0"/>
          </a:p>
          <a:p>
            <a:r>
              <a:rPr lang="cs-CZ" dirty="0" smtClean="0"/>
              <a:t>Obrázky:</a:t>
            </a:r>
          </a:p>
          <a:p>
            <a:r>
              <a:rPr lang="cs-CZ" dirty="0" smtClean="0"/>
              <a:t>Obr.1:</a:t>
            </a:r>
            <a:r>
              <a:rPr lang="cs-CZ" dirty="0">
                <a:latin typeface="Arial" pitchFamily="34" charset="0"/>
                <a:cs typeface="Arial" pitchFamily="34" charset="0"/>
              </a:rPr>
              <a:t>Otevřená galerie Microsoft </a:t>
            </a:r>
            <a:r>
              <a:rPr lang="cs-CZ">
                <a:latin typeface="Arial" pitchFamily="34" charset="0"/>
                <a:cs typeface="Arial" pitchFamily="34" charset="0"/>
              </a:rPr>
              <a:t>Office</a:t>
            </a:r>
            <a:r>
              <a:rPr lang="cs-CZ" smtClean="0">
                <a:latin typeface="Arial" pitchFamily="34" charset="0"/>
                <a:cs typeface="Arial" pitchFamily="34" charset="0"/>
              </a:rPr>
              <a:t>, 5.12. </a:t>
            </a:r>
            <a:r>
              <a:rPr lang="cs-CZ" dirty="0">
                <a:latin typeface="Arial" pitchFamily="34" charset="0"/>
                <a:cs typeface="Arial" pitchFamily="34" charset="0"/>
              </a:rPr>
              <a:t>2012. 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884</TotalTime>
  <Words>438</Words>
  <Application>Microsoft Office PowerPoint</Application>
  <PresentationFormat>Předvádění na obrazovce (4:3)</PresentationFormat>
  <Paragraphs>148</Paragraphs>
  <Slides>23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Motiv sady Office</vt:lpstr>
      <vt:lpstr>Prezentace aplikace PowerPoint</vt:lpstr>
      <vt:lpstr>Anotace</vt:lpstr>
      <vt:lpstr>                              </vt:lpstr>
      <vt:lpstr>Prezentace aplikace PowerPoint</vt:lpstr>
      <vt:lpstr>Vyjmenuj nepárové ploutve ryb?</vt:lpstr>
      <vt:lpstr>Co jsou to skřele?</vt:lpstr>
      <vt:lpstr>Vyjmenuj alespoň 5 zástupce mořských ryb.</vt:lpstr>
      <vt:lpstr>Vyjmenuj alespoň 5 zástupce sladkovodních ryb.</vt:lpstr>
      <vt:lpstr>Co je to postranní čára a k čemu slouží?</vt:lpstr>
      <vt:lpstr>Jak se nazývá malá rybka vylíhlá z vajíčka?</vt:lpstr>
      <vt:lpstr>Podle čeho dostali kruhoústí název?</vt:lpstr>
      <vt:lpstr>Uveď alespoň jednoho zástupce kruhoústých. </vt:lpstr>
      <vt:lpstr>Pomocí čeho dýchají mihule?</vt:lpstr>
      <vt:lpstr>Kdo žije déle larva nebo dospělec?</vt:lpstr>
      <vt:lpstr>Jaká je úloha dospělé mihule?</vt:lpstr>
      <vt:lpstr>Jak se nazývá larva mihule?</vt:lpstr>
      <vt:lpstr>V jakých vodách žijí žraloci?</vt:lpstr>
      <vt:lpstr>Čím se liší stavba těla žraloků od rejnoků?</vt:lpstr>
      <vt:lpstr>Čím se živý žralok obrovský?</vt:lpstr>
      <vt:lpstr>Pojmenuj ploutve žraloka.</vt:lpstr>
      <vt:lpstr>Vyjmenuj alespoň 2 zástupce rejnoků.</vt:lpstr>
      <vt:lpstr>Vyjmenuj alespoň 3 zástupce žraloků.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Silvie Šimečková</dc:creator>
  <cp:lastModifiedBy>08FB</cp:lastModifiedBy>
  <cp:revision>45</cp:revision>
  <dcterms:created xsi:type="dcterms:W3CDTF">2011-06-20T10:40:08Z</dcterms:created>
  <dcterms:modified xsi:type="dcterms:W3CDTF">2012-12-19T11:57:35Z</dcterms:modified>
</cp:coreProperties>
</file>