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3" r:id="rId4"/>
    <p:sldId id="264" r:id="rId5"/>
    <p:sldId id="261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NÁZEV:VY_32_INOVACE_09_Přírodopis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obojživelníci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3F28A1-D1DB-4FDF-9F3A-EEC59E10C2A7}" type="presOf" srcId="{4C35D32F-0EAB-4CD7-82EE-45574DC2A586}" destId="{8BEBB6EC-1DAA-4CAC-8A25-BC0FCBD5DBD5}" srcOrd="0" destOrd="0" presId="urn:microsoft.com/office/officeart/2005/8/layout/target3"/>
    <dgm:cxn modelId="{4C162A90-C773-4B19-8C6D-1328D942CB7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A5D5FB-30BA-437B-9F68-44BE7C1A7E5C}" type="presOf" srcId="{757F3AB3-0718-4624-B441-E567A8F0AB56}" destId="{333A1088-737F-45CB-B68E-254E46348037}" srcOrd="0" destOrd="0" presId="urn:microsoft.com/office/officeart/2005/8/layout/target3"/>
    <dgm:cxn modelId="{0FCC7ED9-2742-499D-93DF-87D968F51299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432DCF-E4F8-43AB-93A3-F0047C0AE297}" type="presOf" srcId="{B651F6E3-6281-48DB-9319-2AEAFDAE7572}" destId="{619D679B-A015-4ECF-8348-D1034C574F40}" srcOrd="0" destOrd="0" presId="urn:microsoft.com/office/officeart/2005/8/layout/target3"/>
    <dgm:cxn modelId="{195840B9-E42A-4427-BA19-708770DBBA90}" type="presOf" srcId="{D8197B8C-B260-4A16-BDF4-0947B075E274}" destId="{5A5FFA88-C948-4069-8E93-59FA12366E83}" srcOrd="1" destOrd="0" presId="urn:microsoft.com/office/officeart/2005/8/layout/target3"/>
    <dgm:cxn modelId="{E7BDDC9B-E07C-4BB9-A98D-B06FD2870927}" type="presOf" srcId="{D1B46980-6531-4606-95E6-44980827E919}" destId="{2BE915AB-18AA-4053-B92C-3BFC9ED204BB}" srcOrd="1" destOrd="0" presId="urn:microsoft.com/office/officeart/2005/8/layout/target3"/>
    <dgm:cxn modelId="{C6278CF8-4F64-48CD-8F8C-2B0B22CCB07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9CF3F3-FBA6-477A-83CE-6C50651D02C4}" type="presOf" srcId="{D1B46980-6531-4606-95E6-44980827E919}" destId="{6140AFEC-043D-4C43-A2F9-D0F5331DF3A3}" srcOrd="0" destOrd="0" presId="urn:microsoft.com/office/officeart/2005/8/layout/target3"/>
    <dgm:cxn modelId="{037C6919-C606-4848-9A15-3E6862D19C39}" type="presOf" srcId="{D8197B8C-B260-4A16-BDF4-0947B075E274}" destId="{25B08C86-7E15-44DC-BE7F-FFB55DD49D12}" srcOrd="0" destOrd="0" presId="urn:microsoft.com/office/officeart/2005/8/layout/target3"/>
    <dgm:cxn modelId="{196FCBF4-29B0-4AE9-87A1-1BDE0F709C19}" type="presOf" srcId="{D1D4F407-5343-4D3F-B5B9-D407B03CAEB4}" destId="{AED2198E-93D5-4001-81B4-73124B309672}" srcOrd="1" destOrd="0" presId="urn:microsoft.com/office/officeart/2005/8/layout/target3"/>
    <dgm:cxn modelId="{2427E6AE-3D0F-4946-80A8-563A5866E054}" type="presParOf" srcId="{333A1088-737F-45CB-B68E-254E46348037}" destId="{F5ABB229-8D3B-4694-996A-96F23CF14429}" srcOrd="0" destOrd="0" presId="urn:microsoft.com/office/officeart/2005/8/layout/target3"/>
    <dgm:cxn modelId="{1AA2C156-30A7-461D-A4C7-6B0B34159E36}" type="presParOf" srcId="{333A1088-737F-45CB-B68E-254E46348037}" destId="{F41139FD-01EE-4571-8B17-4FB00FC51163}" srcOrd="1" destOrd="0" presId="urn:microsoft.com/office/officeart/2005/8/layout/target3"/>
    <dgm:cxn modelId="{7C19DF23-0587-459A-8A0B-094DCE4CED7C}" type="presParOf" srcId="{333A1088-737F-45CB-B68E-254E46348037}" destId="{D005CE8C-CC26-4C3E-AC11-E15060ECD759}" srcOrd="2" destOrd="0" presId="urn:microsoft.com/office/officeart/2005/8/layout/target3"/>
    <dgm:cxn modelId="{D5292650-941B-4D2E-B390-91EE04134E60}" type="presParOf" srcId="{333A1088-737F-45CB-B68E-254E46348037}" destId="{2C702D82-9B77-49B7-9568-BB8EB47C3372}" srcOrd="3" destOrd="0" presId="urn:microsoft.com/office/officeart/2005/8/layout/target3"/>
    <dgm:cxn modelId="{7B7D6CFB-CCC7-4D5F-92C7-0249372CCC06}" type="presParOf" srcId="{333A1088-737F-45CB-B68E-254E46348037}" destId="{A52A0455-90FF-4808-ABD0-F02540D31D5A}" srcOrd="4" destOrd="0" presId="urn:microsoft.com/office/officeart/2005/8/layout/target3"/>
    <dgm:cxn modelId="{8E378F35-A121-4788-B745-2AD229E6EC16}" type="presParOf" srcId="{333A1088-737F-45CB-B68E-254E46348037}" destId="{6140AFEC-043D-4C43-A2F9-D0F5331DF3A3}" srcOrd="5" destOrd="0" presId="urn:microsoft.com/office/officeart/2005/8/layout/target3"/>
    <dgm:cxn modelId="{FFB4529F-BB7A-4BA9-89DA-0B0168425CF6}" type="presParOf" srcId="{333A1088-737F-45CB-B68E-254E46348037}" destId="{9358AC05-5D7D-4327-9F80-1AD486AEA664}" srcOrd="6" destOrd="0" presId="urn:microsoft.com/office/officeart/2005/8/layout/target3"/>
    <dgm:cxn modelId="{2855721D-EF52-44E7-8215-3DFB7A901924}" type="presParOf" srcId="{333A1088-737F-45CB-B68E-254E46348037}" destId="{313FC574-E1CD-4FB4-B054-0B805CE0447D}" srcOrd="7" destOrd="0" presId="urn:microsoft.com/office/officeart/2005/8/layout/target3"/>
    <dgm:cxn modelId="{E99B43D8-6185-47D4-BB6D-CC4C687DB516}" type="presParOf" srcId="{333A1088-737F-45CB-B68E-254E46348037}" destId="{619D679B-A015-4ECF-8348-D1034C574F40}" srcOrd="8" destOrd="0" presId="urn:microsoft.com/office/officeart/2005/8/layout/target3"/>
    <dgm:cxn modelId="{F1831118-CF19-4415-8157-FEB781A09725}" type="presParOf" srcId="{333A1088-737F-45CB-B68E-254E46348037}" destId="{322283A8-4A27-4CDA-BAE3-F381106A9174}" srcOrd="9" destOrd="0" presId="urn:microsoft.com/office/officeart/2005/8/layout/target3"/>
    <dgm:cxn modelId="{F72C252C-B5FC-41D6-902E-D46660197D26}" type="presParOf" srcId="{333A1088-737F-45CB-B68E-254E46348037}" destId="{FFC9F71D-1B4F-4AD9-A4A6-86ADEFC8AF5C}" srcOrd="10" destOrd="0" presId="urn:microsoft.com/office/officeart/2005/8/layout/target3"/>
    <dgm:cxn modelId="{15223676-7C2B-41D1-B4C9-FA39A7ADEB4F}" type="presParOf" srcId="{333A1088-737F-45CB-B68E-254E46348037}" destId="{25B08C86-7E15-44DC-BE7F-FFB55DD49D12}" srcOrd="11" destOrd="0" presId="urn:microsoft.com/office/officeart/2005/8/layout/target3"/>
    <dgm:cxn modelId="{E5F3D34B-617C-4673-ABE8-93047AA86B26}" type="presParOf" srcId="{333A1088-737F-45CB-B68E-254E46348037}" destId="{76644BE8-9D7C-4C09-B250-3D10AF48CBB7}" srcOrd="12" destOrd="0" presId="urn:microsoft.com/office/officeart/2005/8/layout/target3"/>
    <dgm:cxn modelId="{00EF6611-F268-42DD-953C-35EF96EA566F}" type="presParOf" srcId="{333A1088-737F-45CB-B68E-254E46348037}" destId="{EE85B701-7295-41C0-BA7A-34D3756A2AE6}" srcOrd="13" destOrd="0" presId="urn:microsoft.com/office/officeart/2005/8/layout/target3"/>
    <dgm:cxn modelId="{5E2E6BE0-DD35-4F09-BEAE-1BB4F76AD41A}" type="presParOf" srcId="{333A1088-737F-45CB-B68E-254E46348037}" destId="{8BEBB6EC-1DAA-4CAC-8A25-BC0FCBD5DBD5}" srcOrd="14" destOrd="0" presId="urn:microsoft.com/office/officeart/2005/8/layout/target3"/>
    <dgm:cxn modelId="{CF5D8FEE-8204-4E73-BB8F-19E812DFAC72}" type="presParOf" srcId="{333A1088-737F-45CB-B68E-254E46348037}" destId="{AED2198E-93D5-4001-81B4-73124B309672}" srcOrd="15" destOrd="0" presId="urn:microsoft.com/office/officeart/2005/8/layout/target3"/>
    <dgm:cxn modelId="{79F18F1C-BFBE-4134-950E-D2E857EAD119}" type="presParOf" srcId="{333A1088-737F-45CB-B68E-254E46348037}" destId="{2BE915AB-18AA-4053-B92C-3BFC9ED204BB}" srcOrd="16" destOrd="0" presId="urn:microsoft.com/office/officeart/2005/8/layout/target3"/>
    <dgm:cxn modelId="{E42C5056-B238-4E50-8894-7ACCB54D348A}" type="presParOf" srcId="{333A1088-737F-45CB-B68E-254E46348037}" destId="{6BB5E863-4638-4E1D-BFDE-399D028AC4ED}" srcOrd="17" destOrd="0" presId="urn:microsoft.com/office/officeart/2005/8/layout/target3"/>
    <dgm:cxn modelId="{C8C5A981-3D5C-44AC-9E2E-1C558CF23E76}" type="presParOf" srcId="{333A1088-737F-45CB-B68E-254E46348037}" destId="{5A5FFA88-C948-4069-8E93-59FA12366E83}" srcOrd="18" destOrd="0" presId="urn:microsoft.com/office/officeart/2005/8/layout/target3"/>
    <dgm:cxn modelId="{82889FD4-45BA-47A6-83FA-B009CA9DB0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NÁZEV:VY_32_INOVACE_09_Přírodopis 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obojživelníci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45683D-11B4-4769-805B-1682EA8F762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6881AD6-99E2-478B-98C1-8345D26EC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86274061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53136"/>
            <a:ext cx="707231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733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Prezentace slouží k opakování učiva obojživelníci. </a:t>
            </a:r>
          </a:p>
          <a:p>
            <a:endParaRPr lang="cs-CZ" dirty="0">
              <a:latin typeface="+mj-lt"/>
            </a:endParaRPr>
          </a:p>
          <a:p>
            <a:r>
              <a:rPr lang="cs-CZ" dirty="0" smtClean="0">
                <a:latin typeface="+mj-lt"/>
              </a:rPr>
              <a:t>Úkol č. 1: Žáci vyluští doplňovačku do sešitu, jeden žák na interaktivní tabuli pomocí fixu  nebo interaktivního pera.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Úkol č. 2: Žáci dopíšou chybějící slova do vět pomocí fixu nebo interaktivního pera </a:t>
            </a:r>
            <a:r>
              <a:rPr lang="cs-CZ" dirty="0" smtClean="0">
                <a:latin typeface="+mj-lt"/>
              </a:rPr>
              <a:t>                            na </a:t>
            </a:r>
            <a:r>
              <a:rPr lang="cs-CZ" dirty="0" smtClean="0">
                <a:latin typeface="+mj-lt"/>
              </a:rPr>
              <a:t>interaktivní tabuli. 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193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Úkol č.1: Vylušti doplňovačku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811160892"/>
              </p:ext>
            </p:extLst>
          </p:nvPr>
        </p:nvGraphicFramePr>
        <p:xfrm>
          <a:off x="1187624" y="908720"/>
          <a:ext cx="5849620" cy="2918440"/>
        </p:xfrm>
        <a:graphic>
          <a:graphicData uri="http://schemas.openxmlformats.org/drawingml/2006/table">
            <a:tbl>
              <a:tblPr firstRow="1" firstCol="1" bandRow="1"/>
              <a:tblGrid>
                <a:gridCol w="531495"/>
                <a:gridCol w="531495"/>
                <a:gridCol w="531495"/>
                <a:gridCol w="531495"/>
                <a:gridCol w="531495"/>
                <a:gridCol w="531495"/>
                <a:gridCol w="532130"/>
                <a:gridCol w="532130"/>
                <a:gridCol w="532130"/>
                <a:gridCol w="532130"/>
                <a:gridCol w="532130"/>
              </a:tblGrid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4077072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Naše největší žába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Žlutočerný ocasatý obojživelník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Žába s mohutnými zadními končetinami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Způsob oplození obojživelníků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Larvy obojživelníků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Ocasatý obojživelník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Společný vývod soustavy vylučovací, trávicí a rozmnožovací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Larvy obojživelníků dýchají </a:t>
            </a:r>
            <a:endParaRPr lang="cs-CZ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649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dirty="0"/>
              <a:t>Doplňovačka- řešení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592528504"/>
              </p:ext>
            </p:extLst>
          </p:nvPr>
        </p:nvGraphicFramePr>
        <p:xfrm>
          <a:off x="1187624" y="908720"/>
          <a:ext cx="5849620" cy="2918440"/>
        </p:xfrm>
        <a:graphic>
          <a:graphicData uri="http://schemas.openxmlformats.org/drawingml/2006/table">
            <a:tbl>
              <a:tblPr firstRow="1" firstCol="1" bandRow="1">
                <a:effectLst/>
              </a:tblPr>
              <a:tblGrid>
                <a:gridCol w="531495"/>
                <a:gridCol w="531495"/>
                <a:gridCol w="531495"/>
                <a:gridCol w="531495"/>
                <a:gridCol w="531495"/>
                <a:gridCol w="531495"/>
                <a:gridCol w="532130"/>
                <a:gridCol w="532130"/>
                <a:gridCol w="532130"/>
                <a:gridCol w="532130"/>
                <a:gridCol w="532130"/>
              </a:tblGrid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aseline="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baseline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highlight>
                            <a:srgbClr val="C0C0C0"/>
                          </a:highlight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4077072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Naše největší žába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Žlutočerný ocasatý obojživelník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Žába s mohutnými zadními končetinami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Způsob oplození žab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Larvy obojživelníků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Ocasatý obojživelník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Společný vývod soustavy vylučovací, trávicí a rozmnožovací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+mj-lt"/>
              </a:rPr>
              <a:t>Larvy obojživelníků dýchají </a:t>
            </a:r>
            <a:endParaRPr lang="cs-CZ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06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č.2: Doplň slova do vět.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447800"/>
            <a:ext cx="7962088" cy="51495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Obojživelníci jsou živočichové kteří žijí ve ….… i na …….. </a:t>
            </a:r>
          </a:p>
          <a:p>
            <a:r>
              <a:rPr lang="cs-CZ" dirty="0" smtClean="0">
                <a:latin typeface="+mj-lt"/>
              </a:rPr>
              <a:t>Jejich larvy se nazývají ….…., dýchají ……..</a:t>
            </a:r>
          </a:p>
          <a:p>
            <a:r>
              <a:rPr lang="cs-CZ" dirty="0" smtClean="0">
                <a:latin typeface="+mj-lt"/>
              </a:rPr>
              <a:t>Dospělci dýchají …..… a …….. </a:t>
            </a:r>
          </a:p>
          <a:p>
            <a:r>
              <a:rPr lang="cs-CZ" dirty="0" smtClean="0">
                <a:latin typeface="+mj-lt"/>
              </a:rPr>
              <a:t>Srdce tvoři jedna …….. a dvě ……..</a:t>
            </a:r>
          </a:p>
          <a:p>
            <a:r>
              <a:rPr lang="cs-CZ" dirty="0" smtClean="0">
                <a:latin typeface="+mj-lt"/>
              </a:rPr>
              <a:t>U žab dochází k ……. oplození.</a:t>
            </a:r>
          </a:p>
          <a:p>
            <a:r>
              <a:rPr lang="cs-CZ" dirty="0" smtClean="0">
                <a:latin typeface="+mj-lt"/>
              </a:rPr>
              <a:t>U mloků a čolků dochází k ……. oplození. </a:t>
            </a:r>
          </a:p>
          <a:p>
            <a:r>
              <a:rPr lang="cs-CZ" dirty="0" smtClean="0">
                <a:latin typeface="+mj-lt"/>
              </a:rPr>
              <a:t>Mezi ocasaté obojživelníky patří např. ……………..…</a:t>
            </a:r>
          </a:p>
          <a:p>
            <a:r>
              <a:rPr lang="cs-CZ" dirty="0" smtClean="0">
                <a:latin typeface="+mj-lt"/>
              </a:rPr>
              <a:t>Mezi bezocasé obojživelníky patří např. ………………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150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č.2: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447800"/>
            <a:ext cx="7962088" cy="51495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Obojživelníci jsou živočichové kteří žijí ve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vodě</a:t>
            </a:r>
            <a:r>
              <a:rPr lang="cs-CZ" dirty="0" smtClean="0">
                <a:latin typeface="+mj-lt"/>
              </a:rPr>
              <a:t> i na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souši</a:t>
            </a:r>
            <a:r>
              <a:rPr lang="cs-CZ" dirty="0" smtClean="0">
                <a:latin typeface="+mj-lt"/>
              </a:rPr>
              <a:t>. </a:t>
            </a:r>
          </a:p>
          <a:p>
            <a:r>
              <a:rPr lang="cs-CZ" dirty="0" smtClean="0">
                <a:latin typeface="+mj-lt"/>
              </a:rPr>
              <a:t>Jejich larvy se nazývají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pulci</a:t>
            </a:r>
            <a:r>
              <a:rPr lang="cs-CZ" dirty="0" smtClean="0">
                <a:latin typeface="+mj-lt"/>
              </a:rPr>
              <a:t>, dýchají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žábrami</a:t>
            </a:r>
            <a:r>
              <a:rPr lang="cs-CZ" dirty="0" smtClean="0">
                <a:latin typeface="+mj-lt"/>
              </a:rPr>
              <a:t>.</a:t>
            </a:r>
          </a:p>
          <a:p>
            <a:r>
              <a:rPr lang="cs-CZ" dirty="0" smtClean="0">
                <a:latin typeface="+mj-lt"/>
              </a:rPr>
              <a:t>Dospělci dýchají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plícemi</a:t>
            </a:r>
            <a:r>
              <a:rPr lang="cs-CZ" dirty="0" smtClean="0">
                <a:latin typeface="+mj-lt"/>
              </a:rPr>
              <a:t> a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kůží</a:t>
            </a:r>
            <a:r>
              <a:rPr lang="cs-CZ" dirty="0" smtClean="0">
                <a:latin typeface="+mj-lt"/>
              </a:rPr>
              <a:t>. </a:t>
            </a:r>
          </a:p>
          <a:p>
            <a:r>
              <a:rPr lang="cs-CZ" dirty="0" smtClean="0">
                <a:latin typeface="+mj-lt"/>
              </a:rPr>
              <a:t>Srdce tvoři jedna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komora</a:t>
            </a:r>
            <a:r>
              <a:rPr lang="cs-CZ" dirty="0" smtClean="0">
                <a:latin typeface="+mj-lt"/>
              </a:rPr>
              <a:t> a dvě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síně</a:t>
            </a:r>
            <a:r>
              <a:rPr lang="cs-CZ" dirty="0" smtClean="0">
                <a:latin typeface="+mj-lt"/>
              </a:rPr>
              <a:t>.</a:t>
            </a:r>
          </a:p>
          <a:p>
            <a:r>
              <a:rPr lang="cs-CZ" dirty="0" smtClean="0">
                <a:latin typeface="+mj-lt"/>
              </a:rPr>
              <a:t>U žab dochází k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vnějšímu</a:t>
            </a:r>
            <a:r>
              <a:rPr lang="cs-CZ" dirty="0" smtClean="0">
                <a:latin typeface="+mj-lt"/>
              </a:rPr>
              <a:t> oplození.</a:t>
            </a:r>
          </a:p>
          <a:p>
            <a:r>
              <a:rPr lang="cs-CZ" dirty="0" smtClean="0">
                <a:latin typeface="+mj-lt"/>
              </a:rPr>
              <a:t>U mloků a čolků dochází k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vnitřnímu</a:t>
            </a:r>
            <a:r>
              <a:rPr lang="cs-CZ" dirty="0" smtClean="0">
                <a:latin typeface="+mj-lt"/>
              </a:rPr>
              <a:t> oplození. </a:t>
            </a:r>
          </a:p>
          <a:p>
            <a:r>
              <a:rPr lang="cs-CZ" dirty="0" smtClean="0">
                <a:latin typeface="+mj-lt"/>
              </a:rPr>
              <a:t>Mezi ocasaté obojživelníky patří např.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mlok skvrnitý, čolek horský…</a:t>
            </a:r>
          </a:p>
          <a:p>
            <a:r>
              <a:rPr lang="cs-CZ" dirty="0" smtClean="0">
                <a:latin typeface="+mj-lt"/>
              </a:rPr>
              <a:t>Mezi bezocasé obojživelníky patří např.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ropucha obecná, rosnička zelená, skokan hnědý, skokan zelený…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237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Veškerý text byl vytvořen autorem materiálu, 13.12. </a:t>
            </a:r>
            <a:r>
              <a:rPr lang="cs-CZ" smtClean="0">
                <a:latin typeface="+mj-lt"/>
              </a:rPr>
              <a:t>2012.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933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113</TotalTime>
  <Words>336</Words>
  <Application>Microsoft Office PowerPoint</Application>
  <PresentationFormat>Předvádění na obrazovce (4:3)</PresentationFormat>
  <Paragraphs>225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Snímek 1</vt:lpstr>
      <vt:lpstr>Anotace</vt:lpstr>
      <vt:lpstr>Úkol č.1: Vylušti doplňovačku</vt:lpstr>
      <vt:lpstr>Doplňovačka- řešení</vt:lpstr>
      <vt:lpstr>Úkol č.2: Doplň slova do vět. </vt:lpstr>
      <vt:lpstr>Úkol č.2: Řešení</vt:lpstr>
      <vt:lpstr>Citace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08FB</dc:creator>
  <cp:lastModifiedBy>Dum</cp:lastModifiedBy>
  <cp:revision>14</cp:revision>
  <dcterms:created xsi:type="dcterms:W3CDTF">2012-12-18T18:57:25Z</dcterms:created>
  <dcterms:modified xsi:type="dcterms:W3CDTF">2013-03-01T17:08:58Z</dcterms:modified>
</cp:coreProperties>
</file>