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58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6783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5706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1593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58761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9780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5473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872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4296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50810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6047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279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5AC972-3ECA-4EAC-8947-36D97CF4EF48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E75DC5-B19B-4EFA-82EB-40DE00ED36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6845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7" Type="http://schemas.openxmlformats.org/officeDocument/2006/relationships/image" Target="../media/image1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0/0c/Ml%C3%BDnsk%C3%A1_kolon%C3%A1da_002.JPG" TargetMode="External"/><Relationship Id="rId3" Type="http://schemas.openxmlformats.org/officeDocument/2006/relationships/hyperlink" Target="http://cs.wikipedia.org/wiki/Karlovy_Vary" TargetMode="External"/><Relationship Id="rId7" Type="http://schemas.openxmlformats.org/officeDocument/2006/relationships/hyperlink" Target="http://upload.wikimedia.org/wikipedia/commons/7/7c/V%C5%99%C3%ADdeln%C3%AD_kolon%C3%A1da_01.jpg" TargetMode="External"/><Relationship Id="rId2" Type="http://schemas.openxmlformats.org/officeDocument/2006/relationships/hyperlink" Target="http://www.karlovyvary.cz/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a/a1/KarlovyVaryHotSpring.jpg" TargetMode="External"/><Relationship Id="rId11" Type="http://schemas.openxmlformats.org/officeDocument/2006/relationships/hyperlink" Target="http://upload.wikimedia.org/wikipedia/commons/d/dc/Karlovy_Vary_z_rozhledny_Diana.JPG" TargetMode="External"/><Relationship Id="rId5" Type="http://schemas.openxmlformats.org/officeDocument/2006/relationships/hyperlink" Target="http://upload.wikimedia.org/wikipedia/commons/6/60/Karlovy_Vary_(znak).gif" TargetMode="External"/><Relationship Id="rId10" Type="http://schemas.openxmlformats.org/officeDocument/2006/relationships/hyperlink" Target="http://upload.wikimedia.org/wikipedia/commons/a/a9/Karlovy_Vary,_horn%C3%AD_stanice_lanov%C3%A9_dr%C3%A1hy_Diana_a_rozhledna.jpg" TargetMode="External"/><Relationship Id="rId4" Type="http://schemas.openxmlformats.org/officeDocument/2006/relationships/hyperlink" Target="http://www.czechtourism.com/health-spa" TargetMode="External"/><Relationship Id="rId9" Type="http://schemas.openxmlformats.org/officeDocument/2006/relationships/hyperlink" Target="http://upload.wikimedia.org/wikipedia/commons/7/72/Karlsbad_IMG_6482.JPG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5/51/Thermal_KVIFF_45.jpg" TargetMode="External"/><Relationship Id="rId3" Type="http://schemas.openxmlformats.org/officeDocument/2006/relationships/hyperlink" Target="http://upload.wikimedia.org/wikipedia/commons/1/10/EVLAHOS_KARLOVY_VARY.jpg" TargetMode="External"/><Relationship Id="rId7" Type="http://schemas.openxmlformats.org/officeDocument/2006/relationships/hyperlink" Target="http://upload.wikimedia.org/wikipedia/commons/7/7c/Kaiserbad_Karlovy_Vary_IMGP3142.jpg" TargetMode="External"/><Relationship Id="rId2" Type="http://schemas.openxmlformats.org/officeDocument/2006/relationships/hyperlink" Target="http://upload.wikimedia.org/wikipedia/commons/2/23/Presentation_of_various_Becherovka_things_at_Regiontour_201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6/Karlsbad_Grandhotel_Pupp.jpg" TargetMode="External"/><Relationship Id="rId5" Type="http://schemas.openxmlformats.org/officeDocument/2006/relationships/hyperlink" Target="http://upload.wikimedia.org/wikipedia/commons/9/91/KarlovyVaryPanorama.jpg" TargetMode="External"/><Relationship Id="rId4" Type="http://schemas.openxmlformats.org/officeDocument/2006/relationships/hyperlink" Target="http://upload.wikimedia.org/wikipedia/commons/b/b7/Evlahos_carlovy_vary.jpg" TargetMode="External"/><Relationship Id="rId9" Type="http://schemas.openxmlformats.org/officeDocument/2006/relationships/hyperlink" Target="http://upload.wikimedia.org/wikipedia/commons/3/36/Sharon_Stone_KV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88913"/>
            <a:ext cx="1284287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Soukromá hotelová škola </a:t>
            </a:r>
            <a:r>
              <a:rPr lang="cs-CZ" sz="1200" b="1" i="1" dirty="0" err="1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Bukaschool</a:t>
            </a:r>
            <a:r>
              <a:rPr lang="cs-CZ" sz="1200" b="1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 s. r. o. Most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Kmochova 1823, 434 01 Most • +420 476 706 696 • info@bukaschool.cz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www.bukaschool.cz</a:t>
            </a:r>
            <a:endParaRPr lang="cs-CZ" sz="1200" i="1" dirty="0">
              <a:solidFill>
                <a:srgbClr val="000000"/>
              </a:solidFill>
              <a:latin typeface="Times New Roman" charset="0"/>
              <a:cs typeface="Times New Roman" charset="0"/>
            </a:endParaRPr>
          </a:p>
        </p:txBody>
      </p:sp>
      <p:graphicFrame>
        <p:nvGraphicFramePr>
          <p:cNvPr id="6" name="Group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8065327"/>
              </p:ext>
            </p:extLst>
          </p:nvPr>
        </p:nvGraphicFramePr>
        <p:xfrm>
          <a:off x="1676400" y="1143000"/>
          <a:ext cx="5913438" cy="4519972"/>
        </p:xfrm>
        <a:graphic>
          <a:graphicData uri="http://schemas.openxmlformats.org/drawingml/2006/table">
            <a:tbl>
              <a:tblPr/>
              <a:tblGrid>
                <a:gridCol w="1909763"/>
                <a:gridCol w="4003675"/>
              </a:tblGrid>
              <a:tr h="320014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 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0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Soukromá hotelová škola Bukaschool s.r.o.,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Zeměpis cestovního ruchu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Tématický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Cestovní ruch v Evropě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2.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Mgr. Petr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Lovaš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červenec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VY_32_INOVACE_11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PL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_Karlovy Vary – turistické cíle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80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Prezentace je určená k výkladu nového učiva.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" name="Picture 5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805488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4978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5"/>
          <p:cNvSpPr txBox="1">
            <a:spLocks/>
          </p:cNvSpPr>
          <p:nvPr/>
        </p:nvSpPr>
        <p:spPr>
          <a:xfrm>
            <a:off x="251520" y="2060848"/>
            <a:ext cx="8496944" cy="216024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Karlovy Vary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t</a:t>
            </a:r>
            <a:r>
              <a:rPr lang="cs-CZ" dirty="0" smtClean="0">
                <a:solidFill>
                  <a:schemeClr val="tx1"/>
                </a:solidFill>
              </a:rPr>
              <a:t>uristické cíle</a:t>
            </a:r>
          </a:p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590" y="283468"/>
            <a:ext cx="1250531" cy="1561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222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590" y="283468"/>
            <a:ext cx="1250531" cy="1561356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51520" y="1865962"/>
            <a:ext cx="86326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Karlovy Vary</a:t>
            </a:r>
            <a:r>
              <a:rPr lang="cs-CZ" dirty="0" smtClean="0"/>
              <a:t>  je statutární město v západních Čechách a metropole Karlovarského kraje. Je významným lázeňským střediskem se známým sklářským a potravinářským průmyslem. </a:t>
            </a:r>
          </a:p>
          <a:p>
            <a:r>
              <a:rPr lang="cs-CZ" dirty="0" smtClean="0"/>
              <a:t>Přibližně kolem roku 1350 uspořádal císař  Karel IV. při svém pobytu v Lokti výpravu do loketských lesů, kde nechal na místě údajného pramene založit lázně nazvané </a:t>
            </a:r>
            <a:r>
              <a:rPr lang="cs-CZ" i="1" dirty="0" smtClean="0"/>
              <a:t>Horké Lázně u Lokte</a:t>
            </a:r>
            <a:r>
              <a:rPr lang="cs-CZ" dirty="0" smtClean="0"/>
              <a:t>, které byly později přejmenované na Karlovy Vary. Následně dne 14. srpna 1370 Karel IV. udělil lázním městská práva stejná jako v Lokti.</a:t>
            </a:r>
          </a:p>
          <a:p>
            <a:r>
              <a:rPr lang="cs-CZ" dirty="0" smtClean="0"/>
              <a:t>V roce 1522 vychází první odborná kniha o Karlových Varech a jejich léčebných vlastnostech od lékaře Václava </a:t>
            </a:r>
            <a:r>
              <a:rPr lang="cs-CZ" dirty="0" err="1" smtClean="0"/>
              <a:t>Payera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roce 1807 začíná ve městě výroba likéru Becherovka, který se v následujících letech stane známým nejenom v Česku ale také ve světě. Roku 1946 vzniká Mezinárodní filmový festival Karlovy Vary, který město proslavil ve světě a každoročně láká množství filmových nadšenců a známých celebrit z celého světa.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49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590" y="283468"/>
            <a:ext cx="1250531" cy="156135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16371" y="582249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	Lázeňství - kolonády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2276872"/>
            <a:ext cx="8389787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Místní lázeňství je založeno na využívání minerální vody s léčivými účinky, která vzniká v granitovém</a:t>
            </a:r>
            <a:r>
              <a:rPr lang="cs-CZ" dirty="0"/>
              <a:t> </a:t>
            </a:r>
            <a:r>
              <a:rPr lang="cs-CZ" dirty="0" smtClean="0"/>
              <a:t>krystaliniku v hloubkách okolo 2 000 metrů. Zdejší voda má blahodárný vliv na léčení jaterních a střevních chorob, na žaludek a játra. Chemicky se jedná o vodu Na,CaSO</a:t>
            </a:r>
            <a:r>
              <a:rPr lang="cs-CZ" baseline="-25000" dirty="0" smtClean="0"/>
              <a:t>4</a:t>
            </a:r>
            <a:r>
              <a:rPr lang="cs-CZ" dirty="0" smtClean="0"/>
              <a:t>, která vyvěrá o teplotě 73 °C ze 60% ve Vřídle vydatností okolo 2 000 l/m. Mineralogické složení se pohybuje okolo 5,9 - 6,5 g/l s obsahem CO</a:t>
            </a:r>
            <a:r>
              <a:rPr lang="cs-CZ" baseline="-25000" dirty="0" smtClean="0"/>
              <a:t>2</a:t>
            </a:r>
            <a:r>
              <a:rPr lang="cs-CZ" dirty="0" smtClean="0"/>
              <a:t> 0,375 - 0,750 g/l.</a:t>
            </a:r>
          </a:p>
          <a:p>
            <a:r>
              <a:rPr lang="cs-CZ" dirty="0" smtClean="0"/>
              <a:t>K věhlasu lázní velmi významně přispěl lékař dr. David </a:t>
            </a:r>
            <a:r>
              <a:rPr lang="cs-CZ" dirty="0" err="1" smtClean="0"/>
              <a:t>Becher</a:t>
            </a:r>
            <a:r>
              <a:rPr lang="cs-CZ" dirty="0" smtClean="0"/>
              <a:t> (zem. 1792), který se zasloužil hlavně o modernizaci karlovarské balneologie. Ve městě se nachází množství lázeňských domů (např. Grandhotel </a:t>
            </a:r>
            <a:r>
              <a:rPr lang="cs-CZ" dirty="0" err="1" smtClean="0"/>
              <a:t>Pupp</a:t>
            </a:r>
            <a:r>
              <a:rPr lang="cs-CZ" dirty="0" smtClean="0"/>
              <a:t>).</a:t>
            </a:r>
          </a:p>
          <a:p>
            <a:r>
              <a:rPr lang="cs-CZ" dirty="0" smtClean="0"/>
              <a:t>Z 79 karlovarských pramenů je 13 zachyceno a používají se pro pitné kúry. Ve městě je celkem 5 kolonád.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4886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590" y="283468"/>
            <a:ext cx="1250531" cy="156135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16371" y="582249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	Lázeňství - kolonády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5960" y="1851217"/>
            <a:ext cx="5292080" cy="396906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5960" y="1851217"/>
            <a:ext cx="5292080" cy="396905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4807" y="1292822"/>
            <a:ext cx="3814385" cy="5085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5448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590" y="283468"/>
            <a:ext cx="1250531" cy="156135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16371" y="582249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	Rozhledny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3528" y="2132856"/>
            <a:ext cx="8560593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Roku 1909 byl odsouhlasen projekt</a:t>
            </a:r>
            <a:r>
              <a:rPr lang="cs-CZ" dirty="0"/>
              <a:t> </a:t>
            </a:r>
            <a:r>
              <a:rPr lang="cs-CZ" dirty="0" smtClean="0"/>
              <a:t>na výstavbu lanové dráhy a rozhledny. Realizací byl pověřen stavitel Fousek. Stavba lanovky byla dokončena 5.8.1912. S výstavbou rozhledny bylo započato v roce 1913. Dne 27.5.1914 byla rozhledna slavnostně otevřena. Za první republiky nesla název Hanse </a:t>
            </a:r>
            <a:r>
              <a:rPr lang="cs-CZ" dirty="0" err="1" smtClean="0"/>
              <a:t>Kudlicha</a:t>
            </a:r>
            <a:r>
              <a:rPr lang="cs-CZ" dirty="0" smtClean="0"/>
              <a:t>, rakouského revolucionáře, který roku 1848 emigroval do USA. Po roce 1945</a:t>
            </a:r>
            <a:r>
              <a:rPr lang="cs-CZ" dirty="0"/>
              <a:t> </a:t>
            </a:r>
            <a:r>
              <a:rPr lang="cs-CZ" dirty="0" smtClean="0"/>
              <a:t>krátce název Benešova rozhledna. V současné době se rozhledna nazývá Diana.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5330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590" y="283468"/>
            <a:ext cx="1250531" cy="156135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16371" y="582249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	Rozhledny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8093" y="1556792"/>
            <a:ext cx="3147814" cy="419708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7893" y="1350619"/>
            <a:ext cx="6145907" cy="4609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06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590" y="283468"/>
            <a:ext cx="1250531" cy="156135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16371" y="582249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	Becherovka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16371" y="2413338"/>
            <a:ext cx="866775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 roce 1807 začal karlovarský lékárník Josef </a:t>
            </a:r>
            <a:r>
              <a:rPr lang="cs-CZ" dirty="0" err="1" smtClean="0"/>
              <a:t>Vitus</a:t>
            </a:r>
            <a:r>
              <a:rPr lang="cs-CZ" dirty="0" smtClean="0"/>
              <a:t> </a:t>
            </a:r>
            <a:r>
              <a:rPr lang="cs-CZ" dirty="0" err="1" smtClean="0"/>
              <a:t>Becher</a:t>
            </a:r>
            <a:r>
              <a:rPr lang="cs-CZ" dirty="0" smtClean="0"/>
              <a:t> prodávat bylinný likér podle své vlastní receptury. Becherovka je bylinný alkoholický nápoj (likér), plným názvem </a:t>
            </a:r>
            <a:r>
              <a:rPr lang="cs-CZ" i="1" dirty="0" smtClean="0"/>
              <a:t>Původní karlovarská becherovka</a:t>
            </a:r>
            <a:r>
              <a:rPr lang="cs-CZ" dirty="0" smtClean="0"/>
              <a:t>. Obsahuje karlovarskou vodu, kvalitní líh, přírodní cukr a specifickou nahořklou směs asi 32 bylinek a koření.</a:t>
            </a:r>
          </a:p>
          <a:p>
            <a:r>
              <a:rPr lang="cs-CZ" dirty="0" smtClean="0"/>
              <a:t>V dnešní době jsou v karlovarském závodě pouze dva lidé, kteří znají celé tajemství výroby Becherovky. Tito dva vyvolení jsou jediní, kteří smějí vejít do místnosti zvané </a:t>
            </a:r>
            <a:r>
              <a:rPr lang="cs-CZ" i="1" dirty="0" err="1" smtClean="0"/>
              <a:t>Drogikamr</a:t>
            </a:r>
            <a:r>
              <a:rPr lang="cs-CZ" dirty="0" smtClean="0"/>
              <a:t> (název užívaný ještě z doby </a:t>
            </a:r>
            <a:r>
              <a:rPr lang="cs-CZ" dirty="0" err="1" smtClean="0"/>
              <a:t>Becherů</a:t>
            </a:r>
            <a:r>
              <a:rPr lang="cs-CZ" dirty="0" smtClean="0"/>
              <a:t>), a kteří jednou týdně připraví směs mnoha druhů bylin a koření. Zhruba tři čtvrtiny bylin a koření pocházejí ze zahraničí, některé druhy rostou v okolí Karlových Varů.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4621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590" y="283468"/>
            <a:ext cx="1250531" cy="156135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16371" y="582249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	Becherovka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6952" y="1196752"/>
            <a:ext cx="3150096" cy="4725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745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590" y="283468"/>
            <a:ext cx="1250531" cy="156135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16371" y="582249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	Architektura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41102" y="2276872"/>
            <a:ext cx="8461795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 vzhled historického jádra města se postarala především secese 19. století.</a:t>
            </a:r>
          </a:p>
          <a:p>
            <a:r>
              <a:rPr lang="cs-CZ" dirty="0" smtClean="0"/>
              <a:t>S rozvojem lázní začaly vznikat nové společenské a účelové stavby. Počátkem 18. století byl postaven první veřejný lázeňský dům (Mlýnské lázně) a také barokní kostel sv. Máří Magdalény. Další, především secesní výstavba následovala v 2. polovině 19. století, kdy vznikly Mlýnská a Vřídelní kolonáda, Císařské lázně nebo budova dnešního divadla. Některé stavby byly financovány a ze zisků z prodeje vřídelní soli nebo lázeňských tax, jiné ze štědrých příspěvků zahraničních mecenášů.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245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590" y="283468"/>
            <a:ext cx="1250531" cy="156135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16371" y="582249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	Architektura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2096" y="2492896"/>
            <a:ext cx="5533911" cy="277617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2096" y="1628800"/>
            <a:ext cx="5533911" cy="387022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5629" y="1628800"/>
            <a:ext cx="5970377" cy="39966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5630" y="1628800"/>
            <a:ext cx="5947960" cy="398714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28800"/>
            <a:ext cx="9144000" cy="3987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027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590" y="283468"/>
            <a:ext cx="1250531" cy="156135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16371" y="582249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	Mezinárodní filmový festival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38778" y="2348880"/>
            <a:ext cx="866775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Mezinárodní filmový festival Karlovy Vary je největší filmový festival v České republice a nejprestižnější filmový festival ve střední a východní Evropě. Jako jeden z nejstarších je zařazen do kategorie A (tj. nespecializovaný festival se soutěží celovečerních hraných filmů) například spolu s festivaly v Cannes, Berlíně, Benátkách nebo Tokiu.</a:t>
            </a:r>
          </a:p>
          <a:p>
            <a:r>
              <a:rPr lang="cs-CZ" dirty="0" smtClean="0"/>
              <a:t>Tento festival má své kořeny v Mariánských Lázních, kde byl roku 1946 uspořádán 1. mezinárodní filmový festival v Československu. V Karlových Varech byla filmová přehlídka poprvé pořádána v roce 1947. Od roku 1948 se koná soutěžní přehlídka, tehdy byla poprvé udělena cena Křišťálový glóbus. </a:t>
            </a:r>
          </a:p>
          <a:p>
            <a:r>
              <a:rPr lang="cs-CZ" dirty="0" smtClean="0"/>
              <a:t>Festival se koná tradičně začátkem července.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9373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590" y="283468"/>
            <a:ext cx="1250531" cy="156135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16371" y="582249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	Mezinárodní filmový festival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7847" y="1412776"/>
            <a:ext cx="3166000" cy="461516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2924" y="1412776"/>
            <a:ext cx="3435846" cy="4581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053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800" dirty="0" smtClean="0"/>
              <a:t>Použité zdroje</a:t>
            </a:r>
            <a:endParaRPr lang="cs-CZ" sz="1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525963"/>
          </a:xfrm>
        </p:spPr>
        <p:txBody>
          <a:bodyPr>
            <a:normAutofit fontScale="62500" lnSpcReduction="20000"/>
          </a:bodyPr>
          <a:lstStyle/>
          <a:p>
            <a:r>
              <a:rPr lang="cs-CZ" dirty="0">
                <a:hlinkClick r:id="rId2"/>
              </a:rPr>
              <a:t>http://www.karlovyvary.cz/cz</a:t>
            </a:r>
            <a:r>
              <a:rPr lang="cs-CZ" dirty="0" smtClean="0">
                <a:hlinkClick r:id="rId2"/>
              </a:rPr>
              <a:t>/</a:t>
            </a:r>
            <a:endParaRPr lang="cs-CZ" dirty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cs.wikipedia.org/wiki/Karlovy_Vary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www.czechtourism.com/health-spa</a:t>
            </a:r>
            <a:endParaRPr lang="cs-CZ" dirty="0"/>
          </a:p>
          <a:p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://upload.wikimedia.org/wikipedia/commons/6/60/Karlovy_Vary_%</a:t>
            </a:r>
            <a:r>
              <a:rPr lang="cs-CZ" dirty="0" smtClean="0">
                <a:hlinkClick r:id="rId5"/>
              </a:rPr>
              <a:t>28znak%29.gif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upload.wikimedia.org/wikipedia/commons/a/a1/KarlovyVaryHotSpring.jpg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upload.wikimedia.org/wikipedia/commons/7/7c/V%C5%99%C3%ADdeln%C3%AD_kolon%C3%A1da_01.jpg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upload.wikimedia.org/wikipedia/commons/0/0c/Ml%C3%BDnsk%C3%A1_kolon%C3%A1da_002.JPG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upload.wikimedia.org/wikipedia/commons/7/72/Karlsbad_IMG_6482.JPG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upload.wikimedia.org/wikipedia/commons/a/a9/Karlovy_Vary%2C_horn%C3%AD_stanice_lanov%C3%A9_dr%C3%A1hy_Diana_a_rozhledna.jpg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upload.wikimedia.org/wikipedia/commons/d/dc/Karlovy_Vary_z_rozhledny_Diana.JPG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1955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800" dirty="0" smtClean="0"/>
              <a:t>Použité zdroje</a:t>
            </a:r>
            <a:endParaRPr lang="cs-CZ" sz="1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525963"/>
          </a:xfrm>
        </p:spPr>
        <p:txBody>
          <a:bodyPr>
            <a:normAutofit fontScale="70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upload.wikimedia.org/wikipedia/commons/2/23/Presentation_of_various_Becherovka_things_at_Regiontour_2010.jpg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upload.wikimedia.org/wikipedia/commons/1/10/EVLAHOS_KARLOVY_VARY.jpg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upload.wikimedia.org/wikipedia/commons/b/b7/Evlahos_carlovy_vary.jpg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upload.wikimedia.org/wikipedia/commons/9/91/KarlovyVaryPanorama.jpg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upload.wikimedia.org/wikipedia/commons/c/c6/Karlsbad_Grandhotel_Pupp.jpg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upload.wikimedia.org/wikipedia/commons/7/7c/Kaiserbad_Karlovy_Vary_IMGP3142.jpg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upload.wikimedia.org/wikipedia/commons/5/51/Thermal_KVIFF_45.jpg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upload.wikimedia.org/wikipedia/commons/3/36/Sharon_Stone_KV.jpg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4329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76</TotalTime>
  <Words>951</Words>
  <Application>Microsoft Office PowerPoint</Application>
  <PresentationFormat>Předvádění na obrazovce (4:3)</PresentationFormat>
  <Paragraphs>101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Shluk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Učitel</cp:lastModifiedBy>
  <cp:revision>11</cp:revision>
  <dcterms:created xsi:type="dcterms:W3CDTF">2013-02-05T21:59:21Z</dcterms:created>
  <dcterms:modified xsi:type="dcterms:W3CDTF">2013-03-01T16:11:22Z</dcterms:modified>
</cp:coreProperties>
</file>