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5"/>
  </p:notesMasterIdLst>
  <p:sldIdLst>
    <p:sldId id="256" r:id="rId2"/>
    <p:sldId id="271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61" r:id="rId11"/>
    <p:sldId id="269" r:id="rId12"/>
    <p:sldId id="270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NÁZEV:VY_32_INOVACE_10_Přírodopis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poznávání obojživelníků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9C0AA4-C89A-4BC4-9856-449D1B675F67}" type="presOf" srcId="{757F3AB3-0718-4624-B441-E567A8F0AB56}" destId="{333A1088-737F-45CB-B68E-254E46348037}" srcOrd="0" destOrd="0" presId="urn:microsoft.com/office/officeart/2005/8/layout/target3"/>
    <dgm:cxn modelId="{014A7B2F-0DF3-4AC4-9C1A-2CBDEBC10800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F568B92-3110-47B8-B2D2-D8221B7CEF83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FE9C950-4912-49D2-95AD-11F84D479991}" type="presOf" srcId="{B651F6E3-6281-48DB-9319-2AEAFDAE7572}" destId="{6BB5E863-4638-4E1D-BFDE-399D028AC4ED}" srcOrd="1" destOrd="0" presId="urn:microsoft.com/office/officeart/2005/8/layout/target3"/>
    <dgm:cxn modelId="{32AA6A81-A22E-4BBA-AF5A-7D19087A2EAC}" type="presOf" srcId="{D1D4F407-5343-4D3F-B5B9-D407B03CAEB4}" destId="{D005CE8C-CC26-4C3E-AC11-E15060ECD759}" srcOrd="0" destOrd="0" presId="urn:microsoft.com/office/officeart/2005/8/layout/target3"/>
    <dgm:cxn modelId="{40B739B2-C95D-4CA7-B957-38678E9F8543}" type="presOf" srcId="{D1D4F407-5343-4D3F-B5B9-D407B03CAEB4}" destId="{AED2198E-93D5-4001-81B4-73124B309672}" srcOrd="1" destOrd="0" presId="urn:microsoft.com/office/officeart/2005/8/layout/target3"/>
    <dgm:cxn modelId="{B7353BC1-1525-45E7-A412-41470A1BA050}" type="presOf" srcId="{D8197B8C-B260-4A16-BDF4-0947B075E274}" destId="{25B08C86-7E15-44DC-BE7F-FFB55DD49D12}" srcOrd="0" destOrd="0" presId="urn:microsoft.com/office/officeart/2005/8/layout/target3"/>
    <dgm:cxn modelId="{0996DB44-7B41-44C8-AEDA-30CDC07B395E}" type="presOf" srcId="{B651F6E3-6281-48DB-9319-2AEAFDAE7572}" destId="{619D679B-A015-4ECF-8348-D1034C574F40}" srcOrd="0" destOrd="0" presId="urn:microsoft.com/office/officeart/2005/8/layout/target3"/>
    <dgm:cxn modelId="{B42CD908-E41B-4E25-B65C-F95AFCE91970}" type="presOf" srcId="{4C35D32F-0EAB-4CD7-82EE-45574DC2A586}" destId="{8BEBB6EC-1DAA-4CAC-8A25-BC0FCBD5DBD5}" srcOrd="0" destOrd="0" presId="urn:microsoft.com/office/officeart/2005/8/layout/target3"/>
    <dgm:cxn modelId="{95E6B1BB-8939-47F6-8861-D1B4653591BE}" type="presOf" srcId="{D8197B8C-B260-4A16-BDF4-0947B075E274}" destId="{5A5FFA88-C948-4069-8E93-59FA12366E83}" srcOrd="1" destOrd="0" presId="urn:microsoft.com/office/officeart/2005/8/layout/target3"/>
    <dgm:cxn modelId="{E90FD069-CAC0-43EF-AEE5-C099447D0DD6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4F55CDD-B363-4C14-A991-8711CE5FD06B}" type="presParOf" srcId="{333A1088-737F-45CB-B68E-254E46348037}" destId="{F5ABB229-8D3B-4694-996A-96F23CF14429}" srcOrd="0" destOrd="0" presId="urn:microsoft.com/office/officeart/2005/8/layout/target3"/>
    <dgm:cxn modelId="{4B0251FD-9792-40F0-A7F1-D4C9C661A2AD}" type="presParOf" srcId="{333A1088-737F-45CB-B68E-254E46348037}" destId="{F41139FD-01EE-4571-8B17-4FB00FC51163}" srcOrd="1" destOrd="0" presId="urn:microsoft.com/office/officeart/2005/8/layout/target3"/>
    <dgm:cxn modelId="{02C5AE10-7DD1-4D35-AC19-08DC25BB01CF}" type="presParOf" srcId="{333A1088-737F-45CB-B68E-254E46348037}" destId="{D005CE8C-CC26-4C3E-AC11-E15060ECD759}" srcOrd="2" destOrd="0" presId="urn:microsoft.com/office/officeart/2005/8/layout/target3"/>
    <dgm:cxn modelId="{7F39F5BE-67CF-407B-AE35-825EA8BFBE9E}" type="presParOf" srcId="{333A1088-737F-45CB-B68E-254E46348037}" destId="{2C702D82-9B77-49B7-9568-BB8EB47C3372}" srcOrd="3" destOrd="0" presId="urn:microsoft.com/office/officeart/2005/8/layout/target3"/>
    <dgm:cxn modelId="{BE467115-25D9-4A58-BDB9-26A531F4B2D7}" type="presParOf" srcId="{333A1088-737F-45CB-B68E-254E46348037}" destId="{A52A0455-90FF-4808-ABD0-F02540D31D5A}" srcOrd="4" destOrd="0" presId="urn:microsoft.com/office/officeart/2005/8/layout/target3"/>
    <dgm:cxn modelId="{159E99D2-CDD5-4EB5-832E-207E1F8D4F64}" type="presParOf" srcId="{333A1088-737F-45CB-B68E-254E46348037}" destId="{6140AFEC-043D-4C43-A2F9-D0F5331DF3A3}" srcOrd="5" destOrd="0" presId="urn:microsoft.com/office/officeart/2005/8/layout/target3"/>
    <dgm:cxn modelId="{E6671643-1E3A-4A5E-8C9F-2F09B2FFC9EC}" type="presParOf" srcId="{333A1088-737F-45CB-B68E-254E46348037}" destId="{9358AC05-5D7D-4327-9F80-1AD486AEA664}" srcOrd="6" destOrd="0" presId="urn:microsoft.com/office/officeart/2005/8/layout/target3"/>
    <dgm:cxn modelId="{800C8C92-523A-46A1-BF88-2A1EEF20078C}" type="presParOf" srcId="{333A1088-737F-45CB-B68E-254E46348037}" destId="{313FC574-E1CD-4FB4-B054-0B805CE0447D}" srcOrd="7" destOrd="0" presId="urn:microsoft.com/office/officeart/2005/8/layout/target3"/>
    <dgm:cxn modelId="{B5325BC2-6C96-48E4-9BF4-695D82DE8241}" type="presParOf" srcId="{333A1088-737F-45CB-B68E-254E46348037}" destId="{619D679B-A015-4ECF-8348-D1034C574F40}" srcOrd="8" destOrd="0" presId="urn:microsoft.com/office/officeart/2005/8/layout/target3"/>
    <dgm:cxn modelId="{0853AA8D-9FF6-4ACE-9085-A1759DD190A3}" type="presParOf" srcId="{333A1088-737F-45CB-B68E-254E46348037}" destId="{322283A8-4A27-4CDA-BAE3-F381106A9174}" srcOrd="9" destOrd="0" presId="urn:microsoft.com/office/officeart/2005/8/layout/target3"/>
    <dgm:cxn modelId="{48196A2A-8035-4F42-84ED-08FAC4C4BCC1}" type="presParOf" srcId="{333A1088-737F-45CB-B68E-254E46348037}" destId="{FFC9F71D-1B4F-4AD9-A4A6-86ADEFC8AF5C}" srcOrd="10" destOrd="0" presId="urn:microsoft.com/office/officeart/2005/8/layout/target3"/>
    <dgm:cxn modelId="{38D6C897-FD37-4F78-AFD8-ECA9EE9EFF12}" type="presParOf" srcId="{333A1088-737F-45CB-B68E-254E46348037}" destId="{25B08C86-7E15-44DC-BE7F-FFB55DD49D12}" srcOrd="11" destOrd="0" presId="urn:microsoft.com/office/officeart/2005/8/layout/target3"/>
    <dgm:cxn modelId="{465DE1AC-2B18-4ECB-8308-1D3CEA4659C9}" type="presParOf" srcId="{333A1088-737F-45CB-B68E-254E46348037}" destId="{76644BE8-9D7C-4C09-B250-3D10AF48CBB7}" srcOrd="12" destOrd="0" presId="urn:microsoft.com/office/officeart/2005/8/layout/target3"/>
    <dgm:cxn modelId="{0729D76C-2CAF-4ECC-8A4F-C167DEBA7F45}" type="presParOf" srcId="{333A1088-737F-45CB-B68E-254E46348037}" destId="{EE85B701-7295-41C0-BA7A-34D3756A2AE6}" srcOrd="13" destOrd="0" presId="urn:microsoft.com/office/officeart/2005/8/layout/target3"/>
    <dgm:cxn modelId="{6B42136F-DCA5-4B48-8A63-B60B7C570C37}" type="presParOf" srcId="{333A1088-737F-45CB-B68E-254E46348037}" destId="{8BEBB6EC-1DAA-4CAC-8A25-BC0FCBD5DBD5}" srcOrd="14" destOrd="0" presId="urn:microsoft.com/office/officeart/2005/8/layout/target3"/>
    <dgm:cxn modelId="{1AA5D1E2-35A8-4AC4-8DDC-93259046B733}" type="presParOf" srcId="{333A1088-737F-45CB-B68E-254E46348037}" destId="{AED2198E-93D5-4001-81B4-73124B309672}" srcOrd="15" destOrd="0" presId="urn:microsoft.com/office/officeart/2005/8/layout/target3"/>
    <dgm:cxn modelId="{2CF6CC9D-09FB-4518-94B1-0ABA5631D435}" type="presParOf" srcId="{333A1088-737F-45CB-B68E-254E46348037}" destId="{2BE915AB-18AA-4053-B92C-3BFC9ED204BB}" srcOrd="16" destOrd="0" presId="urn:microsoft.com/office/officeart/2005/8/layout/target3"/>
    <dgm:cxn modelId="{F0450BF9-D208-47ED-BDF6-0D95B3609CA9}" type="presParOf" srcId="{333A1088-737F-45CB-B68E-254E46348037}" destId="{6BB5E863-4638-4E1D-BFDE-399D028AC4ED}" srcOrd="17" destOrd="0" presId="urn:microsoft.com/office/officeart/2005/8/layout/target3"/>
    <dgm:cxn modelId="{4CE2B91A-2BC5-463B-A9A4-EA84AC2C5F3E}" type="presParOf" srcId="{333A1088-737F-45CB-B68E-254E46348037}" destId="{5A5FFA88-C948-4069-8E93-59FA12366E83}" srcOrd="18" destOrd="0" presId="urn:microsoft.com/office/officeart/2005/8/layout/target3"/>
    <dgm:cxn modelId="{BD919D60-BEB3-4F1B-8C76-F31EF431491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89" y="0"/>
          <a:ext cx="74049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5789" y="0"/>
        <a:ext cx="740491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40491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Krupová</a:t>
          </a:r>
          <a:endParaRPr lang="cs-CZ" sz="2000" kern="1200" dirty="0"/>
        </a:p>
      </dsp:txBody>
      <dsp:txXfrm>
        <a:off x="1273857" y="407634"/>
        <a:ext cx="740491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40491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NÁZEV:VY_32_INOVACE_10_Přírodopis 7. ročník</a:t>
          </a:r>
          <a:endParaRPr lang="cs-CZ" sz="2000" kern="1200" dirty="0"/>
        </a:p>
      </dsp:txBody>
      <dsp:txXfrm>
        <a:off x="1273857" y="815268"/>
        <a:ext cx="740491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7209" y="1224137"/>
          <a:ext cx="740491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poznávání obojživelníků </a:t>
          </a:r>
          <a:endParaRPr lang="cs-CZ" sz="2000" kern="1200" dirty="0"/>
        </a:p>
      </dsp:txBody>
      <dsp:txXfrm>
        <a:off x="1217209" y="1224137"/>
        <a:ext cx="740491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40491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40491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FAB6AC-9F0A-4927-95A3-996C4DA238A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F3AB08-8277-45C2-A06E-5CDF87503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305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yla_arborea_(Marek_Szczepanek).jpg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an_Common_Frog_Rana_temporaria_(cropped).jp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lok.JP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ufo_bufo_-_Erdkr%C3%B6te.jpg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eichfrosch.jpg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ombinaVariegataJuv.jpg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riturus_vulgaris.jpg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http://cs.wikipedia.org/wiki/Soubor:Hyla_arborea_(Marek_Szczepanek).jpg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3AB08-8277-45C2-A06E-5CDF87503F9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362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http://cs.wikipedia.org/wiki/Soubor:European_Common_Frog_Rana_temporaria_(cropped).jpg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3AB08-8277-45C2-A06E-5CDF87503F9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683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http://cs.wikipedia.org/wiki/Soubor:Mlok.JPG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3AB08-8277-45C2-A06E-5CDF87503F9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1742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http://cs.wikipedia.org/wiki/Soubor:Bufo_bufo_-_Erdkr%C3%B6te.jpg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3AB08-8277-45C2-A06E-5CDF87503F9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2682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http://cs.wikipedia.org/wiki/Soubor:Teichfrosch.jpg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3AB08-8277-45C2-A06E-5CDF87503F9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767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http://cs.wikipedia.org/wiki/Soubor:BombinaVariegataJuv.jpg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3AB08-8277-45C2-A06E-5CDF87503F9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984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http://cs.wikipedia.org/wiki/Soubor:Triturus_vulgaris.jpg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F3AB08-8277-45C2-A06E-5CDF87503F9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41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27935-2ED1-46D9-90C0-554E586172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F72AE-C290-4932-A9D6-E8676EFE57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C727935-2ED1-46D9-90C0-554E5861723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85F72AE-C290-4932-A9D6-E8676EFE573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riturus_vulgaris.jpg" TargetMode="External"/><Relationship Id="rId3" Type="http://schemas.openxmlformats.org/officeDocument/2006/relationships/hyperlink" Target="http://cs.wikipedia.org/wiki/Soubor:European_Common_Frog_Rana_temporaria_(cropped).jpg" TargetMode="External"/><Relationship Id="rId7" Type="http://schemas.openxmlformats.org/officeDocument/2006/relationships/hyperlink" Target="http://cs.wikipedia.org/wiki/Soubor:BombinaVariegataJuv.jpg" TargetMode="External"/><Relationship Id="rId2" Type="http://schemas.openxmlformats.org/officeDocument/2006/relationships/hyperlink" Target="http://cs.wikipedia.org/wiki/Soubor:Hyla_arborea_(Marek_Szczepanek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eichfrosch.jpg" TargetMode="External"/><Relationship Id="rId5" Type="http://schemas.openxmlformats.org/officeDocument/2006/relationships/hyperlink" Target="http://cs.wikipedia.org/wiki/Soubor:Bufo_bufo_-_Erdkr%C3%B6te.jpg" TargetMode="External"/><Relationship Id="rId4" Type="http://schemas.openxmlformats.org/officeDocument/2006/relationships/hyperlink" Target="http://cs.wikipedia.org/wiki/Soubor:Mlo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36648701"/>
              </p:ext>
            </p:extLst>
          </p:nvPr>
        </p:nvGraphicFramePr>
        <p:xfrm>
          <a:off x="179512" y="908720"/>
          <a:ext cx="86787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653136"/>
            <a:ext cx="7072313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3211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slouží k opakování učiva - </a:t>
            </a:r>
            <a:r>
              <a:rPr lang="cs-CZ" dirty="0" smtClean="0"/>
              <a:t>obojživelníci.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Žáci </a:t>
            </a:r>
            <a:r>
              <a:rPr lang="cs-CZ" dirty="0"/>
              <a:t>pojmenují </a:t>
            </a:r>
            <a:r>
              <a:rPr lang="cs-CZ" dirty="0" smtClean="0"/>
              <a:t>obojživelníky </a:t>
            </a:r>
            <a:r>
              <a:rPr lang="cs-CZ" dirty="0"/>
              <a:t>na obrázcích. </a:t>
            </a:r>
          </a:p>
          <a:p>
            <a:r>
              <a:rPr lang="cs-CZ" dirty="0" smtClean="0"/>
              <a:t>Žáci odpoví na otázky, související s obojživelníky na obrázcích.</a:t>
            </a:r>
            <a:endParaRPr lang="cs-CZ" dirty="0"/>
          </a:p>
          <a:p>
            <a:r>
              <a:rPr lang="cs-CZ" dirty="0"/>
              <a:t>Na konci prezentace jsou řešení úkolů. </a:t>
            </a:r>
            <a:endParaRPr lang="cs-CZ" dirty="0" smtClean="0"/>
          </a:p>
          <a:p>
            <a:r>
              <a:rPr lang="cs-CZ" dirty="0" smtClean="0"/>
              <a:t>Lze použít i k písemnému opakování.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7054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19324"/>
            <a:ext cx="8064896" cy="5198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1105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16010"/>
            <a:ext cx="7164288" cy="529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5757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35138"/>
            <a:ext cx="7091941" cy="5318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243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84784"/>
            <a:ext cx="7488832" cy="5242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7087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419" y="1628800"/>
            <a:ext cx="6268056" cy="52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3237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54772"/>
            <a:ext cx="6480720" cy="518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568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5919" y="1556792"/>
            <a:ext cx="7068277" cy="5301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5482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rosnička zelená</a:t>
            </a:r>
          </a:p>
          <a:p>
            <a:r>
              <a:rPr lang="cs-CZ" dirty="0" smtClean="0"/>
              <a:t>2. skokan hnědý</a:t>
            </a:r>
          </a:p>
          <a:p>
            <a:r>
              <a:rPr lang="cs-CZ" dirty="0" smtClean="0"/>
              <a:t>3. mlok skvrnitý</a:t>
            </a:r>
          </a:p>
          <a:p>
            <a:r>
              <a:rPr lang="cs-CZ" dirty="0" smtClean="0"/>
              <a:t>4. ropucha obecná</a:t>
            </a:r>
          </a:p>
          <a:p>
            <a:r>
              <a:rPr lang="cs-CZ" dirty="0" smtClean="0"/>
              <a:t>5. skokan zelený</a:t>
            </a:r>
          </a:p>
          <a:p>
            <a:r>
              <a:rPr lang="cs-CZ" dirty="0" smtClean="0"/>
              <a:t>6. kuňka žlutobřichá</a:t>
            </a:r>
          </a:p>
          <a:p>
            <a:r>
              <a:rPr lang="cs-CZ" dirty="0" smtClean="0"/>
              <a:t>7. čolek obecný</a:t>
            </a:r>
          </a:p>
        </p:txBody>
      </p:sp>
    </p:spTree>
    <p:extLst>
      <p:ext uri="{BB962C8B-B14F-4D97-AF65-F5344CB8AC3E}">
        <p14:creationId xmlns:p14="http://schemas.microsoft.com/office/powerpoint/2010/main" val="1884639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zástupcům ryb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7620000" cy="4772744"/>
          </a:xfrm>
        </p:spPr>
        <p:txBody>
          <a:bodyPr>
            <a:normAutofit fontScale="92500" lnSpcReduction="10000"/>
          </a:bodyPr>
          <a:lstStyle/>
          <a:p>
            <a:r>
              <a:rPr lang="cs-CZ" sz="3600" dirty="0" smtClean="0"/>
              <a:t>1. Kteří z těchto obojživelníků patří mezi ocasaté obojživelníky?</a:t>
            </a:r>
          </a:p>
          <a:p>
            <a:pPr marL="742950" indent="-742950">
              <a:buAutoNum type="arabicPeriod"/>
            </a:pPr>
            <a:endParaRPr lang="cs-CZ" sz="3600" dirty="0" smtClean="0"/>
          </a:p>
          <a:p>
            <a:r>
              <a:rPr lang="cs-CZ" sz="3600" dirty="0" smtClean="0"/>
              <a:t>2. Jaký je rozdíl ve způsobu života skokana zeleného a skokana hnědého?</a:t>
            </a:r>
          </a:p>
          <a:p>
            <a:endParaRPr lang="cs-CZ" sz="3600" dirty="0" smtClean="0"/>
          </a:p>
          <a:p>
            <a:r>
              <a:rPr lang="cs-CZ" sz="3600" dirty="0" smtClean="0"/>
              <a:t>3. </a:t>
            </a:r>
            <a:r>
              <a:rPr lang="cs-CZ" sz="3600" dirty="0"/>
              <a:t>K</a:t>
            </a:r>
            <a:r>
              <a:rPr lang="cs-CZ" sz="3600" dirty="0" smtClean="0"/>
              <a:t>terý ze zástupců obojživelníku je živorodý?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88754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1. mlok skvrnitý, čolek obecný</a:t>
            </a:r>
          </a:p>
          <a:p>
            <a:endParaRPr lang="cs-CZ" sz="3600" dirty="0" smtClean="0"/>
          </a:p>
          <a:p>
            <a:r>
              <a:rPr lang="cs-CZ" sz="3600" dirty="0" smtClean="0"/>
              <a:t>2. Skokan zelený žije u vod, skokan hnědý daleko od vod (pole, lesy…)</a:t>
            </a:r>
          </a:p>
          <a:p>
            <a:endParaRPr lang="cs-CZ" sz="3600" dirty="0" smtClean="0"/>
          </a:p>
          <a:p>
            <a:r>
              <a:rPr lang="cs-CZ" sz="3600" dirty="0" smtClean="0"/>
              <a:t>3. mlok skvrnitý</a:t>
            </a:r>
          </a:p>
        </p:txBody>
      </p:sp>
    </p:spTree>
    <p:extLst>
      <p:ext uri="{BB962C8B-B14F-4D97-AF65-F5344CB8AC3E}">
        <p14:creationId xmlns:p14="http://schemas.microsoft.com/office/powerpoint/2010/main" val="2622823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61198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568952" cy="5544616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Veškerý text byl vytvořen autorem materiálu, 18.12. 2012.</a:t>
            </a:r>
          </a:p>
          <a:p>
            <a:endParaRPr lang="cs-CZ" dirty="0" smtClean="0"/>
          </a:p>
          <a:p>
            <a:r>
              <a:rPr lang="cs-CZ" dirty="0" smtClean="0"/>
              <a:t>Obr.1:</a:t>
            </a:r>
            <a:r>
              <a:rPr lang="cs-CZ" dirty="0"/>
              <a:t>Soubor:Hyla </a:t>
            </a:r>
            <a:r>
              <a:rPr lang="cs-CZ" dirty="0" err="1"/>
              <a:t>arborea</a:t>
            </a:r>
            <a:r>
              <a:rPr lang="cs-CZ" dirty="0"/>
              <a:t> (Marek </a:t>
            </a:r>
            <a:r>
              <a:rPr lang="cs-CZ" dirty="0" err="1"/>
              <a:t>Szczepanek</a:t>
            </a:r>
            <a:r>
              <a:rPr lang="cs-CZ" dirty="0"/>
              <a:t>).</a:t>
            </a:r>
            <a:r>
              <a:rPr lang="cs-CZ" dirty="0" err="1"/>
              <a:t>jpg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 [cit. 2012-12-18]. Dostupné z: </a:t>
            </a:r>
            <a:r>
              <a:rPr lang="cs-CZ" dirty="0">
                <a:hlinkClick r:id="rId2"/>
              </a:rPr>
              <a:t>http://cs.wikipedia.org/wiki/Soubor:Hyla_arborea_(Marek_Szczepanek).</a:t>
            </a:r>
            <a:r>
              <a:rPr lang="cs-CZ" dirty="0" smtClean="0">
                <a:hlinkClick r:id="rId2"/>
              </a:rPr>
              <a:t>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Obr.2:</a:t>
            </a:r>
            <a:r>
              <a:rPr lang="cs-CZ" dirty="0"/>
              <a:t>Soubor:European </a:t>
            </a:r>
            <a:r>
              <a:rPr lang="cs-CZ" dirty="0" err="1"/>
              <a:t>Common</a:t>
            </a:r>
            <a:r>
              <a:rPr lang="cs-CZ" dirty="0"/>
              <a:t> </a:t>
            </a:r>
            <a:r>
              <a:rPr lang="cs-CZ" dirty="0" err="1"/>
              <a:t>Frog</a:t>
            </a:r>
            <a:r>
              <a:rPr lang="cs-CZ" dirty="0"/>
              <a:t> </a:t>
            </a:r>
            <a:r>
              <a:rPr lang="cs-CZ" dirty="0" err="1"/>
              <a:t>Rana</a:t>
            </a:r>
            <a:r>
              <a:rPr lang="cs-CZ" dirty="0"/>
              <a:t> </a:t>
            </a:r>
            <a:r>
              <a:rPr lang="cs-CZ" dirty="0" err="1"/>
              <a:t>temporaria</a:t>
            </a:r>
            <a:r>
              <a:rPr lang="cs-CZ" dirty="0"/>
              <a:t> (</a:t>
            </a:r>
            <a:r>
              <a:rPr lang="cs-CZ" dirty="0" err="1"/>
              <a:t>cropped</a:t>
            </a:r>
            <a:r>
              <a:rPr lang="cs-CZ" dirty="0"/>
              <a:t>).</a:t>
            </a:r>
            <a:r>
              <a:rPr lang="cs-CZ" dirty="0" err="1"/>
              <a:t>jpg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 [cit. 2012-12-18]. Dostupné z: </a:t>
            </a:r>
            <a:r>
              <a:rPr lang="cs-CZ" dirty="0">
                <a:hlinkClick r:id="rId3"/>
              </a:rPr>
              <a:t>http://cs.wikipedia.org/wiki/Soubor:European_Common_Frog_Rana_temporaria_(cropped).</a:t>
            </a:r>
            <a:r>
              <a:rPr lang="cs-CZ" dirty="0" smtClean="0">
                <a:hlinkClick r:id="rId3"/>
              </a:rPr>
              <a:t>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Obr.3:</a:t>
            </a:r>
            <a:r>
              <a:rPr lang="cs-CZ" dirty="0"/>
              <a:t>Soubor:Mlok.JPG.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 [cit. 2012-12-18].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cs.wikipedia.org/wiki/Soubor:Mlok.JPG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Obr.4:</a:t>
            </a:r>
            <a:r>
              <a:rPr lang="cs-CZ" dirty="0"/>
              <a:t>Oubor:Bufo </a:t>
            </a:r>
            <a:r>
              <a:rPr lang="cs-CZ" dirty="0" err="1"/>
              <a:t>bufo</a:t>
            </a:r>
            <a:r>
              <a:rPr lang="cs-CZ" dirty="0"/>
              <a:t> - Erdkröte.jpg.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 [cit. 2012-12-18]. Dostupné z: </a:t>
            </a:r>
            <a:r>
              <a:rPr lang="cs-CZ" dirty="0">
                <a:hlinkClick r:id="rId5"/>
              </a:rPr>
              <a:t>http://cs.wikipedia.org/wiki/Soubor:Bufo_bufo_-_</a:t>
            </a:r>
            <a:r>
              <a:rPr lang="cs-CZ" dirty="0" smtClean="0">
                <a:hlinkClick r:id="rId5"/>
              </a:rPr>
              <a:t>Erdkr%C3%B6te.jpg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Obr.5:</a:t>
            </a:r>
            <a:r>
              <a:rPr lang="cs-CZ" dirty="0"/>
              <a:t>Soubor:Teichfrosch.jpg.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 [cit. 2012-12-18].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cs.wikipedia.org/wiki/Soubor:Teichfrosch.jpg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Obr.6:</a:t>
            </a:r>
            <a:r>
              <a:rPr lang="cs-CZ" dirty="0"/>
              <a:t>Soubor:BombinaVariegataJuv.jpg.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 [cit. 2012-12-18].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cs.wikipedia.org/wiki/Soubor:BombinaVariegataJuv.jpg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Obr.7:</a:t>
            </a:r>
            <a:r>
              <a:rPr lang="cs-CZ" dirty="0"/>
              <a:t>Soubor:Triturus vulgaris.jpg.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 [cit. 2012-12-18]. </a:t>
            </a:r>
            <a:r>
              <a:rPr lang="cs-CZ"/>
              <a:t>Dostupné z: </a:t>
            </a:r>
            <a:r>
              <a:rPr lang="cs-CZ">
                <a:hlinkClick r:id="rId8"/>
              </a:rPr>
              <a:t>http://</a:t>
            </a:r>
            <a:r>
              <a:rPr lang="cs-CZ" smtClean="0">
                <a:hlinkClick r:id="rId8"/>
              </a:rPr>
              <a:t>cs.wikipedia.org/wiki/Soubor:Triturus_vulgaris.jpg</a:t>
            </a:r>
            <a:endParaRPr lang="cs-CZ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6825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581</TotalTime>
  <Words>236</Words>
  <Application>Microsoft Office PowerPoint</Application>
  <PresentationFormat>Předvádění na obrazovce (4:3)</PresentationFormat>
  <Paragraphs>69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Prezentace aplikace PowerPoint</vt:lpstr>
      <vt:lpstr>anotace</vt:lpstr>
      <vt:lpstr>1.</vt:lpstr>
      <vt:lpstr>2.</vt:lpstr>
      <vt:lpstr>3.</vt:lpstr>
      <vt:lpstr>4.</vt:lpstr>
      <vt:lpstr>5.</vt:lpstr>
      <vt:lpstr>6.</vt:lpstr>
      <vt:lpstr>7.</vt:lpstr>
      <vt:lpstr>Řešení </vt:lpstr>
      <vt:lpstr>Otázky k zástupcům ryb</vt:lpstr>
      <vt:lpstr>Odpovědi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08FB</dc:creator>
  <cp:lastModifiedBy>08FB</cp:lastModifiedBy>
  <cp:revision>21</cp:revision>
  <dcterms:created xsi:type="dcterms:W3CDTF">2012-12-13T17:25:37Z</dcterms:created>
  <dcterms:modified xsi:type="dcterms:W3CDTF">2012-12-19T12:08:50Z</dcterms:modified>
</cp:coreProperties>
</file>