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0" r:id="rId6"/>
    <p:sldId id="261" r:id="rId7"/>
    <p:sldId id="25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442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7195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39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92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2357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8914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6813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213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8293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2038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613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3491D-2B6C-4AA9-AA73-AB4150ADBEE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F8BC6-B1A5-491D-81FB-B453A05366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55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jpeg"/><Relationship Id="rId10" Type="http://schemas.openxmlformats.org/officeDocument/2006/relationships/image" Target="../media/image12.jp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5/Church_of_St_John_of_Nepomuk_at_Zelena_aora_CZ.jpg" TargetMode="External"/><Relationship Id="rId3" Type="http://schemas.openxmlformats.org/officeDocument/2006/relationships/hyperlink" Target="http://www.unesco-czech.cz/" TargetMode="External"/><Relationship Id="rId7" Type="http://schemas.openxmlformats.org/officeDocument/2006/relationships/hyperlink" Target="http://upload.wikimedia.org/wikipedia/commons/e/ed/Ceskykrumlov.JPG" TargetMode="External"/><Relationship Id="rId2" Type="http://schemas.openxmlformats.org/officeDocument/2006/relationships/hyperlink" Target="http://cs.wikipedia.org/wiki/Sv%C4%9Btov%C3%A9_d%C4%9Bdictv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0/Telc109.jpg" TargetMode="External"/><Relationship Id="rId11" Type="http://schemas.openxmlformats.org/officeDocument/2006/relationships/hyperlink" Target="http://upload.wikimedia.org/wikipedia/commons/d/d6/Podzamecka_zahrada.JPG" TargetMode="External"/><Relationship Id="rId5" Type="http://schemas.openxmlformats.org/officeDocument/2006/relationships/hyperlink" Target="http://upload.wikimedia.org/wikipedia/commons/3/3a/Prague_panorama.jpg" TargetMode="External"/><Relationship Id="rId10" Type="http://schemas.openxmlformats.org/officeDocument/2006/relationships/hyperlink" Target="http://upload.wikimedia.org/wikipedia/commons/5/57/Z%C3%A1mek_Lednice.jpg" TargetMode="External"/><Relationship Id="rId4" Type="http://schemas.openxmlformats.org/officeDocument/2006/relationships/hyperlink" Target="http://upload.wikimedia.org/wikipedia/commons/d/d0/Flag_of_UNESCO.svg" TargetMode="External"/><Relationship Id="rId9" Type="http://schemas.openxmlformats.org/officeDocument/2006/relationships/hyperlink" Target="http://upload.wikimedia.org/wikipedia/commons/a/aa/Cityscape_of_Kutn%C3%A1_Hora_-_Saint_James_church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a/Z%C3%A1mek_Litomy%C5%A1l_1.JPG" TargetMode="External"/><Relationship Id="rId2" Type="http://schemas.openxmlformats.org/officeDocument/2006/relationships/hyperlink" Target="http://upload.wikimedia.org/wikipedia/commons/4/4b/Holasovice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f/T%C5%99eb%C3%AD%C4%8D_Basilika_Jihlava_Ghetto.jpg" TargetMode="External"/><Relationship Id="rId5" Type="http://schemas.openxmlformats.org/officeDocument/2006/relationships/hyperlink" Target="http://upload.wikimedia.org/wikipedia/commons/2/24/Villa_Tugendhat-20070429.jpeg" TargetMode="External"/><Relationship Id="rId4" Type="http://schemas.openxmlformats.org/officeDocument/2006/relationships/hyperlink" Target="http://upload.wikimedia.org/wikipedia/commons/9/9a/Olomouc-Horn%C3%AD_n%C3%A1m%C4%9Bst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8799645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srpen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VY_32_INOVACE_12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PL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_Památky zapsané na seznam UNESCO v ČR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91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 txBox="1">
            <a:spLocks/>
          </p:cNvSpPr>
          <p:nvPr/>
        </p:nvSpPr>
        <p:spPr>
          <a:xfrm>
            <a:off x="251520" y="2060848"/>
            <a:ext cx="8496944" cy="216024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Památky 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apsané na seznam UNESCO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 ČR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49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29464"/>
            <a:ext cx="1756489" cy="117026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67512" y="1700808"/>
            <a:ext cx="866925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Myšlenka spojit péči o ochranu přírodních a kulturních památek lidstva, tedy jakéhosi „světového dědictví“, vznikla ve Spojených státech. Toto spojení vyjadřuje skutečnost, že se člověk a příroda vzájemně ovlivňují a je tedy nezbytná jak ochrana přírody, tak ochrana nejdůležitějších výtvorů lidské činnosti ve vzájemné jednotě. Konference konaná v Bílém domě ve Washingtonu v roce 1965 vyzvala k založení „Nadace světového dědictví“, která by podporovala mezinárodní spolupráci směřující k zachování mimořádně významných přírodních oblastí a historických památek pro současné i budoucí pokolení. 16.listopadu 1972 byla pak na generální konferenci UNESCO</a:t>
            </a:r>
            <a:r>
              <a:rPr lang="cs-CZ" dirty="0"/>
              <a:t> </a:t>
            </a:r>
            <a:r>
              <a:rPr lang="cs-CZ" dirty="0" smtClean="0"/>
              <a:t>schválena </a:t>
            </a:r>
            <a:r>
              <a:rPr lang="cs-CZ" i="1" dirty="0" smtClean="0"/>
              <a:t>Úmluva o ochraně světového kulturního a přírodního dědictví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Convention</a:t>
            </a:r>
            <a:r>
              <a:rPr lang="cs-CZ" dirty="0" smtClean="0"/>
              <a:t> </a:t>
            </a:r>
            <a:r>
              <a:rPr lang="cs-CZ" dirty="0" err="1" smtClean="0"/>
              <a:t>concerning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Protection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and Natural </a:t>
            </a:r>
            <a:r>
              <a:rPr lang="cs-CZ" dirty="0" err="1" smtClean="0"/>
              <a:t>Heritage</a:t>
            </a:r>
            <a:r>
              <a:rPr lang="cs-CZ" dirty="0" smtClean="0"/>
              <a:t>) V platnost vstoupila dne 17. prosince 1975.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6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29464"/>
            <a:ext cx="1756489" cy="117026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67512" y="1700808"/>
            <a:ext cx="8669257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	</a:t>
            </a:r>
            <a:r>
              <a:rPr lang="cs-CZ" b="1" dirty="0" smtClean="0"/>
              <a:t>V České republice je v současnosti zapsáno na </a:t>
            </a:r>
            <a:r>
              <a:rPr lang="cs-CZ" b="1" dirty="0"/>
              <a:t>S</a:t>
            </a:r>
            <a:r>
              <a:rPr lang="cs-CZ" b="1" dirty="0" smtClean="0"/>
              <a:t>eznam světového kulturního a přírodního dědictví UNESCO </a:t>
            </a:r>
            <a:r>
              <a:rPr lang="cs-CZ" b="1" u="sng" dirty="0" smtClean="0"/>
              <a:t>12 památek</a:t>
            </a:r>
            <a:r>
              <a:rPr lang="cs-CZ" dirty="0" smtClean="0"/>
              <a:t>:</a:t>
            </a:r>
          </a:p>
          <a:p>
            <a:pPr algn="ctr"/>
            <a:endParaRPr lang="cs-CZ" dirty="0" smtClean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Praha – historické centrum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Telč – historické centrum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Český Krumlov – historické centrum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Žďár nad Sázavou – Kostel sv. </a:t>
            </a:r>
            <a:r>
              <a:rPr lang="cs-CZ" dirty="0"/>
              <a:t>J</a:t>
            </a:r>
            <a:r>
              <a:rPr lang="cs-CZ" dirty="0" smtClean="0"/>
              <a:t>ana Nepomuckého na Zelené hoře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Kutná hora – historické centrum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Lednicko-valtický areál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Kroměříž – areál Arcibiskupského zámku a Květné a Podzámecké zahrady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Holašovice - unikátně dochovaná vesnice jihočeského typu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Litomyšl - renesanční zámek a historické centrum města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Olomouc - sloup Nejsvětější Trojice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Brno - vila </a:t>
            </a:r>
            <a:r>
              <a:rPr lang="cs-CZ" dirty="0" err="1" smtClean="0"/>
              <a:t>Tugendhat</a:t>
            </a:r>
            <a:endParaRPr lang="cs-CZ" dirty="0" smtClean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Třebíč - románsko-gotická bazilika sv. Prokopa a židovská čtvrť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36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29464"/>
            <a:ext cx="1756489" cy="117026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-180528" y="332656"/>
            <a:ext cx="3816424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</a:t>
            </a:r>
            <a:r>
              <a:rPr lang="cs-CZ" sz="2000" b="1" dirty="0" smtClean="0"/>
              <a:t>Galerie památek: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32" y="1700808"/>
            <a:ext cx="6261663" cy="367350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5252" y="1877271"/>
            <a:ext cx="3527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Praha – historické centrum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73" y="1700807"/>
            <a:ext cx="6270821" cy="366262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95251" y="1871539"/>
            <a:ext cx="3068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Telč – historické centrum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32" y="1700808"/>
            <a:ext cx="6261662" cy="366262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251" y="1877271"/>
            <a:ext cx="4756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Český Krumlov – historické centrum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32" y="1700807"/>
            <a:ext cx="6326356" cy="366262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95251" y="1784938"/>
            <a:ext cx="52196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Žďár nad Sázavou – </a:t>
            </a:r>
            <a:endParaRPr lang="cs-CZ" dirty="0" smtClean="0"/>
          </a:p>
          <a:p>
            <a:r>
              <a:rPr lang="cs-CZ" dirty="0" smtClean="0"/>
              <a:t>Kostel </a:t>
            </a:r>
            <a:r>
              <a:rPr lang="cs-CZ" dirty="0"/>
              <a:t>sv. Jana Nepomuckého na Zelené hoře</a:t>
            </a:r>
          </a:p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32" y="1700808"/>
            <a:ext cx="6326356" cy="367351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895252" y="1877271"/>
            <a:ext cx="42528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Kutná hora – historické centrum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73" y="1700809"/>
            <a:ext cx="6335515" cy="3662622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929435" y="1877271"/>
            <a:ext cx="27831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Lednicko-valtický areál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32" y="1700809"/>
            <a:ext cx="6326356" cy="3662621"/>
          </a:xfrm>
          <a:prstGeom prst="rect">
            <a:avLst/>
          </a:prstGeom>
        </p:spPr>
      </p:pic>
      <p:sp>
        <p:nvSpPr>
          <p:cNvPr id="19" name="Obdélník 18"/>
          <p:cNvSpPr/>
          <p:nvPr/>
        </p:nvSpPr>
        <p:spPr>
          <a:xfrm>
            <a:off x="953010" y="1784938"/>
            <a:ext cx="51303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Kroměříž – areál Arcibiskupského zámku a Květné a Podzámecké zahrady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73" y="1700807"/>
            <a:ext cx="6335516" cy="3662623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929435" y="181683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Holašovice</a:t>
            </a:r>
            <a:r>
              <a:rPr lang="cs-CZ" dirty="0">
                <a:solidFill>
                  <a:schemeClr val="bg1"/>
                </a:solidFill>
              </a:rPr>
              <a:t> - unikátně docho</a:t>
            </a:r>
            <a:r>
              <a:rPr lang="cs-CZ" dirty="0"/>
              <a:t>vaná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/>
              <a:t>vesnice jiho</a:t>
            </a:r>
            <a:r>
              <a:rPr lang="cs-CZ" dirty="0">
                <a:solidFill>
                  <a:schemeClr val="bg1"/>
                </a:solidFill>
              </a:rPr>
              <a:t>českého typu</a:t>
            </a: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72" y="1700809"/>
            <a:ext cx="6335515" cy="3662621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960303" y="179058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Litomyšl - renesanční zámek a historické centrum města</a:t>
            </a: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584" y="1700809"/>
            <a:ext cx="6326357" cy="3736561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960303" y="1831104"/>
            <a:ext cx="42076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Olomouc - sloup Nejsvětější Trojice</a:t>
            </a: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584" y="1711697"/>
            <a:ext cx="6335515" cy="3662621"/>
          </a:xfrm>
          <a:prstGeom prst="rect">
            <a:avLst/>
          </a:prstGeom>
        </p:spPr>
      </p:pic>
      <p:sp>
        <p:nvSpPr>
          <p:cNvPr id="27" name="Obdélník 26"/>
          <p:cNvSpPr/>
          <p:nvPr/>
        </p:nvSpPr>
        <p:spPr>
          <a:xfrm>
            <a:off x="953010" y="1816839"/>
            <a:ext cx="2640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Brno - vila </a:t>
            </a:r>
            <a:r>
              <a:rPr lang="cs-CZ" dirty="0" err="1"/>
              <a:t>Tugendhat</a:t>
            </a:r>
            <a:endParaRPr lang="cs-CZ" dirty="0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804" y="1690791"/>
            <a:ext cx="6335514" cy="3746579"/>
          </a:xfrm>
          <a:prstGeom prst="rect">
            <a:avLst/>
          </a:prstGeom>
        </p:spPr>
      </p:pic>
      <p:sp>
        <p:nvSpPr>
          <p:cNvPr id="29" name="Obdélník 28"/>
          <p:cNvSpPr/>
          <p:nvPr/>
        </p:nvSpPr>
        <p:spPr>
          <a:xfrm>
            <a:off x="910055" y="18171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Třebíč - románsko-gotická bazilika sv. Prokopa a židovská čtvrť</a:t>
            </a:r>
          </a:p>
        </p:txBody>
      </p:sp>
    </p:spTree>
    <p:extLst>
      <p:ext uri="{BB962C8B-B14F-4D97-AF65-F5344CB8AC3E}">
        <p14:creationId xmlns:p14="http://schemas.microsoft.com/office/powerpoint/2010/main" val="81887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2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2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2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3" grpId="0"/>
      <p:bldP spid="15" grpId="0"/>
      <p:bldP spid="17" grpId="0"/>
      <p:bldP spid="19" grpId="0"/>
      <p:bldP spid="21" grpId="0"/>
      <p:bldP spid="23" grpId="0"/>
      <p:bldP spid="25" grpId="0"/>
      <p:bldP spid="27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7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cs.wikipedia.org/wiki/Sv%C4%9Btov%C3%A9_d%C4%9Bdictv%C3%AD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://www.unesco-czech.cz</a:t>
            </a:r>
            <a:r>
              <a:rPr lang="cs-CZ" dirty="0" smtClean="0">
                <a:hlinkClick r:id="rId3"/>
              </a:rPr>
              <a:t>/</a:t>
            </a:r>
            <a:endParaRPr lang="cs-CZ" dirty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upload.wikimedia.org/wikipedia/commons/d/d0/Flag_of_UNESCO.svg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upload.wikimedia.org/wikipedia/commons/3/3a/Prague_panorama.jpg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upload.wikimedia.org/wikipedia/commons/4/40/Telc109.jpg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upload.wikimedia.org/wikipedia/commons/e/ed/Ceskykrumlov.JPG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upload.wikimedia.org/wikipedia/commons/a/a5/Church_of_St_John_of_Nepomuk_at_Zelena_aora_CZ.jpg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http://upload.wikimedia.org/wikipedia/commons/a/aa/Cityscape_of_Kutn%C3%A1_Hora_-_</a:t>
            </a:r>
            <a:r>
              <a:rPr lang="cs-CZ" dirty="0" smtClean="0">
                <a:hlinkClick r:id="rId9"/>
              </a:rPr>
              <a:t>Saint_James_church.jpg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upload.wikimedia.org/wikipedia/commons/5/57/Z%C3%A1mek_Lednice.jpg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upload.wikimedia.org/wikipedia/commons/d/d6/Podzamecka_zahrada.JPG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69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7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upload.wikimedia.org/wikipedia/commons/4/4b/Holasovice1.jpg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upload.wikimedia.org/wikipedia/commons/8/8a/Z%C3%A1mek_Litomy%C5%A1l_1.JPG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upload.wikimedia.org/wikipedia/commons/9/9a/Olomouc-Horn%C3%AD_n%C3%A1m%C4%9Bst%C3%AD.JPG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upload.wikimedia.org/wikipedia/commons/2/24/Villa_Tugendhat-20070429.jpeg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upload.wikimedia.org/wikipedia/commons/6/6f/T%C5%99eb%C3%AD%C4%8D_Basilika_Jihlava_Ghetto.jpg</a:t>
            </a:r>
            <a:endParaRPr lang="cs-CZ" sz="1800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66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92</TotalTime>
  <Words>343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Shluk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13</cp:revision>
  <dcterms:created xsi:type="dcterms:W3CDTF">2013-02-06T21:10:12Z</dcterms:created>
  <dcterms:modified xsi:type="dcterms:W3CDTF">2013-03-01T16:13:04Z</dcterms:modified>
</cp:coreProperties>
</file>