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71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VY_32_Inovace_14_Přírodopis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Benešov, </a:t>
          </a:r>
          <a:r>
            <a:rPr lang="cs-CZ" sz="2000" dirty="0" err="1" smtClean="0"/>
            <a:t>přísp</a:t>
          </a:r>
          <a:r>
            <a:rPr lang="cs-CZ" sz="2000" dirty="0" smtClean="0"/>
            <a:t>.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TEMA:Paryby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C4DD03-45DC-4AD9-8459-700E6150877B}" type="presOf" srcId="{757F3AB3-0718-4624-B441-E567A8F0AB56}" destId="{333A1088-737F-45CB-B68E-254E46348037}" srcOrd="0" destOrd="0" presId="urn:microsoft.com/office/officeart/2005/8/layout/target3"/>
    <dgm:cxn modelId="{5BC5E397-644D-41F6-B1C1-17F8B99E9892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F0AED03-2600-4A3C-9F36-967FCAFBA711}" type="presOf" srcId="{B651F6E3-6281-48DB-9319-2AEAFDAE7572}" destId="{619D679B-A015-4ECF-8348-D1034C574F40}" srcOrd="0" destOrd="0" presId="urn:microsoft.com/office/officeart/2005/8/layout/target3"/>
    <dgm:cxn modelId="{FCF74F82-68C2-486C-8E6E-F6002E2A868B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F89779C-71F5-423B-BC8C-E0FEB00E940D}" type="presOf" srcId="{D8197B8C-B260-4A16-BDF4-0947B075E274}" destId="{5A5FFA88-C948-4069-8E93-59FA12366E83}" srcOrd="1" destOrd="0" presId="urn:microsoft.com/office/officeart/2005/8/layout/target3"/>
    <dgm:cxn modelId="{460A7C63-9D80-474A-9A90-8E6034774E79}" type="presOf" srcId="{D1B46980-6531-4606-95E6-44980827E919}" destId="{2BE915AB-18AA-4053-B92C-3BFC9ED204BB}" srcOrd="1" destOrd="0" presId="urn:microsoft.com/office/officeart/2005/8/layout/target3"/>
    <dgm:cxn modelId="{8FA9425F-A0A7-4FA2-8E39-81EDDD72F25C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77536D7-7061-4E3B-BB29-55453FE5949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4AC14FC-46CA-4D54-B4DA-FA675986AF17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6157EB1-7000-44E2-BEAF-18CABD558CDC}" type="presOf" srcId="{D1B46980-6531-4606-95E6-44980827E919}" destId="{6140AFEC-043D-4C43-A2F9-D0F5331DF3A3}" srcOrd="0" destOrd="0" presId="urn:microsoft.com/office/officeart/2005/8/layout/target3"/>
    <dgm:cxn modelId="{138C6413-1016-4071-8EFD-A31E11F48084}" type="presOf" srcId="{B651F6E3-6281-48DB-9319-2AEAFDAE7572}" destId="{6BB5E863-4638-4E1D-BFDE-399D028AC4ED}" srcOrd="1" destOrd="0" presId="urn:microsoft.com/office/officeart/2005/8/layout/target3"/>
    <dgm:cxn modelId="{BBAACC89-2FCB-479A-99D3-A7DF815040F8}" type="presParOf" srcId="{333A1088-737F-45CB-B68E-254E46348037}" destId="{F5ABB229-8D3B-4694-996A-96F23CF14429}" srcOrd="0" destOrd="0" presId="urn:microsoft.com/office/officeart/2005/8/layout/target3"/>
    <dgm:cxn modelId="{B09E64C7-71A5-45AA-8893-ED3FB7AC65F6}" type="presParOf" srcId="{333A1088-737F-45CB-B68E-254E46348037}" destId="{F41139FD-01EE-4571-8B17-4FB00FC51163}" srcOrd="1" destOrd="0" presId="urn:microsoft.com/office/officeart/2005/8/layout/target3"/>
    <dgm:cxn modelId="{C174D860-F1F0-4E0E-972A-2FE749F99259}" type="presParOf" srcId="{333A1088-737F-45CB-B68E-254E46348037}" destId="{D005CE8C-CC26-4C3E-AC11-E15060ECD759}" srcOrd="2" destOrd="0" presId="urn:microsoft.com/office/officeart/2005/8/layout/target3"/>
    <dgm:cxn modelId="{14FECA81-FD06-4AE7-B025-1E05BE36ABD7}" type="presParOf" srcId="{333A1088-737F-45CB-B68E-254E46348037}" destId="{2C702D82-9B77-49B7-9568-BB8EB47C3372}" srcOrd="3" destOrd="0" presId="urn:microsoft.com/office/officeart/2005/8/layout/target3"/>
    <dgm:cxn modelId="{E94773A5-3C76-4850-98B3-604B73BA6175}" type="presParOf" srcId="{333A1088-737F-45CB-B68E-254E46348037}" destId="{A52A0455-90FF-4808-ABD0-F02540D31D5A}" srcOrd="4" destOrd="0" presId="urn:microsoft.com/office/officeart/2005/8/layout/target3"/>
    <dgm:cxn modelId="{2DE20A78-169B-447D-9D22-49A759E2576F}" type="presParOf" srcId="{333A1088-737F-45CB-B68E-254E46348037}" destId="{6140AFEC-043D-4C43-A2F9-D0F5331DF3A3}" srcOrd="5" destOrd="0" presId="urn:microsoft.com/office/officeart/2005/8/layout/target3"/>
    <dgm:cxn modelId="{7EBFE3A8-6979-4CA4-AACB-F6F842870474}" type="presParOf" srcId="{333A1088-737F-45CB-B68E-254E46348037}" destId="{9358AC05-5D7D-4327-9F80-1AD486AEA664}" srcOrd="6" destOrd="0" presId="urn:microsoft.com/office/officeart/2005/8/layout/target3"/>
    <dgm:cxn modelId="{C88BA928-4C6D-4079-8205-66D911419F58}" type="presParOf" srcId="{333A1088-737F-45CB-B68E-254E46348037}" destId="{313FC574-E1CD-4FB4-B054-0B805CE0447D}" srcOrd="7" destOrd="0" presId="urn:microsoft.com/office/officeart/2005/8/layout/target3"/>
    <dgm:cxn modelId="{0279234F-2DFF-4E73-BA8B-3FDEF614E31A}" type="presParOf" srcId="{333A1088-737F-45CB-B68E-254E46348037}" destId="{619D679B-A015-4ECF-8348-D1034C574F40}" srcOrd="8" destOrd="0" presId="urn:microsoft.com/office/officeart/2005/8/layout/target3"/>
    <dgm:cxn modelId="{56694561-858E-422A-B6CD-E0D645FABB59}" type="presParOf" srcId="{333A1088-737F-45CB-B68E-254E46348037}" destId="{322283A8-4A27-4CDA-BAE3-F381106A9174}" srcOrd="9" destOrd="0" presId="urn:microsoft.com/office/officeart/2005/8/layout/target3"/>
    <dgm:cxn modelId="{700BD6CC-7289-4521-A058-D477CF4ABB7A}" type="presParOf" srcId="{333A1088-737F-45CB-B68E-254E46348037}" destId="{FFC9F71D-1B4F-4AD9-A4A6-86ADEFC8AF5C}" srcOrd="10" destOrd="0" presId="urn:microsoft.com/office/officeart/2005/8/layout/target3"/>
    <dgm:cxn modelId="{DE3B83C5-0C6E-4F3C-8397-44EBCBBDF6A6}" type="presParOf" srcId="{333A1088-737F-45CB-B68E-254E46348037}" destId="{25B08C86-7E15-44DC-BE7F-FFB55DD49D12}" srcOrd="11" destOrd="0" presId="urn:microsoft.com/office/officeart/2005/8/layout/target3"/>
    <dgm:cxn modelId="{13123648-6D85-4BAB-B63A-07E21AB81E8E}" type="presParOf" srcId="{333A1088-737F-45CB-B68E-254E46348037}" destId="{76644BE8-9D7C-4C09-B250-3D10AF48CBB7}" srcOrd="12" destOrd="0" presId="urn:microsoft.com/office/officeart/2005/8/layout/target3"/>
    <dgm:cxn modelId="{481708A3-281A-40CC-BF98-C93D695BA755}" type="presParOf" srcId="{333A1088-737F-45CB-B68E-254E46348037}" destId="{EE85B701-7295-41C0-BA7A-34D3756A2AE6}" srcOrd="13" destOrd="0" presId="urn:microsoft.com/office/officeart/2005/8/layout/target3"/>
    <dgm:cxn modelId="{10ED5228-B209-436A-A8D4-701323FA709A}" type="presParOf" srcId="{333A1088-737F-45CB-B68E-254E46348037}" destId="{8BEBB6EC-1DAA-4CAC-8A25-BC0FCBD5DBD5}" srcOrd="14" destOrd="0" presId="urn:microsoft.com/office/officeart/2005/8/layout/target3"/>
    <dgm:cxn modelId="{A0401A5D-2633-453D-ABD1-640A0E7B4C1F}" type="presParOf" srcId="{333A1088-737F-45CB-B68E-254E46348037}" destId="{AED2198E-93D5-4001-81B4-73124B309672}" srcOrd="15" destOrd="0" presId="urn:microsoft.com/office/officeart/2005/8/layout/target3"/>
    <dgm:cxn modelId="{E6D639BD-5C3A-4755-91B2-1D653740FBE8}" type="presParOf" srcId="{333A1088-737F-45CB-B68E-254E46348037}" destId="{2BE915AB-18AA-4053-B92C-3BFC9ED204BB}" srcOrd="16" destOrd="0" presId="urn:microsoft.com/office/officeart/2005/8/layout/target3"/>
    <dgm:cxn modelId="{C4F04322-CF91-4DF9-AD84-7389B8E8A16C}" type="presParOf" srcId="{333A1088-737F-45CB-B68E-254E46348037}" destId="{6BB5E863-4638-4E1D-BFDE-399D028AC4ED}" srcOrd="17" destOrd="0" presId="urn:microsoft.com/office/officeart/2005/8/layout/target3"/>
    <dgm:cxn modelId="{1BA54C74-B3FC-4447-A5AE-4B042F6A1F8B}" type="presParOf" srcId="{333A1088-737F-45CB-B68E-254E46348037}" destId="{5A5FFA88-C948-4069-8E93-59FA12366E83}" srcOrd="18" destOrd="0" presId="urn:microsoft.com/office/officeart/2005/8/layout/target3"/>
    <dgm:cxn modelId="{0F1D8B76-1B8A-4120-BDB6-82EB3326649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Benešov, </a:t>
          </a:r>
          <a:r>
            <a:rPr lang="cs-CZ" sz="2000" kern="1200" dirty="0" err="1" smtClean="0"/>
            <a:t>přísp</a:t>
          </a:r>
          <a:r>
            <a:rPr lang="cs-CZ" sz="2000" kern="1200" dirty="0" smtClean="0"/>
            <a:t>.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VY_32_Inovace_14_Přírodopis 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TEMA:Paryby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AFBAE-6082-4624-A0AD-FC30C03E1F7E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8B6A38-3CA2-48BB-AD70-8450FB22FAF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4361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2651433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32752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vysvětlení učiva PARYBY</a:t>
            </a:r>
          </a:p>
          <a:p>
            <a:r>
              <a:rPr lang="cs-CZ" dirty="0" smtClean="0"/>
              <a:t>Prezentaci mohou žáci použít i jako zápis </a:t>
            </a:r>
            <a:r>
              <a:rPr lang="cs-CZ" dirty="0" smtClean="0"/>
              <a:t>                do </a:t>
            </a:r>
            <a:r>
              <a:rPr lang="cs-CZ" dirty="0" smtClean="0"/>
              <a:t>sešitů</a:t>
            </a:r>
          </a:p>
          <a:p>
            <a:r>
              <a:rPr lang="cs-CZ" dirty="0" smtClean="0"/>
              <a:t>Poslední dva snímky slouží k samostatnému doplňování správných pojmů do textu</a:t>
            </a:r>
          </a:p>
          <a:p>
            <a:r>
              <a:rPr lang="cs-CZ" dirty="0" smtClean="0"/>
              <a:t>Text žáci doplní fixem na tabuli a přesvědčí se ihned o správnosti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0711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08DR\AppData\Local\Microsoft\Windows\Temporary Internet Files\Content.IE5\11BP43NX\MP9001825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R\AppData\Local\Microsoft\Windows\Temporary Internet Files\Content.IE5\6THNU6C7\MP9004140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780928"/>
            <a:ext cx="5148064" cy="3430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2445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Mají chrupavčitou kostru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Mají obvykle 5 párů žaberních štěrbin, kterými dýchají.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Ocasní ploutev je asymetrická.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Ústní otvor je položen nízko na břišní straně těla.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Tělo bývá kryto drsnými šupinami.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Dělí se na žraloky, rejnoky a chiméry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52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Žralok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08DR\AppData\Local\Microsoft\Windows\Temporary Internet Files\Content.IE5\KQ1L08WT\MP9004317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12776"/>
            <a:ext cx="5657800" cy="4848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8978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Žralok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Asi 850druhů</a:t>
            </a:r>
          </a:p>
          <a:p>
            <a:r>
              <a:rPr lang="cs-CZ" dirty="0" smtClean="0"/>
              <a:t>Žijí většinou v mořích</a:t>
            </a:r>
          </a:p>
          <a:p>
            <a:r>
              <a:rPr lang="cs-CZ" dirty="0" smtClean="0"/>
              <a:t>Oplození je vnitřní</a:t>
            </a:r>
          </a:p>
          <a:p>
            <a:r>
              <a:rPr lang="cs-CZ" dirty="0" smtClean="0"/>
              <a:t>Nitroděložní kanibalismus (silnější embrya požírají slabší)</a:t>
            </a:r>
          </a:p>
          <a:p>
            <a:r>
              <a:rPr lang="cs-CZ" dirty="0" smtClean="0"/>
              <a:t>Kůže je kryta šupinami podobnými zubům</a:t>
            </a:r>
          </a:p>
          <a:p>
            <a:r>
              <a:rPr lang="cs-CZ" dirty="0" smtClean="0"/>
              <a:t>Pro dýchání je nutný neustálý pohyb</a:t>
            </a:r>
          </a:p>
          <a:p>
            <a:r>
              <a:rPr lang="cs-CZ" dirty="0" smtClean="0"/>
              <a:t>Postranní čára vnímá hloubku a teplotu vody</a:t>
            </a:r>
          </a:p>
          <a:p>
            <a:r>
              <a:rPr lang="cs-CZ" dirty="0" smtClean="0"/>
              <a:t>Výborný čich (kapku krve cítí až na 10km)</a:t>
            </a:r>
          </a:p>
          <a:p>
            <a:endParaRPr lang="cs-CZ" dirty="0"/>
          </a:p>
        </p:txBody>
      </p:sp>
      <p:pic>
        <p:nvPicPr>
          <p:cNvPr id="3074" name="Picture 2" descr="C:\Users\08DR\AppData\Local\Microsoft\Windows\Temporary Internet Files\Content.IE5\KPJTC3LQ\MP9004316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76672"/>
            <a:ext cx="3456384" cy="230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2257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Rejnok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5122" name="Picture 2" descr="C:\Users\08DR\AppData\Local\Microsoft\Windows\Temporary Internet Files\Content.IE5\A46BR72E\MP900414053[2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6201" y="1600200"/>
            <a:ext cx="679159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318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ejnok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Zploštělé tělo</a:t>
            </a:r>
          </a:p>
          <a:p>
            <a:r>
              <a:rPr lang="cs-CZ" dirty="0" smtClean="0"/>
              <a:t>Žaberní štěrbiny na spodní straně těla</a:t>
            </a:r>
          </a:p>
          <a:p>
            <a:r>
              <a:rPr lang="cs-CZ" dirty="0" smtClean="0"/>
              <a:t>Mohou vydávat elektrické výboje nebo mají  jedový osten</a:t>
            </a:r>
          </a:p>
          <a:p>
            <a:r>
              <a:rPr lang="cs-CZ" dirty="0" smtClean="0"/>
              <a:t>Největší zástupce: manta obrovská</a:t>
            </a:r>
          </a:p>
          <a:p>
            <a:r>
              <a:rPr lang="cs-CZ" dirty="0" smtClean="0"/>
              <a:t>Pohyb manty připomíná let ptáka</a:t>
            </a:r>
          </a:p>
          <a:p>
            <a:r>
              <a:rPr lang="cs-CZ" dirty="0" smtClean="0"/>
              <a:t>Manta vypadá hrozivě, ale je neškodná</a:t>
            </a:r>
            <a:endParaRPr lang="cs-CZ" dirty="0"/>
          </a:p>
        </p:txBody>
      </p:sp>
      <p:pic>
        <p:nvPicPr>
          <p:cNvPr id="8194" name="Picture 2" descr="C:\Users\08DR\AppData\Local\Microsoft\Windows\Temporary Internet Files\Content.IE5\KQ1L08WT\MC9000527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717032"/>
            <a:ext cx="1808683" cy="179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08DR\AppData\Local\Microsoft\Windows\Temporary Internet Files\Content.IE5\KPJTC3LQ\MC9003295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9728" y="548680"/>
            <a:ext cx="1806166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12500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Chiméra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32856"/>
            <a:ext cx="5089748" cy="3817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17709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Paryby mají chrupavčitou_______. Řadíme mezi ně________, ________a chiméry. Tělo kryjí _______, jejichž stavba je podobná stavbě_____. Většina žraloků se živí___________. Žralok obrovský plave s otevřenou _______a neustále filtruje plankton z_____. K nebezpečným patří žralok__________. Je velký až 12m. Často napadá i jiné________, nepohrdne zdechlinami, napadá ryby i lidi. Zajímavě vypadají___________. Tito tvorové mají velmi širokou hlavu a na krajích umístěné oči.</a:t>
            </a:r>
            <a:endParaRPr lang="cs-CZ" dirty="0"/>
          </a:p>
        </p:txBody>
      </p:sp>
      <p:pic>
        <p:nvPicPr>
          <p:cNvPr id="7170" name="Picture 2" descr="C:\Users\08DR\AppData\Local\Microsoft\Windows\Temporary Internet Files\Content.IE5\XW9M3V13\MC9003295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517232"/>
            <a:ext cx="1801640" cy="1041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1484784"/>
            <a:ext cx="116128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kostru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1844824"/>
            <a:ext cx="128926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žraloky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1844824"/>
            <a:ext cx="135139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rejnoky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2226930"/>
            <a:ext cx="119705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šupiny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80312" y="2245514"/>
            <a:ext cx="9410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zubů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2586970"/>
            <a:ext cx="206255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planktonem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2996952"/>
            <a:ext cx="129875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tlamou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3356992"/>
            <a:ext cx="93448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vody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95317" y="3717032"/>
            <a:ext cx="156857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lidožravý</a:t>
            </a:r>
            <a:endParaRPr lang="cs-CZ" sz="3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4077072"/>
            <a:ext cx="128926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žraloky</a:t>
            </a:r>
            <a:endParaRPr lang="cs-CZ" sz="3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64088" y="4437112"/>
            <a:ext cx="178728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kladivouni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972163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slova:        </a:t>
            </a:r>
            <a:r>
              <a:rPr lang="cs-CZ" sz="3600" dirty="0" smtClean="0">
                <a:solidFill>
                  <a:schemeClr val="accent1"/>
                </a:solidFill>
              </a:rPr>
              <a:t>,                ,            ,                                        </a:t>
            </a:r>
            <a:r>
              <a:rPr lang="cs-CZ" sz="3600" dirty="0" smtClean="0">
                <a:solidFill>
                  <a:schemeClr val="bg1"/>
                </a:solidFill>
              </a:rPr>
              <a:t>,</a:t>
            </a:r>
            <a:r>
              <a:rPr lang="cs-CZ" sz="3600" dirty="0" smtClean="0">
                <a:solidFill>
                  <a:schemeClr val="accent1"/>
                </a:solidFill>
              </a:rPr>
              <a:t>                         ,</a:t>
            </a:r>
            <a:r>
              <a:rPr lang="cs-CZ" sz="3600" dirty="0" smtClean="0">
                <a:solidFill>
                  <a:schemeClr val="bg1"/>
                </a:solidFill>
              </a:rPr>
              <a:t>mláďata</a:t>
            </a:r>
            <a:r>
              <a:rPr lang="cs-CZ" sz="3600" dirty="0" smtClean="0">
                <a:solidFill>
                  <a:schemeClr val="accent1"/>
                </a:solidFill>
              </a:rPr>
              <a:t>, </a:t>
            </a:r>
            <a:r>
              <a:rPr lang="cs-CZ" sz="3600" dirty="0" smtClean="0">
                <a:solidFill>
                  <a:schemeClr val="bg1"/>
                </a:solidFill>
              </a:rPr>
              <a:t>vejce</a:t>
            </a:r>
            <a:r>
              <a:rPr lang="cs-CZ" sz="3600" dirty="0" smtClean="0">
                <a:solidFill>
                  <a:schemeClr val="accent1"/>
                </a:solidFill>
              </a:rPr>
              <a:t>, </a:t>
            </a:r>
            <a:r>
              <a:rPr lang="cs-CZ" sz="3600" dirty="0" smtClean="0">
                <a:solidFill>
                  <a:schemeClr val="bg1"/>
                </a:solidFill>
              </a:rPr>
              <a:t>velikosti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Některé druhy jsou živorodé, </a:t>
            </a:r>
            <a:r>
              <a:rPr lang="cs-CZ" dirty="0" err="1"/>
              <a:t>tzn.zárodky</a:t>
            </a:r>
            <a:r>
              <a:rPr lang="cs-CZ" dirty="0"/>
              <a:t> se vyvíjejí se uvnitř těla </a:t>
            </a:r>
            <a:r>
              <a:rPr lang="cs-CZ" dirty="0" smtClean="0">
                <a:solidFill>
                  <a:schemeClr val="accent1"/>
                </a:solidFill>
              </a:rPr>
              <a:t>            </a:t>
            </a:r>
            <a:r>
              <a:rPr lang="cs-CZ" dirty="0" smtClean="0"/>
              <a:t>. </a:t>
            </a:r>
            <a:r>
              <a:rPr lang="cs-CZ" dirty="0"/>
              <a:t>Mláďata </a:t>
            </a:r>
            <a:r>
              <a:rPr lang="cs-CZ" dirty="0" err="1">
                <a:solidFill>
                  <a:schemeClr val="bg1"/>
                </a:solidFill>
              </a:rPr>
              <a:t>vejcoživorodých</a:t>
            </a: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zástupců </a:t>
            </a:r>
            <a:r>
              <a:rPr lang="cs-CZ" dirty="0"/>
              <a:t>se rodí ,,dvakrát“. Nejdřív se vylíhnou z </a:t>
            </a:r>
            <a:r>
              <a:rPr lang="cs-CZ" dirty="0" smtClean="0"/>
              <a:t>           uvnitř </a:t>
            </a:r>
            <a:r>
              <a:rPr lang="cs-CZ" dirty="0"/>
              <a:t>těla matky a teprve až plně vyvinutá </a:t>
            </a:r>
            <a:r>
              <a:rPr lang="cs-CZ" dirty="0">
                <a:solidFill>
                  <a:schemeClr val="bg1"/>
                </a:solidFill>
              </a:rPr>
              <a:t>mláďata 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se </a:t>
            </a:r>
            <a:r>
              <a:rPr lang="cs-CZ" dirty="0"/>
              <a:t>rodí ,,podruhé“. </a:t>
            </a:r>
            <a:r>
              <a:rPr lang="cs-CZ" dirty="0" smtClean="0"/>
              <a:t>Většina žraloků klade </a:t>
            </a:r>
            <a:r>
              <a:rPr lang="cs-CZ" dirty="0" smtClean="0">
                <a:solidFill>
                  <a:schemeClr val="bg1"/>
                </a:solidFill>
              </a:rPr>
              <a:t>vejce</a:t>
            </a:r>
            <a:r>
              <a:rPr lang="cs-CZ" dirty="0" smtClean="0"/>
              <a:t> (kulovitá, hruškovitá, hranatá, …) různé </a:t>
            </a:r>
            <a:r>
              <a:rPr lang="cs-CZ" dirty="0" smtClean="0">
                <a:solidFill>
                  <a:schemeClr val="bg1"/>
                </a:solidFill>
              </a:rPr>
              <a:t>velikosti </a:t>
            </a:r>
            <a:r>
              <a:rPr lang="cs-CZ" dirty="0" smtClean="0"/>
              <a:t>(až 50cm). Po </a:t>
            </a:r>
            <a:r>
              <a:rPr lang="cs-CZ" dirty="0" smtClean="0">
                <a:solidFill>
                  <a:schemeClr val="accent1"/>
                </a:solidFill>
              </a:rPr>
              <a:t>                </a:t>
            </a:r>
            <a:r>
              <a:rPr lang="cs-CZ" dirty="0" smtClean="0"/>
              <a:t> jsou mláďata ihned samostatná.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79507" y="354722"/>
            <a:ext cx="98052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vajec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354722"/>
            <a:ext cx="153343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vylíhnutí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332656"/>
            <a:ext cx="12164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accent1"/>
                </a:solidFill>
              </a:rPr>
              <a:t>matky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05269" y="891564"/>
            <a:ext cx="267464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err="1">
                <a:solidFill>
                  <a:schemeClr val="accent1"/>
                </a:solidFill>
              </a:rPr>
              <a:t>vejcoživorodých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20459" y="908720"/>
            <a:ext cx="147162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mláďata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60682" y="886654"/>
            <a:ext cx="98879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chemeClr val="accent1"/>
                </a:solidFill>
              </a:rPr>
              <a:t>vejce</a:t>
            </a:r>
            <a:endParaRPr lang="cs-CZ" sz="3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65473" y="908720"/>
            <a:ext cx="144924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chemeClr val="accent1"/>
                </a:solidFill>
              </a:rPr>
              <a:t>velikosti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2113647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6 L -0.11997 -3.7037E-6 C -0.17379 -3.7037E-6 -0.23976 0.06922 -0.23976 0.1257 L -0.23976 0.25139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97" y="1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037E-7 L -0.00573 -3.7037E-7 C -0.00816 -3.7037E-7 -0.01111 0.06759 -0.01111 0.12245 L -0.01111 0.2456 " pathEditMode="relative" rAng="0" ptsTypes="FfFF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6" y="1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2 0.00903 L 0.02222 0.00903 C 0.03628 0.00903 0.05382 0.1162 0.05382 0.20324 L 0.05382 0.39745 " pathEditMode="relative" rAng="0" ptsTypes="FfFF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42" y="19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81481E-6 L 0.05191 4.81481E-6 C 0.07518 4.81481E-6 0.10417 0.10439 0.10417 0.18958 L 0.10417 0.37986 " pathEditMode="relative" rAng="0" ptsTypes="FfFF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08" y="18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07407E-6 L 0.06129 4.07407E-6 C 0.08889 4.07407E-6 0.12274 0.12569 0.12274 0.22801 L 0.12274 0.45625 " pathEditMode="relative" rAng="0" ptsTypes="FfFF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28" y="22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81481E-6 L -0.3085 4.81481E-6 C -0.44704 4.81481E-6 -0.61701 0.1655 -0.61701 0.3 L -0.61701 0.60023 " pathEditMode="relative" rAng="0" ptsTypes="FfFF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851" y="3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0.00903 L -0.01441 0.00903 C -0.021 0.00903 -0.02882 0.19375 -0.02882 0.34444 L -0.02882 0.67963 " pathEditMode="relative" rAng="0" ptsTypes="FfFF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1" y="3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vytvořila autorka 15.10.2012</a:t>
            </a:r>
          </a:p>
          <a:p>
            <a:r>
              <a:rPr lang="cs-CZ" dirty="0"/>
              <a:t>Obr: Otevřená galerie Microsoft Office, </a:t>
            </a:r>
            <a:r>
              <a:rPr lang="cs-CZ" dirty="0" smtClean="0"/>
              <a:t>15.10.2012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18533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381</Words>
  <Application>Microsoft Office PowerPoint</Application>
  <PresentationFormat>Předvádění na obrazovce (4:3)</PresentationFormat>
  <Paragraphs>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Paryby</vt:lpstr>
      <vt:lpstr>Paryby</vt:lpstr>
      <vt:lpstr>Žralok</vt:lpstr>
      <vt:lpstr>Žralok</vt:lpstr>
      <vt:lpstr>Rejnok </vt:lpstr>
      <vt:lpstr>Rejnok</vt:lpstr>
      <vt:lpstr>Chiméra</vt:lpstr>
      <vt:lpstr>Doplňte text</vt:lpstr>
      <vt:lpstr>Doplň slova:        ,                ,            ,                                        ,                         ,mláďata, vejce, velikosti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Dum</cp:lastModifiedBy>
  <cp:revision>17</cp:revision>
  <dcterms:created xsi:type="dcterms:W3CDTF">2012-11-17T18:09:24Z</dcterms:created>
  <dcterms:modified xsi:type="dcterms:W3CDTF">2013-03-01T17:13:20Z</dcterms:modified>
</cp:coreProperties>
</file>