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8" r:id="rId3"/>
    <p:sldId id="257" r:id="rId4"/>
    <p:sldId id="269" r:id="rId5"/>
    <p:sldId id="259" r:id="rId6"/>
    <p:sldId id="263" r:id="rId7"/>
    <p:sldId id="262" r:id="rId8"/>
    <p:sldId id="270" r:id="rId9"/>
    <p:sldId id="267" r:id="rId10"/>
    <p:sldId id="264" r:id="rId11"/>
    <p:sldId id="265" r:id="rId12"/>
    <p:sldId id="271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VY_32_Inovace_18_Přírodopis </a:t>
          </a:r>
          <a:r>
            <a:rPr lang="cs-CZ" sz="2000" dirty="0" smtClean="0"/>
            <a:t>7.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Dolní Benešov, </a:t>
          </a:r>
          <a:r>
            <a:rPr lang="cs-CZ" sz="2000" dirty="0" err="1" smtClean="0"/>
            <a:t>přísp</a:t>
          </a:r>
          <a:r>
            <a:rPr lang="cs-CZ" sz="2000" dirty="0" smtClean="0"/>
            <a:t>.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Libuše </a:t>
          </a:r>
          <a:r>
            <a:rPr lang="cs-CZ" sz="2000" dirty="0" err="1" smtClean="0"/>
            <a:t>Widlová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TEMA:Latimerie</a:t>
          </a:r>
          <a:r>
            <a:rPr lang="cs-CZ" sz="2000" dirty="0" smtClean="0"/>
            <a:t> podivná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E25DDB-0636-4E18-9464-3A13EBD6FB39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89CB96F-1284-4021-B4C3-521487010E11}" type="presOf" srcId="{757F3AB3-0718-4624-B441-E567A8F0AB56}" destId="{333A1088-737F-45CB-B68E-254E46348037}" srcOrd="0" destOrd="0" presId="urn:microsoft.com/office/officeart/2005/8/layout/target3"/>
    <dgm:cxn modelId="{E91678C7-1470-4AF5-ACB1-1C3536EE7D5C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C57A37-B504-4200-A40A-D032ABFFE3C3}" type="presOf" srcId="{D1D4F407-5343-4D3F-B5B9-D407B03CAEB4}" destId="{AED2198E-93D5-4001-81B4-73124B309672}" srcOrd="1" destOrd="0" presId="urn:microsoft.com/office/officeart/2005/8/layout/target3"/>
    <dgm:cxn modelId="{B8613D0F-1B0E-4C75-9B43-12FB4F2E1167}" type="presOf" srcId="{B651F6E3-6281-48DB-9319-2AEAFDAE7572}" destId="{619D679B-A015-4ECF-8348-D1034C574F40}" srcOrd="0" destOrd="0" presId="urn:microsoft.com/office/officeart/2005/8/layout/target3"/>
    <dgm:cxn modelId="{D34549BF-E38B-426B-A04C-B96A389E0036}" type="presOf" srcId="{D8197B8C-B260-4A16-BDF4-0947B075E274}" destId="{5A5FFA88-C948-4069-8E93-59FA12366E83}" srcOrd="1" destOrd="0" presId="urn:microsoft.com/office/officeart/2005/8/layout/target3"/>
    <dgm:cxn modelId="{39C1086A-8AB1-4D80-ABBE-1017706E0B10}" type="presOf" srcId="{4C35D32F-0EAB-4CD7-82EE-45574DC2A586}" destId="{890E4F0B-2866-4A3F-A3C7-2A14B1797930}" srcOrd="1" destOrd="0" presId="urn:microsoft.com/office/officeart/2005/8/layout/target3"/>
    <dgm:cxn modelId="{5F21BC94-31C1-425C-BC9C-CB483CF38313}" type="presOf" srcId="{D1D4F407-5343-4D3F-B5B9-D407B03CAEB4}" destId="{D005CE8C-CC26-4C3E-AC11-E15060ECD759}" srcOrd="0" destOrd="0" presId="urn:microsoft.com/office/officeart/2005/8/layout/target3"/>
    <dgm:cxn modelId="{9B589F71-A0B4-4039-B68E-C68AF6BC0E39}" type="presOf" srcId="{D1B46980-6531-4606-95E6-44980827E919}" destId="{2BE915AB-18AA-4053-B92C-3BFC9ED204BB}" srcOrd="1" destOrd="0" presId="urn:microsoft.com/office/officeart/2005/8/layout/target3"/>
    <dgm:cxn modelId="{2FC8FF95-EBCD-4EA1-BA0B-1ADB0BAEBD38}" type="presOf" srcId="{D1B46980-6531-4606-95E6-44980827E919}" destId="{6140AFEC-043D-4C43-A2F9-D0F5331DF3A3}" srcOrd="0" destOrd="0" presId="urn:microsoft.com/office/officeart/2005/8/layout/target3"/>
    <dgm:cxn modelId="{7C8D995F-AC77-4B80-BB74-B49F2BDE49DF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483FFB5-3C76-458F-A14A-5C7808C49226}" type="presParOf" srcId="{333A1088-737F-45CB-B68E-254E46348037}" destId="{F5ABB229-8D3B-4694-996A-96F23CF14429}" srcOrd="0" destOrd="0" presId="urn:microsoft.com/office/officeart/2005/8/layout/target3"/>
    <dgm:cxn modelId="{9B1B6E0D-5442-40EE-BC3A-8698CC91E0BF}" type="presParOf" srcId="{333A1088-737F-45CB-B68E-254E46348037}" destId="{F41139FD-01EE-4571-8B17-4FB00FC51163}" srcOrd="1" destOrd="0" presId="urn:microsoft.com/office/officeart/2005/8/layout/target3"/>
    <dgm:cxn modelId="{09172E9E-82B9-43F2-99FB-C40956805EA2}" type="presParOf" srcId="{333A1088-737F-45CB-B68E-254E46348037}" destId="{D005CE8C-CC26-4C3E-AC11-E15060ECD759}" srcOrd="2" destOrd="0" presId="urn:microsoft.com/office/officeart/2005/8/layout/target3"/>
    <dgm:cxn modelId="{B632506A-F742-43E1-B925-C179974A28EE}" type="presParOf" srcId="{333A1088-737F-45CB-B68E-254E46348037}" destId="{2C702D82-9B77-49B7-9568-BB8EB47C3372}" srcOrd="3" destOrd="0" presId="urn:microsoft.com/office/officeart/2005/8/layout/target3"/>
    <dgm:cxn modelId="{C831424D-66AC-428D-BE4D-0F6AD760B4AD}" type="presParOf" srcId="{333A1088-737F-45CB-B68E-254E46348037}" destId="{A52A0455-90FF-4808-ABD0-F02540D31D5A}" srcOrd="4" destOrd="0" presId="urn:microsoft.com/office/officeart/2005/8/layout/target3"/>
    <dgm:cxn modelId="{A6619CD6-998A-4FEB-9B1D-40B2F4A0CAFE}" type="presParOf" srcId="{333A1088-737F-45CB-B68E-254E46348037}" destId="{6140AFEC-043D-4C43-A2F9-D0F5331DF3A3}" srcOrd="5" destOrd="0" presId="urn:microsoft.com/office/officeart/2005/8/layout/target3"/>
    <dgm:cxn modelId="{9E3CDB09-4E11-4DF5-A711-250408FE1F4F}" type="presParOf" srcId="{333A1088-737F-45CB-B68E-254E46348037}" destId="{9358AC05-5D7D-4327-9F80-1AD486AEA664}" srcOrd="6" destOrd="0" presId="urn:microsoft.com/office/officeart/2005/8/layout/target3"/>
    <dgm:cxn modelId="{94E9C122-7C08-40E7-8BAE-C87F915275B5}" type="presParOf" srcId="{333A1088-737F-45CB-B68E-254E46348037}" destId="{313FC574-E1CD-4FB4-B054-0B805CE0447D}" srcOrd="7" destOrd="0" presId="urn:microsoft.com/office/officeart/2005/8/layout/target3"/>
    <dgm:cxn modelId="{E46CEEB0-B5EE-41A5-A70B-313E649B1204}" type="presParOf" srcId="{333A1088-737F-45CB-B68E-254E46348037}" destId="{619D679B-A015-4ECF-8348-D1034C574F40}" srcOrd="8" destOrd="0" presId="urn:microsoft.com/office/officeart/2005/8/layout/target3"/>
    <dgm:cxn modelId="{75AC2C55-80A2-484A-84E9-5BA09EF94188}" type="presParOf" srcId="{333A1088-737F-45CB-B68E-254E46348037}" destId="{322283A8-4A27-4CDA-BAE3-F381106A9174}" srcOrd="9" destOrd="0" presId="urn:microsoft.com/office/officeart/2005/8/layout/target3"/>
    <dgm:cxn modelId="{71DDFEFD-1C89-4454-B06C-82A6360B40F1}" type="presParOf" srcId="{333A1088-737F-45CB-B68E-254E46348037}" destId="{FFC9F71D-1B4F-4AD9-A4A6-86ADEFC8AF5C}" srcOrd="10" destOrd="0" presId="urn:microsoft.com/office/officeart/2005/8/layout/target3"/>
    <dgm:cxn modelId="{542AEBCD-A161-4E9A-A841-AC9B1C303F4A}" type="presParOf" srcId="{333A1088-737F-45CB-B68E-254E46348037}" destId="{25B08C86-7E15-44DC-BE7F-FFB55DD49D12}" srcOrd="11" destOrd="0" presId="urn:microsoft.com/office/officeart/2005/8/layout/target3"/>
    <dgm:cxn modelId="{98B0EB39-F74B-4E58-BF23-98E8776E2FE4}" type="presParOf" srcId="{333A1088-737F-45CB-B68E-254E46348037}" destId="{76644BE8-9D7C-4C09-B250-3D10AF48CBB7}" srcOrd="12" destOrd="0" presId="urn:microsoft.com/office/officeart/2005/8/layout/target3"/>
    <dgm:cxn modelId="{AF3A3C58-6298-41BB-A0AB-CE3E44A9289A}" type="presParOf" srcId="{333A1088-737F-45CB-B68E-254E46348037}" destId="{EE85B701-7295-41C0-BA7A-34D3756A2AE6}" srcOrd="13" destOrd="0" presId="urn:microsoft.com/office/officeart/2005/8/layout/target3"/>
    <dgm:cxn modelId="{A15E6364-492E-4C12-AF2E-D879F3F1BF8B}" type="presParOf" srcId="{333A1088-737F-45CB-B68E-254E46348037}" destId="{8BEBB6EC-1DAA-4CAC-8A25-BC0FCBD5DBD5}" srcOrd="14" destOrd="0" presId="urn:microsoft.com/office/officeart/2005/8/layout/target3"/>
    <dgm:cxn modelId="{EE57D856-D92E-4832-A997-52EE39B26B61}" type="presParOf" srcId="{333A1088-737F-45CB-B68E-254E46348037}" destId="{AED2198E-93D5-4001-81B4-73124B309672}" srcOrd="15" destOrd="0" presId="urn:microsoft.com/office/officeart/2005/8/layout/target3"/>
    <dgm:cxn modelId="{EC28CB93-433C-4B4D-B57A-24FF3857F361}" type="presParOf" srcId="{333A1088-737F-45CB-B68E-254E46348037}" destId="{2BE915AB-18AA-4053-B92C-3BFC9ED204BB}" srcOrd="16" destOrd="0" presId="urn:microsoft.com/office/officeart/2005/8/layout/target3"/>
    <dgm:cxn modelId="{DD844735-2C9B-4C3F-B108-E49FD5421CCB}" type="presParOf" srcId="{333A1088-737F-45CB-B68E-254E46348037}" destId="{6BB5E863-4638-4E1D-BFDE-399D028AC4ED}" srcOrd="17" destOrd="0" presId="urn:microsoft.com/office/officeart/2005/8/layout/target3"/>
    <dgm:cxn modelId="{9A591723-BB30-4BC3-A5D5-BD6DA8454C0F}" type="presParOf" srcId="{333A1088-737F-45CB-B68E-254E46348037}" destId="{5A5FFA88-C948-4069-8E93-59FA12366E83}" srcOrd="18" destOrd="0" presId="urn:microsoft.com/office/officeart/2005/8/layout/target3"/>
    <dgm:cxn modelId="{8B8531A7-AE01-4CB1-B9AA-F2509273DB8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Dolní Benešov, </a:t>
          </a:r>
          <a:r>
            <a:rPr lang="cs-CZ" sz="2000" kern="1200" dirty="0" err="1" smtClean="0"/>
            <a:t>přísp</a:t>
          </a:r>
          <a:r>
            <a:rPr lang="cs-CZ" sz="2000" kern="1200" dirty="0" smtClean="0"/>
            <a:t>.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Libuše </a:t>
          </a:r>
          <a:r>
            <a:rPr lang="cs-CZ" sz="2000" kern="1200" dirty="0" err="1" smtClean="0"/>
            <a:t>Widlová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VY_32_Inovace_18_Přírodopis </a:t>
          </a:r>
          <a:r>
            <a:rPr lang="cs-CZ" sz="2000" kern="1200" dirty="0" smtClean="0"/>
            <a:t>7.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TEMA:Latimerie</a:t>
          </a:r>
          <a:r>
            <a:rPr lang="cs-CZ" sz="2000" kern="1200" dirty="0" smtClean="0"/>
            <a:t> podivná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65021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1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si na prvním snímku přečtou zajímavosti o lalokoploutvých rybách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1083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Vývojově starobylý druh rybovitých obratlovců má svého jediného zástupce. Je jím (</a:t>
            </a:r>
            <a:r>
              <a:rPr lang="cs-CZ" dirty="0" smtClean="0">
                <a:solidFill>
                  <a:srgbClr val="FF0000"/>
                </a:solidFill>
              </a:rPr>
              <a:t>tajenka)</a:t>
            </a:r>
            <a:r>
              <a:rPr lang="cs-CZ" dirty="0" smtClean="0"/>
              <a:t>, žijící ojediněle v mořích u východního pobřeží Afriky. Patří mezi lalokoploutvé ryby. Ploutve této ryby mají silné násadce, z kterých se zřejmě vyvinuly končetiny obratlovců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57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následujícím snímku je celkem 8 obrázků.</a:t>
            </a:r>
          </a:p>
          <a:p>
            <a:r>
              <a:rPr lang="cs-CZ" dirty="0" smtClean="0"/>
              <a:t>Vašim úkolem je správně pojmenovat organismy na obrázcích a do tabulky napsat písmeno, jehož pořadí ve slově je určeno číslem v závorce</a:t>
            </a:r>
          </a:p>
          <a:p>
            <a:r>
              <a:rPr lang="cs-CZ" dirty="0" smtClean="0"/>
              <a:t>Po vyplnění všech políček tabulky obdržíte rodové jméno živočicha z úvodního článku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1550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2402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1</a:t>
            </a:r>
            <a:r>
              <a:rPr lang="cs-CZ" dirty="0" smtClean="0">
                <a:solidFill>
                  <a:schemeClr val="tx2"/>
                </a:solidFill>
              </a:rPr>
              <a:t>.                 2.                   3.                   4. </a:t>
            </a:r>
          </a:p>
          <a:p>
            <a:pPr marL="0" indent="0">
              <a:buNone/>
            </a:pPr>
            <a:r>
              <a:rPr lang="cs-CZ" dirty="0" smtClean="0"/>
              <a:t>       (4)                 (3)                  (2)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(3)</a:t>
            </a:r>
            <a:endParaRPr lang="cs-CZ" dirty="0"/>
          </a:p>
          <a:p>
            <a:pPr marL="514350" indent="-514350">
              <a:buAutoNum type="arabicPeriod" startAt="5"/>
            </a:pPr>
            <a:r>
              <a:rPr lang="cs-CZ" dirty="0" smtClean="0">
                <a:solidFill>
                  <a:schemeClr val="tx2"/>
                </a:solidFill>
              </a:rPr>
              <a:t>                  6.                      7.                   8.</a:t>
            </a:r>
          </a:p>
          <a:p>
            <a:pPr marL="514350" indent="-514350">
              <a:buAutoNum type="arabicPeriod" startAt="5"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(5)</a:t>
            </a:r>
          </a:p>
          <a:p>
            <a:pPr marL="0" indent="0">
              <a:buNone/>
            </a:pPr>
            <a:r>
              <a:rPr lang="cs-CZ" dirty="0" smtClean="0"/>
              <a:t>          (2)         </a:t>
            </a:r>
            <a:r>
              <a:rPr lang="cs-CZ" dirty="0" smtClean="0">
                <a:solidFill>
                  <a:schemeClr val="tx2"/>
                </a:solidFill>
              </a:rPr>
              <a:t>9</a:t>
            </a:r>
            <a:r>
              <a:rPr lang="cs-CZ" dirty="0" smtClean="0"/>
              <a:t>.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(2)                                  (2)                 (3)</a:t>
            </a:r>
            <a:endParaRPr lang="cs-CZ" dirty="0"/>
          </a:p>
        </p:txBody>
      </p:sp>
      <p:pic>
        <p:nvPicPr>
          <p:cNvPr id="1027" name="Picture 3" descr="C:\Users\08DR\AppData\Local\Microsoft\Windows\Temporary Internet Files\Content.IE5\K9OF5WOF\MP9002276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645" y="3166069"/>
            <a:ext cx="1879475" cy="124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R\AppData\Local\Microsoft\Windows\Temporary Internet Files\Content.IE5\11BP43NX\MC90043801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22" y="1330215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R\AppData\Local\Microsoft\Windows\Temporary Internet Files\Content.IE5\XW9M3V13\MC9003468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883" y="1628799"/>
            <a:ext cx="1422114" cy="79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R\AppData\Local\Microsoft\Windows\Temporary Internet Files\Content.IE5\XW9M3V13\MP9004386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558" y="3548253"/>
            <a:ext cx="1143689" cy="17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R\AppData\Local\Microsoft\Windows\Temporary Internet Files\Content.IE5\6THNU6C7\MP9004385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700" y="1330215"/>
            <a:ext cx="1312823" cy="87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R\AppData\Local\Microsoft\Windows\Temporary Internet Files\Content.IE5\11BP43NX\MP9004075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14" y="3391401"/>
            <a:ext cx="1757446" cy="140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08DR\AppData\Local\Microsoft\Windows\Temporary Internet Files\Content.IE5\11BP43NX\MP90017889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292" y="1209627"/>
            <a:ext cx="924184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R\AppData\Local\Microsoft\Windows\Temporary Internet Files\Content.IE5\42Q0Y3S9\MP90018047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765" y="3429336"/>
            <a:ext cx="1229252" cy="194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R\AppData\Local\Microsoft\Windows\Temporary Internet Files\Content.IE5\A46BR72E\MP90025557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099" y="5043830"/>
            <a:ext cx="1828800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1099651"/>
              </p:ext>
            </p:extLst>
          </p:nvPr>
        </p:nvGraphicFramePr>
        <p:xfrm>
          <a:off x="421417" y="476672"/>
          <a:ext cx="8229600" cy="3708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67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2402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1</a:t>
            </a:r>
            <a:r>
              <a:rPr lang="cs-CZ" dirty="0" smtClean="0">
                <a:solidFill>
                  <a:schemeClr val="tx2"/>
                </a:solidFill>
              </a:rPr>
              <a:t>.                 2.                   3.                   4. </a:t>
            </a:r>
          </a:p>
          <a:p>
            <a:pPr marL="0" indent="0">
              <a:buNone/>
            </a:pPr>
            <a:r>
              <a:rPr lang="cs-CZ" dirty="0" smtClean="0"/>
              <a:t>       (4)                 (3)                  (2)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(3)</a:t>
            </a:r>
            <a:endParaRPr lang="cs-CZ" dirty="0"/>
          </a:p>
          <a:p>
            <a:pPr marL="514350" indent="-514350">
              <a:buAutoNum type="arabicPeriod" startAt="5"/>
            </a:pPr>
            <a:r>
              <a:rPr lang="cs-CZ" dirty="0" smtClean="0">
                <a:solidFill>
                  <a:schemeClr val="tx2"/>
                </a:solidFill>
              </a:rPr>
              <a:t>                  6.                      7.                   8.</a:t>
            </a:r>
          </a:p>
          <a:p>
            <a:pPr marL="514350" indent="-514350">
              <a:buAutoNum type="arabicPeriod" startAt="5"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(5)</a:t>
            </a:r>
          </a:p>
          <a:p>
            <a:pPr marL="0" indent="0">
              <a:buNone/>
            </a:pPr>
            <a:r>
              <a:rPr lang="cs-CZ" dirty="0" smtClean="0"/>
              <a:t>          (2)         </a:t>
            </a:r>
            <a:r>
              <a:rPr lang="cs-CZ" dirty="0" smtClean="0">
                <a:solidFill>
                  <a:schemeClr val="tx2"/>
                </a:solidFill>
              </a:rPr>
              <a:t>9</a:t>
            </a:r>
            <a:r>
              <a:rPr lang="cs-CZ" dirty="0" smtClean="0"/>
              <a:t>.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(2)                                  (2)                 (3)</a:t>
            </a:r>
            <a:endParaRPr lang="cs-CZ" dirty="0"/>
          </a:p>
        </p:txBody>
      </p:sp>
      <p:pic>
        <p:nvPicPr>
          <p:cNvPr id="1027" name="Picture 3" descr="C:\Users\08DR\AppData\Local\Microsoft\Windows\Temporary Internet Files\Content.IE5\K9OF5WOF\MP9002276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645" y="3166069"/>
            <a:ext cx="1879475" cy="124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R\AppData\Local\Microsoft\Windows\Temporary Internet Files\Content.IE5\11BP43NX\MC90043801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22" y="1330215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R\AppData\Local\Microsoft\Windows\Temporary Internet Files\Content.IE5\XW9M3V13\MC9003468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883" y="1628799"/>
            <a:ext cx="1422114" cy="79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R\AppData\Local\Microsoft\Windows\Temporary Internet Files\Content.IE5\XW9M3V13\MP9004386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558" y="3548253"/>
            <a:ext cx="1143689" cy="170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R\AppData\Local\Microsoft\Windows\Temporary Internet Files\Content.IE5\6THNU6C7\MP90043858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700" y="1330215"/>
            <a:ext cx="1312823" cy="87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R\AppData\Local\Microsoft\Windows\Temporary Internet Files\Content.IE5\11BP43NX\MP9004075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14" y="3391401"/>
            <a:ext cx="1757446" cy="140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08DR\AppData\Local\Microsoft\Windows\Temporary Internet Files\Content.IE5\11BP43NX\MP90017889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292" y="1209627"/>
            <a:ext cx="924184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R\AppData\Local\Microsoft\Windows\Temporary Internet Files\Content.IE5\42Q0Y3S9\MP90018047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765" y="3429336"/>
            <a:ext cx="1229252" cy="194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R\AppData\Local\Microsoft\Windows\Temporary Internet Files\Content.IE5\A46BR72E\MP90025557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099" y="5043830"/>
            <a:ext cx="1828800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9531671"/>
              </p:ext>
            </p:extLst>
          </p:nvPr>
        </p:nvGraphicFramePr>
        <p:xfrm>
          <a:off x="421417" y="476672"/>
          <a:ext cx="8229600" cy="3708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723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VČE</a:t>
            </a:r>
            <a:r>
              <a:rPr lang="cs-CZ" dirty="0" smtClean="0">
                <a:solidFill>
                  <a:schemeClr val="tx2"/>
                </a:solidFill>
              </a:rPr>
              <a:t>L</a:t>
            </a:r>
            <a:r>
              <a:rPr lang="cs-CZ" dirty="0" smtClean="0"/>
              <a:t>A</a:t>
            </a:r>
          </a:p>
          <a:p>
            <a:pPr marL="514350" indent="-514350">
              <a:buAutoNum type="arabicPeriod"/>
            </a:pPr>
            <a:r>
              <a:rPr lang="cs-CZ" dirty="0" smtClean="0"/>
              <a:t>MR</a:t>
            </a:r>
            <a:r>
              <a:rPr lang="cs-CZ" dirty="0" smtClean="0">
                <a:solidFill>
                  <a:schemeClr val="tx2"/>
                </a:solidFill>
              </a:rPr>
              <a:t>A</a:t>
            </a:r>
            <a:r>
              <a:rPr lang="cs-CZ" dirty="0" smtClean="0"/>
              <a:t>VENEC</a:t>
            </a:r>
          </a:p>
          <a:p>
            <a:pPr marL="514350" indent="-514350">
              <a:buAutoNum type="arabicPeriod"/>
            </a:pPr>
            <a:r>
              <a:rPr lang="cs-CZ" dirty="0" smtClean="0"/>
              <a:t>P</a:t>
            </a:r>
            <a:r>
              <a:rPr lang="cs-CZ" dirty="0" smtClean="0">
                <a:solidFill>
                  <a:schemeClr val="tx2"/>
                </a:solidFill>
              </a:rPr>
              <a:t>T</a:t>
            </a:r>
            <a:r>
              <a:rPr lang="cs-CZ" dirty="0" smtClean="0"/>
              <a:t>ÁK</a:t>
            </a:r>
          </a:p>
          <a:p>
            <a:pPr marL="514350" indent="-514350">
              <a:buAutoNum type="arabicPeriod"/>
            </a:pPr>
            <a:r>
              <a:rPr lang="cs-CZ" dirty="0" smtClean="0"/>
              <a:t>OP</a:t>
            </a:r>
            <a:r>
              <a:rPr lang="cs-CZ" dirty="0" smtClean="0">
                <a:solidFill>
                  <a:schemeClr val="tx2"/>
                </a:solidFill>
              </a:rPr>
              <a:t>I</a:t>
            </a:r>
            <a:r>
              <a:rPr lang="cs-CZ" dirty="0" smtClean="0"/>
              <a:t>CE</a:t>
            </a:r>
          </a:p>
          <a:p>
            <a:pPr marL="514350" indent="-514350">
              <a:buAutoNum type="arabicPeriod"/>
            </a:pPr>
            <a:r>
              <a:rPr lang="cs-CZ" dirty="0" smtClean="0"/>
              <a:t>S</a:t>
            </a:r>
            <a:r>
              <a:rPr lang="cs-CZ" dirty="0" smtClean="0">
                <a:solidFill>
                  <a:schemeClr val="tx2"/>
                </a:solidFill>
              </a:rPr>
              <a:t>M</a:t>
            </a:r>
            <a:r>
              <a:rPr lang="cs-CZ" dirty="0" smtClean="0"/>
              <a:t>RK</a:t>
            </a:r>
          </a:p>
          <a:p>
            <a:pPr marL="514350" indent="-514350">
              <a:buAutoNum type="arabicPeriod"/>
            </a:pPr>
            <a:r>
              <a:rPr lang="cs-CZ" dirty="0" smtClean="0"/>
              <a:t>SLUN</a:t>
            </a:r>
            <a:r>
              <a:rPr lang="cs-CZ" dirty="0" smtClean="0">
                <a:solidFill>
                  <a:schemeClr val="tx2"/>
                </a:solidFill>
              </a:rPr>
              <a:t>E</a:t>
            </a:r>
            <a:r>
              <a:rPr lang="cs-CZ" dirty="0" smtClean="0"/>
              <a:t>ČNICE</a:t>
            </a:r>
          </a:p>
          <a:p>
            <a:pPr marL="514350" indent="-514350">
              <a:buAutoNum type="arabicPeriod"/>
            </a:pPr>
            <a:r>
              <a:rPr lang="cs-CZ" dirty="0" smtClean="0"/>
              <a:t>K</a:t>
            </a:r>
            <a:r>
              <a:rPr lang="cs-CZ" dirty="0" smtClean="0">
                <a:solidFill>
                  <a:schemeClr val="tx2"/>
                </a:solidFill>
              </a:rPr>
              <a:t>R</a:t>
            </a:r>
            <a:r>
              <a:rPr lang="cs-CZ" dirty="0" smtClean="0"/>
              <a:t>ÁVA</a:t>
            </a:r>
          </a:p>
          <a:p>
            <a:pPr marL="514350" indent="-514350">
              <a:buAutoNum type="arabicPeriod"/>
            </a:pPr>
            <a:r>
              <a:rPr lang="cs-CZ" dirty="0" smtClean="0"/>
              <a:t>LV</a:t>
            </a:r>
            <a:r>
              <a:rPr lang="cs-CZ" dirty="0" smtClean="0">
                <a:solidFill>
                  <a:schemeClr val="tx2"/>
                </a:solidFill>
              </a:rPr>
              <a:t>I</a:t>
            </a:r>
            <a:r>
              <a:rPr lang="cs-CZ" dirty="0" smtClean="0"/>
              <a:t>CE</a:t>
            </a:r>
          </a:p>
          <a:p>
            <a:pPr marL="514350" indent="-514350">
              <a:buAutoNum type="arabicPeriod"/>
            </a:pPr>
            <a:r>
              <a:rPr lang="cs-CZ" dirty="0" smtClean="0"/>
              <a:t>Ž</a:t>
            </a:r>
            <a:r>
              <a:rPr lang="cs-CZ" dirty="0" smtClean="0">
                <a:solidFill>
                  <a:schemeClr val="tx2"/>
                </a:solidFill>
              </a:rPr>
              <a:t>E</a:t>
            </a:r>
            <a:r>
              <a:rPr lang="cs-CZ" dirty="0" smtClean="0"/>
              <a:t>LVA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683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druhém úkolu budete hledat druhové jméno živočicha z úvodního článku</a:t>
            </a:r>
          </a:p>
          <a:p>
            <a:r>
              <a:rPr lang="cs-CZ" dirty="0" smtClean="0"/>
              <a:t>Stačí správně přiřadit živočicha z levého sloupečku skupině v pravém sloupečku a zapsat příslušné písmeno do tabulky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3542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Humr				obojživelník   </a:t>
            </a:r>
            <a:r>
              <a:rPr lang="cs-CZ" dirty="0" smtClean="0">
                <a:solidFill>
                  <a:srgbClr val="FF0000"/>
                </a:solidFill>
              </a:rPr>
              <a:t>Á</a:t>
            </a:r>
          </a:p>
          <a:p>
            <a:pPr marL="514350" indent="-514350">
              <a:buAutoNum type="arabicPeriod"/>
            </a:pPr>
            <a:r>
              <a:rPr lang="cs-CZ" dirty="0" smtClean="0"/>
              <a:t>Sépie				plaz    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</a:p>
          <a:p>
            <a:pPr marL="514350" indent="-514350">
              <a:buAutoNum type="arabicPeriod"/>
            </a:pPr>
            <a:r>
              <a:rPr lang="cs-CZ" dirty="0" smtClean="0"/>
              <a:t>Vlk				korýš   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</a:p>
          <a:p>
            <a:pPr marL="514350" indent="-514350">
              <a:buAutoNum type="arabicPeriod"/>
            </a:pPr>
            <a:r>
              <a:rPr lang="cs-CZ" dirty="0" smtClean="0"/>
              <a:t>Čáp				savec   </a:t>
            </a:r>
            <a:r>
              <a:rPr lang="cs-CZ" dirty="0" smtClean="0">
                <a:solidFill>
                  <a:srgbClr val="FF0000"/>
                </a:solidFill>
              </a:rPr>
              <a:t>D</a:t>
            </a:r>
          </a:p>
          <a:p>
            <a:pPr marL="514350" indent="-514350">
              <a:buAutoNum type="arabicPeriod"/>
            </a:pPr>
            <a:r>
              <a:rPr lang="cs-CZ" dirty="0" smtClean="0"/>
              <a:t>Krajta				ryba   </a:t>
            </a:r>
            <a:r>
              <a:rPr lang="cs-CZ" dirty="0" smtClean="0">
                <a:solidFill>
                  <a:srgbClr val="FF0000"/>
                </a:solidFill>
              </a:rPr>
              <a:t>N</a:t>
            </a:r>
          </a:p>
          <a:p>
            <a:pPr marL="514350" indent="-514350">
              <a:buAutoNum type="arabicPeriod"/>
            </a:pPr>
            <a:r>
              <a:rPr lang="cs-CZ" dirty="0" smtClean="0"/>
              <a:t>Sumec				hlavonožec 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</a:p>
          <a:p>
            <a:pPr marL="514350" indent="-514350">
              <a:buAutoNum type="arabicPeriod"/>
            </a:pPr>
            <a:r>
              <a:rPr lang="cs-CZ" dirty="0" smtClean="0"/>
              <a:t>Mlok				pták 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Úkol: </a:t>
            </a:r>
            <a:r>
              <a:rPr lang="cs-CZ" dirty="0" smtClean="0"/>
              <a:t>urči skupinu, do které živočich patří a písmeno vepiš do tabulky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399495"/>
              </p:ext>
            </p:extLst>
          </p:nvPr>
        </p:nvGraphicFramePr>
        <p:xfrm>
          <a:off x="1259632" y="476672"/>
          <a:ext cx="6095999" cy="7416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63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Humr				obojživelník   </a:t>
            </a:r>
            <a:r>
              <a:rPr lang="cs-CZ" dirty="0" smtClean="0">
                <a:solidFill>
                  <a:srgbClr val="FF0000"/>
                </a:solidFill>
              </a:rPr>
              <a:t>Á</a:t>
            </a:r>
          </a:p>
          <a:p>
            <a:pPr marL="514350" indent="-514350">
              <a:buAutoNum type="arabicPeriod"/>
            </a:pPr>
            <a:r>
              <a:rPr lang="cs-CZ" dirty="0" smtClean="0"/>
              <a:t>Sépie				plaz    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</a:p>
          <a:p>
            <a:pPr marL="514350" indent="-514350">
              <a:buAutoNum type="arabicPeriod"/>
            </a:pPr>
            <a:r>
              <a:rPr lang="cs-CZ" dirty="0" smtClean="0"/>
              <a:t>Vlk				korýš   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</a:p>
          <a:p>
            <a:pPr marL="514350" indent="-514350">
              <a:buAutoNum type="arabicPeriod"/>
            </a:pPr>
            <a:r>
              <a:rPr lang="cs-CZ" dirty="0" smtClean="0"/>
              <a:t>Čáp				savec   </a:t>
            </a:r>
            <a:r>
              <a:rPr lang="cs-CZ" dirty="0" smtClean="0">
                <a:solidFill>
                  <a:srgbClr val="FF0000"/>
                </a:solidFill>
              </a:rPr>
              <a:t>D</a:t>
            </a:r>
          </a:p>
          <a:p>
            <a:pPr marL="514350" indent="-514350">
              <a:buAutoNum type="arabicPeriod"/>
            </a:pPr>
            <a:r>
              <a:rPr lang="cs-CZ" dirty="0" smtClean="0"/>
              <a:t>Krajta				ryba   </a:t>
            </a:r>
            <a:r>
              <a:rPr lang="cs-CZ" dirty="0" smtClean="0">
                <a:solidFill>
                  <a:srgbClr val="FF0000"/>
                </a:solidFill>
              </a:rPr>
              <a:t>N</a:t>
            </a:r>
          </a:p>
          <a:p>
            <a:pPr marL="514350" indent="-514350">
              <a:buAutoNum type="arabicPeriod"/>
            </a:pPr>
            <a:r>
              <a:rPr lang="cs-CZ" dirty="0" smtClean="0"/>
              <a:t>Sumec				hlavonožec 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</a:p>
          <a:p>
            <a:pPr marL="514350" indent="-514350">
              <a:buAutoNum type="arabicPeriod"/>
            </a:pPr>
            <a:r>
              <a:rPr lang="cs-CZ" dirty="0" smtClean="0"/>
              <a:t>Mlok				pták 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pPr marL="0" indent="0"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123728" y="1916832"/>
            <a:ext cx="2952328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123728" y="2420888"/>
            <a:ext cx="2952328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763688" y="2924944"/>
            <a:ext cx="3312368" cy="5400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763688" y="3465004"/>
            <a:ext cx="3312368" cy="16201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2123728" y="2420888"/>
            <a:ext cx="2952328" cy="165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2267744" y="4077072"/>
            <a:ext cx="2592288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2051720" y="1916832"/>
            <a:ext cx="3024336" cy="31683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647751"/>
              </p:ext>
            </p:extLst>
          </p:nvPr>
        </p:nvGraphicFramePr>
        <p:xfrm>
          <a:off x="1259632" y="476672"/>
          <a:ext cx="6095999" cy="7416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1608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Humr				obojživelník   </a:t>
            </a:r>
            <a:r>
              <a:rPr lang="cs-CZ" dirty="0" smtClean="0">
                <a:solidFill>
                  <a:srgbClr val="FF0000"/>
                </a:solidFill>
              </a:rPr>
              <a:t>Á</a:t>
            </a:r>
          </a:p>
          <a:p>
            <a:pPr marL="514350" indent="-514350">
              <a:buAutoNum type="arabicPeriod"/>
            </a:pPr>
            <a:r>
              <a:rPr lang="cs-CZ" dirty="0" smtClean="0"/>
              <a:t>Sépie				plaz    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</a:p>
          <a:p>
            <a:pPr marL="514350" indent="-514350">
              <a:buAutoNum type="arabicPeriod"/>
            </a:pPr>
            <a:r>
              <a:rPr lang="cs-CZ" dirty="0" smtClean="0"/>
              <a:t>Vlk				korýš   </a:t>
            </a:r>
            <a:r>
              <a:rPr lang="cs-CZ" dirty="0" smtClean="0">
                <a:solidFill>
                  <a:srgbClr val="FF0000"/>
                </a:solidFill>
              </a:rPr>
              <a:t>P</a:t>
            </a:r>
          </a:p>
          <a:p>
            <a:pPr marL="514350" indent="-514350">
              <a:buAutoNum type="arabicPeriod"/>
            </a:pPr>
            <a:r>
              <a:rPr lang="cs-CZ" dirty="0" smtClean="0"/>
              <a:t>Čáp				savec   </a:t>
            </a:r>
            <a:r>
              <a:rPr lang="cs-CZ" dirty="0" smtClean="0">
                <a:solidFill>
                  <a:srgbClr val="FF0000"/>
                </a:solidFill>
              </a:rPr>
              <a:t>D</a:t>
            </a:r>
          </a:p>
          <a:p>
            <a:pPr marL="514350" indent="-514350">
              <a:buAutoNum type="arabicPeriod"/>
            </a:pPr>
            <a:r>
              <a:rPr lang="cs-CZ" dirty="0" smtClean="0"/>
              <a:t>Krajta				ryba   </a:t>
            </a:r>
            <a:r>
              <a:rPr lang="cs-CZ" dirty="0" smtClean="0">
                <a:solidFill>
                  <a:srgbClr val="FF0000"/>
                </a:solidFill>
              </a:rPr>
              <a:t>N</a:t>
            </a:r>
          </a:p>
          <a:p>
            <a:pPr marL="514350" indent="-514350">
              <a:buAutoNum type="arabicPeriod"/>
            </a:pPr>
            <a:r>
              <a:rPr lang="cs-CZ" dirty="0" smtClean="0"/>
              <a:t>Sumec				hlavonožec 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</a:p>
          <a:p>
            <a:pPr marL="514350" indent="-514350">
              <a:buAutoNum type="arabicPeriod"/>
            </a:pPr>
            <a:r>
              <a:rPr lang="cs-CZ" dirty="0" smtClean="0"/>
              <a:t>Mlok				pták 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pPr marL="0" indent="0"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641189"/>
              </p:ext>
            </p:extLst>
          </p:nvPr>
        </p:nvGraphicFramePr>
        <p:xfrm>
          <a:off x="1259632" y="476672"/>
          <a:ext cx="6095999" cy="7416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nice se šipkou 5"/>
          <p:cNvCxnSpPr/>
          <p:nvPr/>
        </p:nvCxnSpPr>
        <p:spPr>
          <a:xfrm>
            <a:off x="2123728" y="1916832"/>
            <a:ext cx="288032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123728" y="2420888"/>
            <a:ext cx="2880320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2339752" y="4005064"/>
            <a:ext cx="26642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2123728" y="1916832"/>
            <a:ext cx="2880320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1691680" y="2924944"/>
            <a:ext cx="3312368" cy="54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2123728" y="2492896"/>
            <a:ext cx="288032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>
            <a:off x="1691680" y="3465004"/>
            <a:ext cx="3312368" cy="16921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499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Hledaný živočich je </a:t>
            </a:r>
            <a:r>
              <a:rPr lang="cs-CZ" dirty="0" smtClean="0">
                <a:solidFill>
                  <a:srgbClr val="FF0000"/>
                </a:solidFill>
              </a:rPr>
              <a:t>LATIMERIE PODIVNÁ</a:t>
            </a:r>
            <a:r>
              <a:rPr lang="cs-CZ" dirty="0" smtClean="0"/>
              <a:t>. Tento druh ryby byl dlouho považován za vyhynulý již v druhohorách. Proto této rybě říkáme </a:t>
            </a:r>
            <a:r>
              <a:rPr lang="cs-CZ" b="1" dirty="0" smtClean="0"/>
              <a:t>živá fosilie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297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vytvořila autorka 15.10.2012</a:t>
            </a:r>
          </a:p>
          <a:p>
            <a:r>
              <a:rPr lang="cs-CZ" dirty="0"/>
              <a:t>Obr: Otevřená galerie Microsoft Office, </a:t>
            </a:r>
            <a:r>
              <a:rPr lang="cs-CZ" dirty="0" smtClean="0"/>
              <a:t>15.10.2012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702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349</Words>
  <Application>Microsoft Office PowerPoint</Application>
  <PresentationFormat>Předvádění na obrazovce (4:3)</PresentationFormat>
  <Paragraphs>110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</vt:lpstr>
      <vt:lpstr>Prezentace aplikace PowerPoint</vt:lpstr>
      <vt:lpstr>Úkol č.1</vt:lpstr>
      <vt:lpstr>         </vt:lpstr>
      <vt:lpstr>         </vt:lpstr>
      <vt:lpstr>ŘEŠENÍ</vt:lpstr>
      <vt:lpstr>Úkol č.2</vt:lpstr>
      <vt:lpstr>Prezentace aplikace PowerPoint</vt:lpstr>
      <vt:lpstr>Prezentace aplikace PowerPoint</vt:lpstr>
      <vt:lpstr>Prezentace aplikace PowerPoint</vt:lpstr>
      <vt:lpstr>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08DR</dc:creator>
  <cp:lastModifiedBy>08DR</cp:lastModifiedBy>
  <cp:revision>17</cp:revision>
  <dcterms:created xsi:type="dcterms:W3CDTF">2012-11-17T19:50:34Z</dcterms:created>
  <dcterms:modified xsi:type="dcterms:W3CDTF">2012-12-19T12:23:35Z</dcterms:modified>
</cp:coreProperties>
</file>