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1" r:id="rId3"/>
    <p:sldId id="258" r:id="rId4"/>
    <p:sldId id="274" r:id="rId5"/>
    <p:sldId id="264" r:id="rId6"/>
    <p:sldId id="275" r:id="rId7"/>
    <p:sldId id="263" r:id="rId8"/>
    <p:sldId id="276" r:id="rId9"/>
    <p:sldId id="260" r:id="rId10"/>
    <p:sldId id="271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7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NÁZEV20VY_32_Inovace_20_Přírodopis 7.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Dolní Benešov, </a:t>
          </a:r>
          <a:r>
            <a:rPr lang="cs-CZ" sz="2000" dirty="0" err="1" smtClean="0"/>
            <a:t>přísp</a:t>
          </a:r>
          <a:r>
            <a:rPr lang="cs-CZ" sz="2000" dirty="0" smtClean="0"/>
            <a:t>.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Libuše </a:t>
          </a:r>
          <a:r>
            <a:rPr lang="cs-CZ" sz="2000" dirty="0" err="1" smtClean="0"/>
            <a:t>Widlová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biologické pojmy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98562C7-6F1D-4D68-BDD5-DBE3A93BE9ED}" type="presOf" srcId="{D1D4F407-5343-4D3F-B5B9-D407B03CAEB4}" destId="{D005CE8C-CC26-4C3E-AC11-E15060ECD759}" srcOrd="0" destOrd="0" presId="urn:microsoft.com/office/officeart/2005/8/layout/target3"/>
    <dgm:cxn modelId="{EC3261BA-7308-4C13-AAD4-EB6772C05E4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E540FF6-5121-4B1E-B0F4-A83E81AA3F44}" type="presOf" srcId="{757F3AB3-0718-4624-B441-E567A8F0AB56}" destId="{333A1088-737F-45CB-B68E-254E46348037}" srcOrd="0" destOrd="0" presId="urn:microsoft.com/office/officeart/2005/8/layout/target3"/>
    <dgm:cxn modelId="{590FE31C-AE61-421C-B7C9-3083BED73E32}" type="presOf" srcId="{4C35D32F-0EAB-4CD7-82EE-45574DC2A586}" destId="{8BEBB6EC-1DAA-4CAC-8A25-BC0FCBD5DBD5}" srcOrd="0" destOrd="0" presId="urn:microsoft.com/office/officeart/2005/8/layout/target3"/>
    <dgm:cxn modelId="{75E4D263-166C-4A39-8D1C-E1DC68D19173}" type="presOf" srcId="{B651F6E3-6281-48DB-9319-2AEAFDAE7572}" destId="{6BB5E863-4638-4E1D-BFDE-399D028AC4ED}" srcOrd="1" destOrd="0" presId="urn:microsoft.com/office/officeart/2005/8/layout/target3"/>
    <dgm:cxn modelId="{9EDE64A0-3884-4D11-B00C-62B52F937CCC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2E9805-2E5B-4CF2-A229-AD35874871B9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D80B301-08C8-4CD9-9EA8-07590652788D}" type="presOf" srcId="{D1B46980-6531-4606-95E6-44980827E919}" destId="{6140AFEC-043D-4C43-A2F9-D0F5331DF3A3}" srcOrd="0" destOrd="0" presId="urn:microsoft.com/office/officeart/2005/8/layout/target3"/>
    <dgm:cxn modelId="{D52C802C-DE38-4620-8D2C-6B3A7E04875B}" type="presOf" srcId="{D8197B8C-B260-4A16-BDF4-0947B075E274}" destId="{5A5FFA88-C948-4069-8E93-59FA12366E83}" srcOrd="1" destOrd="0" presId="urn:microsoft.com/office/officeart/2005/8/layout/target3"/>
    <dgm:cxn modelId="{44616F1B-1845-42E4-89C8-089F0AF2C91D}" type="presOf" srcId="{4C35D32F-0EAB-4CD7-82EE-45574DC2A586}" destId="{890E4F0B-2866-4A3F-A3C7-2A14B1797930}" srcOrd="1" destOrd="0" presId="urn:microsoft.com/office/officeart/2005/8/layout/target3"/>
    <dgm:cxn modelId="{4C26A186-20F3-447D-82AD-41C39E0ACB82}" type="presOf" srcId="{D1D4F407-5343-4D3F-B5B9-D407B03CAEB4}" destId="{AED2198E-93D5-4001-81B4-73124B309672}" srcOrd="1" destOrd="0" presId="urn:microsoft.com/office/officeart/2005/8/layout/target3"/>
    <dgm:cxn modelId="{3D83FA05-238E-48E2-9EBD-F0B8C944A4C1}" type="presParOf" srcId="{333A1088-737F-45CB-B68E-254E46348037}" destId="{F5ABB229-8D3B-4694-996A-96F23CF14429}" srcOrd="0" destOrd="0" presId="urn:microsoft.com/office/officeart/2005/8/layout/target3"/>
    <dgm:cxn modelId="{ABED7FF8-3E53-446B-B2D6-ADDB622A329A}" type="presParOf" srcId="{333A1088-737F-45CB-B68E-254E46348037}" destId="{F41139FD-01EE-4571-8B17-4FB00FC51163}" srcOrd="1" destOrd="0" presId="urn:microsoft.com/office/officeart/2005/8/layout/target3"/>
    <dgm:cxn modelId="{3BC65D85-8A42-4B2B-AEE5-78179B0D2A0D}" type="presParOf" srcId="{333A1088-737F-45CB-B68E-254E46348037}" destId="{D005CE8C-CC26-4C3E-AC11-E15060ECD759}" srcOrd="2" destOrd="0" presId="urn:microsoft.com/office/officeart/2005/8/layout/target3"/>
    <dgm:cxn modelId="{C6AB538C-1224-4D44-BEDA-85F299013998}" type="presParOf" srcId="{333A1088-737F-45CB-B68E-254E46348037}" destId="{2C702D82-9B77-49B7-9568-BB8EB47C3372}" srcOrd="3" destOrd="0" presId="urn:microsoft.com/office/officeart/2005/8/layout/target3"/>
    <dgm:cxn modelId="{DAA2BA42-6767-4270-8A4C-AA734DBE9AE3}" type="presParOf" srcId="{333A1088-737F-45CB-B68E-254E46348037}" destId="{A52A0455-90FF-4808-ABD0-F02540D31D5A}" srcOrd="4" destOrd="0" presId="urn:microsoft.com/office/officeart/2005/8/layout/target3"/>
    <dgm:cxn modelId="{CC8203FF-B1FD-447B-BAB1-5C7181DEF32C}" type="presParOf" srcId="{333A1088-737F-45CB-B68E-254E46348037}" destId="{6140AFEC-043D-4C43-A2F9-D0F5331DF3A3}" srcOrd="5" destOrd="0" presId="urn:microsoft.com/office/officeart/2005/8/layout/target3"/>
    <dgm:cxn modelId="{D9F13086-7BED-428D-AD66-9EA3ED0076D3}" type="presParOf" srcId="{333A1088-737F-45CB-B68E-254E46348037}" destId="{9358AC05-5D7D-4327-9F80-1AD486AEA664}" srcOrd="6" destOrd="0" presId="urn:microsoft.com/office/officeart/2005/8/layout/target3"/>
    <dgm:cxn modelId="{849CC7C9-A3EA-4E79-9865-043345255939}" type="presParOf" srcId="{333A1088-737F-45CB-B68E-254E46348037}" destId="{313FC574-E1CD-4FB4-B054-0B805CE0447D}" srcOrd="7" destOrd="0" presId="urn:microsoft.com/office/officeart/2005/8/layout/target3"/>
    <dgm:cxn modelId="{321D64EC-ADEA-4011-9E82-CC1718CB7E20}" type="presParOf" srcId="{333A1088-737F-45CB-B68E-254E46348037}" destId="{619D679B-A015-4ECF-8348-D1034C574F40}" srcOrd="8" destOrd="0" presId="urn:microsoft.com/office/officeart/2005/8/layout/target3"/>
    <dgm:cxn modelId="{AFBDC3AB-ADA1-41F3-9179-E53D75F8B032}" type="presParOf" srcId="{333A1088-737F-45CB-B68E-254E46348037}" destId="{322283A8-4A27-4CDA-BAE3-F381106A9174}" srcOrd="9" destOrd="0" presId="urn:microsoft.com/office/officeart/2005/8/layout/target3"/>
    <dgm:cxn modelId="{8E4FD6ED-1B39-4920-A881-87182B02C6E8}" type="presParOf" srcId="{333A1088-737F-45CB-B68E-254E46348037}" destId="{FFC9F71D-1B4F-4AD9-A4A6-86ADEFC8AF5C}" srcOrd="10" destOrd="0" presId="urn:microsoft.com/office/officeart/2005/8/layout/target3"/>
    <dgm:cxn modelId="{657E472D-3A23-4A97-9BE6-10D8E9AD0725}" type="presParOf" srcId="{333A1088-737F-45CB-B68E-254E46348037}" destId="{25B08C86-7E15-44DC-BE7F-FFB55DD49D12}" srcOrd="11" destOrd="0" presId="urn:microsoft.com/office/officeart/2005/8/layout/target3"/>
    <dgm:cxn modelId="{69F952D4-B4F5-4D7E-AF56-30A8840F4402}" type="presParOf" srcId="{333A1088-737F-45CB-B68E-254E46348037}" destId="{76644BE8-9D7C-4C09-B250-3D10AF48CBB7}" srcOrd="12" destOrd="0" presId="urn:microsoft.com/office/officeart/2005/8/layout/target3"/>
    <dgm:cxn modelId="{C0A0BCEC-E915-452C-8989-D52841994F16}" type="presParOf" srcId="{333A1088-737F-45CB-B68E-254E46348037}" destId="{EE85B701-7295-41C0-BA7A-34D3756A2AE6}" srcOrd="13" destOrd="0" presId="urn:microsoft.com/office/officeart/2005/8/layout/target3"/>
    <dgm:cxn modelId="{C1C7666A-52A9-429B-B21C-2136E3C5E948}" type="presParOf" srcId="{333A1088-737F-45CB-B68E-254E46348037}" destId="{8BEBB6EC-1DAA-4CAC-8A25-BC0FCBD5DBD5}" srcOrd="14" destOrd="0" presId="urn:microsoft.com/office/officeart/2005/8/layout/target3"/>
    <dgm:cxn modelId="{045A9A82-3DCE-4534-B6F9-561458B7F506}" type="presParOf" srcId="{333A1088-737F-45CB-B68E-254E46348037}" destId="{AED2198E-93D5-4001-81B4-73124B309672}" srcOrd="15" destOrd="0" presId="urn:microsoft.com/office/officeart/2005/8/layout/target3"/>
    <dgm:cxn modelId="{3AED4046-090F-4ABD-B5A7-ABA2AF33B46B}" type="presParOf" srcId="{333A1088-737F-45CB-B68E-254E46348037}" destId="{2BE915AB-18AA-4053-B92C-3BFC9ED204BB}" srcOrd="16" destOrd="0" presId="urn:microsoft.com/office/officeart/2005/8/layout/target3"/>
    <dgm:cxn modelId="{F004E76B-6A97-49B6-8746-788FC258AC13}" type="presParOf" srcId="{333A1088-737F-45CB-B68E-254E46348037}" destId="{6BB5E863-4638-4E1D-BFDE-399D028AC4ED}" srcOrd="17" destOrd="0" presId="urn:microsoft.com/office/officeart/2005/8/layout/target3"/>
    <dgm:cxn modelId="{09F30A37-4341-405C-86BC-86938DAEFC8F}" type="presParOf" srcId="{333A1088-737F-45CB-B68E-254E46348037}" destId="{5A5FFA88-C948-4069-8E93-59FA12366E83}" srcOrd="18" destOrd="0" presId="urn:microsoft.com/office/officeart/2005/8/layout/target3"/>
    <dgm:cxn modelId="{25021105-5DA9-4848-91B2-394030509BE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Dolní Benešov, </a:t>
          </a:r>
          <a:r>
            <a:rPr lang="cs-CZ" sz="2000" kern="1200" dirty="0" err="1" smtClean="0"/>
            <a:t>přísp</a:t>
          </a:r>
          <a:r>
            <a:rPr lang="cs-CZ" sz="2000" kern="1200" dirty="0" smtClean="0"/>
            <a:t>.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Libuše </a:t>
          </a:r>
          <a:r>
            <a:rPr lang="cs-CZ" sz="2000" kern="1200" dirty="0" err="1" smtClean="0"/>
            <a:t>Widlová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NÁZEV20VY_32_Inovace_20_Přírodopis 7.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biologické pojmy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3108D3-C87A-43E2-BAAF-91A37ACF8D5B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9A14B7-A234-4EE9-976A-7AAB103D53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253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9A14B7-A234-4EE9-976A-7AAB103D53A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99244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9A14B7-A234-4EE9-976A-7AAB103D53A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9924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9A14B7-A234-4EE9-976A-7AAB103D53A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9924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48674434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645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Práce slouží k procvičení biologických pojmů</a:t>
            </a:r>
          </a:p>
          <a:p>
            <a:r>
              <a:rPr lang="cs-CZ" dirty="0" smtClean="0"/>
              <a:t>Žáci vypisují předložené pojmy do dvou sloupců ROSTLINY X ŽIVOČICHOVÉ</a:t>
            </a:r>
          </a:p>
          <a:p>
            <a:r>
              <a:rPr lang="cs-CZ" dirty="0" smtClean="0"/>
              <a:t>Žáci si uvědomí, že živé organismy mají mnoho společného</a:t>
            </a:r>
          </a:p>
          <a:p>
            <a:r>
              <a:rPr lang="cs-CZ" dirty="0" smtClean="0"/>
              <a:t>Tabulku vyplní na tabuli i do sešitu</a:t>
            </a:r>
          </a:p>
          <a:p>
            <a:r>
              <a:rPr lang="cs-CZ" dirty="0" smtClean="0"/>
              <a:t>Jednotlivé pojmy pak vysvětlí ústně</a:t>
            </a:r>
          </a:p>
          <a:p>
            <a:r>
              <a:rPr lang="cs-CZ" dirty="0" smtClean="0"/>
              <a:t>Pokud mají žáci problém s vysvětlením pojmů, je vhodné zadat práci do skupin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0870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13134798"/>
              </p:ext>
            </p:extLst>
          </p:nvPr>
        </p:nvGraphicFramePr>
        <p:xfrm>
          <a:off x="251520" y="3212976"/>
          <a:ext cx="822960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26216">
                <a:tc>
                  <a:txBody>
                    <a:bodyPr/>
                    <a:lstStyle/>
                    <a:p>
                      <a:r>
                        <a:rPr lang="cs-CZ" dirty="0" smtClean="0"/>
                        <a:t>ROSTLINY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ŽIVOČICHOVÉ</a:t>
                      </a:r>
                      <a:endParaRPr lang="cs-CZ" dirty="0"/>
                    </a:p>
                  </a:txBody>
                  <a:tcPr/>
                </a:tc>
              </a:tr>
              <a:tr h="18664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1520" y="1556792"/>
            <a:ext cx="100380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vět, spermie, dýchání, tkáň, list, vaječná buňka, kořen, fotosyntéza, tvorba kyslíku, děloha,</a:t>
            </a:r>
          </a:p>
          <a:p>
            <a:r>
              <a:rPr lang="cs-CZ" dirty="0"/>
              <a:t>p</a:t>
            </a:r>
            <a:r>
              <a:rPr lang="cs-CZ" dirty="0" smtClean="0"/>
              <a:t>líce, pletiva, žábra, růst, krev, hemoglobin, dědičnost, buněčná stavba, příjem organických</a:t>
            </a:r>
          </a:p>
          <a:p>
            <a:r>
              <a:rPr lang="cs-CZ" dirty="0"/>
              <a:t>l</a:t>
            </a:r>
            <a:r>
              <a:rPr lang="cs-CZ" dirty="0" smtClean="0"/>
              <a:t>átek, příjem anorganických látek, chloroplast, tvorba cukrů</a:t>
            </a:r>
            <a:r>
              <a:rPr lang="cs-CZ" dirty="0" smtClean="0"/>
              <a:t>, tuků, bílkovin</a:t>
            </a:r>
            <a:r>
              <a:rPr lang="cs-CZ" dirty="0" smtClean="0"/>
              <a:t>, </a:t>
            </a:r>
            <a:r>
              <a:rPr lang="cs-CZ" dirty="0" smtClean="0"/>
              <a:t>reakce                                          </a:t>
            </a:r>
          </a:p>
          <a:p>
            <a:r>
              <a:rPr lang="cs-CZ" dirty="0" smtClean="0"/>
              <a:t>na podněty</a:t>
            </a:r>
            <a:r>
              <a:rPr lang="cs-CZ" dirty="0" smtClean="0"/>
              <a:t>, vývoj, zánik, končetiny, nervová buňka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764704"/>
            <a:ext cx="79178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Biologické pojmy vypiš do tabulky. Pokud můžeš slovo přiřadit </a:t>
            </a:r>
          </a:p>
          <a:p>
            <a:r>
              <a:rPr lang="cs-CZ" sz="2400" dirty="0" smtClean="0"/>
              <a:t>k rostlinám i k živočichům, napiš jej do obou sloupců: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18086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309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133284581"/>
              </p:ext>
            </p:extLst>
          </p:nvPr>
        </p:nvGraphicFramePr>
        <p:xfrm>
          <a:off x="323528" y="620688"/>
          <a:ext cx="8229600" cy="676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26216">
                <a:tc>
                  <a:txBody>
                    <a:bodyPr/>
                    <a:lstStyle/>
                    <a:p>
                      <a:r>
                        <a:rPr lang="cs-CZ" dirty="0" smtClean="0"/>
                        <a:t>ROSTLINY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ŽIVOČICHOVÉ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Květ</a:t>
                      </a:r>
                    </a:p>
                    <a:p>
                      <a:r>
                        <a:rPr lang="cs-CZ" dirty="0" smtClean="0"/>
                        <a:t>List</a:t>
                      </a:r>
                    </a:p>
                    <a:p>
                      <a:r>
                        <a:rPr lang="cs-CZ" dirty="0" smtClean="0"/>
                        <a:t>Kořen</a:t>
                      </a:r>
                    </a:p>
                    <a:p>
                      <a:r>
                        <a:rPr lang="cs-CZ" dirty="0" smtClean="0"/>
                        <a:t>Fotosyntéza</a:t>
                      </a:r>
                    </a:p>
                    <a:p>
                      <a:r>
                        <a:rPr lang="cs-CZ" dirty="0" smtClean="0"/>
                        <a:t>Tvorba</a:t>
                      </a:r>
                      <a:r>
                        <a:rPr lang="cs-CZ" baseline="0" dirty="0" smtClean="0"/>
                        <a:t> kyslíku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Dýchání</a:t>
                      </a:r>
                    </a:p>
                    <a:p>
                      <a:r>
                        <a:rPr lang="cs-CZ" dirty="0" smtClean="0"/>
                        <a:t>Pletiva</a:t>
                      </a:r>
                    </a:p>
                    <a:p>
                      <a:r>
                        <a:rPr lang="cs-CZ" dirty="0" smtClean="0"/>
                        <a:t>Děloha</a:t>
                      </a:r>
                    </a:p>
                    <a:p>
                      <a:r>
                        <a:rPr lang="cs-CZ" dirty="0" smtClean="0"/>
                        <a:t>Růst</a:t>
                      </a:r>
                    </a:p>
                    <a:p>
                      <a:r>
                        <a:rPr lang="cs-CZ" dirty="0" smtClean="0"/>
                        <a:t>Dědičnost</a:t>
                      </a:r>
                    </a:p>
                    <a:p>
                      <a:r>
                        <a:rPr lang="cs-CZ" dirty="0" smtClean="0"/>
                        <a:t>Buněčná stavba</a:t>
                      </a:r>
                    </a:p>
                    <a:p>
                      <a:r>
                        <a:rPr lang="cs-CZ" dirty="0" smtClean="0"/>
                        <a:t>Příjem anorganických látek</a:t>
                      </a:r>
                    </a:p>
                    <a:p>
                      <a:r>
                        <a:rPr lang="cs-CZ" dirty="0" smtClean="0"/>
                        <a:t>Tvorba cukrů, tuků, bílkovin</a:t>
                      </a:r>
                    </a:p>
                    <a:p>
                      <a:r>
                        <a:rPr lang="cs-CZ" dirty="0" smtClean="0"/>
                        <a:t>Chloroplast</a:t>
                      </a:r>
                    </a:p>
                    <a:p>
                      <a:r>
                        <a:rPr lang="cs-CZ" dirty="0" smtClean="0"/>
                        <a:t>Reakce na podněty</a:t>
                      </a:r>
                    </a:p>
                    <a:p>
                      <a:r>
                        <a:rPr lang="cs-CZ" dirty="0" smtClean="0"/>
                        <a:t>Vývoj</a:t>
                      </a:r>
                      <a:r>
                        <a:rPr lang="cs-CZ" baseline="0" dirty="0" smtClean="0"/>
                        <a:t> </a:t>
                      </a:r>
                    </a:p>
                    <a:p>
                      <a:r>
                        <a:rPr lang="cs-CZ" baseline="0" dirty="0" smtClean="0"/>
                        <a:t>Zánik</a:t>
                      </a:r>
                    </a:p>
                    <a:p>
                      <a:r>
                        <a:rPr lang="cs-CZ" baseline="0" dirty="0" smtClean="0"/>
                        <a:t>Vaječná buňka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Spermie</a:t>
                      </a:r>
                    </a:p>
                    <a:p>
                      <a:r>
                        <a:rPr lang="cs-CZ" dirty="0" smtClean="0"/>
                        <a:t>Dýchání</a:t>
                      </a:r>
                    </a:p>
                    <a:p>
                      <a:r>
                        <a:rPr lang="cs-CZ" dirty="0" smtClean="0"/>
                        <a:t>Tkáň</a:t>
                      </a:r>
                    </a:p>
                    <a:p>
                      <a:r>
                        <a:rPr lang="cs-CZ" dirty="0" smtClean="0"/>
                        <a:t>Vaječná buňka</a:t>
                      </a:r>
                    </a:p>
                    <a:p>
                      <a:r>
                        <a:rPr lang="cs-CZ" dirty="0" smtClean="0"/>
                        <a:t>Děloha</a:t>
                      </a:r>
                    </a:p>
                    <a:p>
                      <a:r>
                        <a:rPr lang="cs-CZ" dirty="0" smtClean="0"/>
                        <a:t>Plíce</a:t>
                      </a:r>
                    </a:p>
                    <a:p>
                      <a:r>
                        <a:rPr lang="cs-CZ" dirty="0" smtClean="0"/>
                        <a:t>Žábra</a:t>
                      </a:r>
                    </a:p>
                    <a:p>
                      <a:r>
                        <a:rPr lang="cs-CZ" dirty="0" smtClean="0"/>
                        <a:t>Krev</a:t>
                      </a:r>
                    </a:p>
                    <a:p>
                      <a:r>
                        <a:rPr lang="cs-CZ" dirty="0" smtClean="0"/>
                        <a:t>Hemoglobin</a:t>
                      </a:r>
                    </a:p>
                    <a:p>
                      <a:r>
                        <a:rPr lang="cs-CZ" dirty="0" smtClean="0"/>
                        <a:t>Nervová buňka</a:t>
                      </a:r>
                    </a:p>
                    <a:p>
                      <a:r>
                        <a:rPr lang="cs-CZ" dirty="0" smtClean="0"/>
                        <a:t>Růst</a:t>
                      </a:r>
                    </a:p>
                    <a:p>
                      <a:r>
                        <a:rPr lang="cs-CZ" dirty="0" smtClean="0"/>
                        <a:t>Dědičnost</a:t>
                      </a:r>
                    </a:p>
                    <a:p>
                      <a:r>
                        <a:rPr lang="cs-CZ" dirty="0" smtClean="0"/>
                        <a:t>Končetiny</a:t>
                      </a:r>
                    </a:p>
                    <a:p>
                      <a:r>
                        <a:rPr lang="cs-CZ" dirty="0" smtClean="0"/>
                        <a:t>Příjem organických látek</a:t>
                      </a:r>
                    </a:p>
                    <a:p>
                      <a:r>
                        <a:rPr lang="cs-CZ" dirty="0" smtClean="0"/>
                        <a:t>Buněčná stavba</a:t>
                      </a:r>
                    </a:p>
                    <a:p>
                      <a:r>
                        <a:rPr lang="cs-CZ" dirty="0" smtClean="0"/>
                        <a:t>Reakce na podněty</a:t>
                      </a:r>
                    </a:p>
                    <a:p>
                      <a:r>
                        <a:rPr lang="cs-CZ" dirty="0" smtClean="0"/>
                        <a:t>Vývoj</a:t>
                      </a:r>
                    </a:p>
                    <a:p>
                      <a:r>
                        <a:rPr lang="cs-CZ" dirty="0" smtClean="0"/>
                        <a:t>Zánik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4172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Slova vyskytující se v obou sloupcích vyznač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791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74312596"/>
              </p:ext>
            </p:extLst>
          </p:nvPr>
        </p:nvGraphicFramePr>
        <p:xfrm>
          <a:off x="251520" y="127145"/>
          <a:ext cx="8229600" cy="676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126216">
                <a:tc>
                  <a:txBody>
                    <a:bodyPr/>
                    <a:lstStyle/>
                    <a:p>
                      <a:r>
                        <a:rPr lang="cs-CZ" dirty="0" smtClean="0"/>
                        <a:t>ROSTLINY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ŽIVOČICHOVÉ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Květ</a:t>
                      </a:r>
                    </a:p>
                    <a:p>
                      <a:r>
                        <a:rPr lang="cs-CZ" dirty="0" smtClean="0"/>
                        <a:t>List</a:t>
                      </a:r>
                    </a:p>
                    <a:p>
                      <a:r>
                        <a:rPr lang="cs-CZ" dirty="0" smtClean="0"/>
                        <a:t>Kořen</a:t>
                      </a:r>
                    </a:p>
                    <a:p>
                      <a:r>
                        <a:rPr lang="cs-CZ" dirty="0" smtClean="0"/>
                        <a:t>Fotosyntéza</a:t>
                      </a:r>
                    </a:p>
                    <a:p>
                      <a:r>
                        <a:rPr lang="cs-CZ" dirty="0" smtClean="0"/>
                        <a:t>Tvorba</a:t>
                      </a:r>
                      <a:r>
                        <a:rPr lang="cs-CZ" baseline="0" dirty="0" smtClean="0"/>
                        <a:t> kyslíku</a:t>
                      </a:r>
                      <a:endParaRPr lang="cs-CZ" dirty="0" smtClean="0"/>
                    </a:p>
                    <a:p>
                      <a:r>
                        <a:rPr lang="cs-CZ" b="1" dirty="0" smtClean="0"/>
                        <a:t>Dýchání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baseline="0" dirty="0" smtClean="0"/>
                        <a:t>Vaječná buňka</a:t>
                      </a:r>
                      <a:endParaRPr lang="cs-CZ" b="1" dirty="0" smtClean="0"/>
                    </a:p>
                    <a:p>
                      <a:r>
                        <a:rPr lang="cs-CZ" dirty="0" smtClean="0"/>
                        <a:t>Pletiva</a:t>
                      </a:r>
                    </a:p>
                    <a:p>
                      <a:r>
                        <a:rPr lang="cs-CZ" b="1" dirty="0" smtClean="0"/>
                        <a:t>Děloha</a:t>
                      </a:r>
                    </a:p>
                    <a:p>
                      <a:r>
                        <a:rPr lang="cs-CZ" b="1" dirty="0" smtClean="0"/>
                        <a:t>Růst</a:t>
                      </a:r>
                    </a:p>
                    <a:p>
                      <a:r>
                        <a:rPr lang="cs-CZ" b="1" dirty="0" smtClean="0"/>
                        <a:t>Dědičnost</a:t>
                      </a:r>
                    </a:p>
                    <a:p>
                      <a:r>
                        <a:rPr lang="cs-CZ" b="1" dirty="0" smtClean="0"/>
                        <a:t>Buněčná stavba</a:t>
                      </a:r>
                    </a:p>
                    <a:p>
                      <a:r>
                        <a:rPr lang="cs-CZ" dirty="0" smtClean="0"/>
                        <a:t>Příjem anorganických látek</a:t>
                      </a:r>
                    </a:p>
                    <a:p>
                      <a:r>
                        <a:rPr lang="cs-CZ" dirty="0" smtClean="0"/>
                        <a:t>Tvorba cukrů, tuků, bílkovin</a:t>
                      </a:r>
                    </a:p>
                    <a:p>
                      <a:r>
                        <a:rPr lang="cs-CZ" dirty="0" smtClean="0"/>
                        <a:t>Chloroplast</a:t>
                      </a:r>
                    </a:p>
                    <a:p>
                      <a:r>
                        <a:rPr lang="cs-CZ" b="1" dirty="0" smtClean="0"/>
                        <a:t>Reakce na podněty</a:t>
                      </a:r>
                    </a:p>
                    <a:p>
                      <a:r>
                        <a:rPr lang="cs-CZ" b="1" dirty="0" smtClean="0"/>
                        <a:t>Vývoj</a:t>
                      </a:r>
                      <a:r>
                        <a:rPr lang="cs-CZ" b="1" baseline="0" dirty="0" smtClean="0"/>
                        <a:t> </a:t>
                      </a:r>
                    </a:p>
                    <a:p>
                      <a:r>
                        <a:rPr lang="cs-CZ" b="1" baseline="0" dirty="0" smtClean="0"/>
                        <a:t>Zánik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Spermie</a:t>
                      </a:r>
                    </a:p>
                    <a:p>
                      <a:r>
                        <a:rPr lang="cs-CZ" b="1" dirty="0" smtClean="0"/>
                        <a:t>Dýchán</a:t>
                      </a:r>
                      <a:r>
                        <a:rPr lang="cs-CZ" dirty="0" smtClean="0"/>
                        <a:t>í</a:t>
                      </a:r>
                    </a:p>
                    <a:p>
                      <a:r>
                        <a:rPr lang="cs-CZ" dirty="0" smtClean="0"/>
                        <a:t>Tkáň</a:t>
                      </a:r>
                    </a:p>
                    <a:p>
                      <a:r>
                        <a:rPr lang="cs-CZ" b="1" dirty="0" smtClean="0"/>
                        <a:t>Vaječná buňka</a:t>
                      </a:r>
                    </a:p>
                    <a:p>
                      <a:r>
                        <a:rPr lang="cs-CZ" b="1" dirty="0" smtClean="0"/>
                        <a:t>Děloha</a:t>
                      </a:r>
                    </a:p>
                    <a:p>
                      <a:r>
                        <a:rPr lang="cs-CZ" dirty="0" smtClean="0"/>
                        <a:t>Plíce</a:t>
                      </a:r>
                    </a:p>
                    <a:p>
                      <a:r>
                        <a:rPr lang="cs-CZ" dirty="0" smtClean="0"/>
                        <a:t>Žábra</a:t>
                      </a:r>
                    </a:p>
                    <a:p>
                      <a:r>
                        <a:rPr lang="cs-CZ" dirty="0" smtClean="0"/>
                        <a:t>Krev</a:t>
                      </a:r>
                    </a:p>
                    <a:p>
                      <a:r>
                        <a:rPr lang="cs-CZ" dirty="0" smtClean="0"/>
                        <a:t>Hemoglobin</a:t>
                      </a:r>
                    </a:p>
                    <a:p>
                      <a:r>
                        <a:rPr lang="cs-CZ" dirty="0" smtClean="0"/>
                        <a:t>Nervová buňka</a:t>
                      </a:r>
                    </a:p>
                    <a:p>
                      <a:r>
                        <a:rPr lang="cs-CZ" b="1" dirty="0" smtClean="0"/>
                        <a:t>Růst</a:t>
                      </a:r>
                    </a:p>
                    <a:p>
                      <a:r>
                        <a:rPr lang="cs-CZ" b="1" dirty="0" smtClean="0"/>
                        <a:t>Dědičnost</a:t>
                      </a:r>
                    </a:p>
                    <a:p>
                      <a:r>
                        <a:rPr lang="cs-CZ" dirty="0" smtClean="0"/>
                        <a:t>Končetiny</a:t>
                      </a:r>
                    </a:p>
                    <a:p>
                      <a:r>
                        <a:rPr lang="cs-CZ" dirty="0" smtClean="0"/>
                        <a:t>Příjem organických látek</a:t>
                      </a:r>
                    </a:p>
                    <a:p>
                      <a:r>
                        <a:rPr lang="cs-CZ" b="1" dirty="0" smtClean="0"/>
                        <a:t>Buněčná stavba</a:t>
                      </a:r>
                    </a:p>
                    <a:p>
                      <a:r>
                        <a:rPr lang="cs-CZ" b="1" dirty="0" smtClean="0"/>
                        <a:t>Reakce na podněty</a:t>
                      </a:r>
                    </a:p>
                    <a:p>
                      <a:r>
                        <a:rPr lang="cs-CZ" b="1" dirty="0" smtClean="0"/>
                        <a:t>Vývoj</a:t>
                      </a:r>
                    </a:p>
                    <a:p>
                      <a:r>
                        <a:rPr lang="cs-CZ" b="1" dirty="0" smtClean="0"/>
                        <a:t>Zánik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5177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Vyznačená slova vysvětli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 </a:t>
            </a:r>
            <a:r>
              <a:rPr lang="cs-CZ" dirty="0"/>
              <a:t>d</a:t>
            </a:r>
            <a:r>
              <a:rPr lang="cs-CZ" dirty="0" smtClean="0"/>
              <a:t>ýchání			2. vaječná buňka</a:t>
            </a:r>
          </a:p>
          <a:p>
            <a:pPr marL="0" indent="0">
              <a:buNone/>
            </a:pPr>
            <a:r>
              <a:rPr lang="cs-CZ" dirty="0" smtClean="0"/>
              <a:t>3. </a:t>
            </a:r>
            <a:r>
              <a:rPr lang="cs-CZ" dirty="0"/>
              <a:t>d</a:t>
            </a:r>
            <a:r>
              <a:rPr lang="cs-CZ" dirty="0" smtClean="0"/>
              <a:t>ěloha			4. růst</a:t>
            </a:r>
          </a:p>
          <a:p>
            <a:pPr marL="0" indent="0">
              <a:buNone/>
            </a:pPr>
            <a:r>
              <a:rPr lang="cs-CZ" dirty="0" smtClean="0"/>
              <a:t>5. </a:t>
            </a:r>
            <a:r>
              <a:rPr lang="cs-CZ" dirty="0"/>
              <a:t>d</a:t>
            </a:r>
            <a:r>
              <a:rPr lang="cs-CZ" dirty="0" smtClean="0"/>
              <a:t>ědičnost		6. buněčná stavba</a:t>
            </a:r>
          </a:p>
          <a:p>
            <a:pPr marL="0" indent="0">
              <a:buNone/>
            </a:pPr>
            <a:r>
              <a:rPr lang="cs-CZ" dirty="0" smtClean="0"/>
              <a:t>7. reakce na podněty	8. vývoj</a:t>
            </a:r>
          </a:p>
          <a:p>
            <a:pPr marL="0" indent="0">
              <a:buNone/>
            </a:pPr>
            <a:r>
              <a:rPr lang="cs-CZ" dirty="0" smtClean="0"/>
              <a:t>9. zánik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5619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Dýchání je proces výměny plynů (kyslíku a oxidu uhličitého). Dýchají rostliny i živočichové. Vyšší živočichové mají speciálně vyvinuté orgány </a:t>
            </a:r>
            <a:r>
              <a:rPr lang="cs-CZ" dirty="0" smtClean="0"/>
              <a:t>                     k </a:t>
            </a:r>
            <a:r>
              <a:rPr lang="cs-CZ" dirty="0" smtClean="0"/>
              <a:t>dýchání (žábra, plíce). U obojživelníků je doplněno dýchání plícemi i dýcháním přes kůži, která musí být stále vlhká.</a:t>
            </a:r>
          </a:p>
          <a:p>
            <a:pPr marL="0" indent="0">
              <a:buNone/>
            </a:pPr>
            <a:r>
              <a:rPr lang="cs-CZ" dirty="0" smtClean="0"/>
              <a:t>Rostliny musí také přijímat kyslík k buněčnému dýchání, </a:t>
            </a:r>
            <a:r>
              <a:rPr lang="cs-CZ" dirty="0" err="1" smtClean="0"/>
              <a:t>tj.k</a:t>
            </a:r>
            <a:r>
              <a:rPr lang="cs-CZ" dirty="0" smtClean="0"/>
              <a:t> získávání energie.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930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VAJEČNÁ BUŇKA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 rostlin se jedná o samičí pohlavní buňku uloženou v květu nebo u  mechů, </a:t>
            </a:r>
            <a:r>
              <a:rPr lang="cs-CZ" dirty="0" smtClean="0"/>
              <a:t>kapradin                </a:t>
            </a:r>
            <a:r>
              <a:rPr lang="cs-CZ" dirty="0" smtClean="0"/>
              <a:t>a nahosemenných rostlin na šišticích.</a:t>
            </a:r>
          </a:p>
          <a:p>
            <a:r>
              <a:rPr lang="cs-CZ" dirty="0" smtClean="0"/>
              <a:t>U živočichů je vaječná buňka vlastně zralá samičí pohlavní buňka neboli vajíčko, které vzniká a dozrává ve vaječníku. Při oplodnění se vajíčko spojí se spermií.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0049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Botanikové dělí rostliny na jednoděložné </a:t>
            </a:r>
            <a:r>
              <a:rPr lang="cs-CZ" dirty="0" smtClean="0"/>
              <a:t>                   a </a:t>
            </a:r>
            <a:r>
              <a:rPr lang="cs-CZ" dirty="0" smtClean="0"/>
              <a:t>dvouděložné. Název dostaly podle jedné nebo dvou děloh v semeni. Navenek se dají dobře rozlišit podle žilnatiny v listech nebo podle stavby kořene.</a:t>
            </a:r>
          </a:p>
          <a:p>
            <a:r>
              <a:rPr lang="cs-CZ" dirty="0" smtClean="0"/>
              <a:t>U živočichů je děloha orgán samic savců</a:t>
            </a:r>
            <a:r>
              <a:rPr lang="cs-CZ" dirty="0" smtClean="0"/>
              <a:t>,                 </a:t>
            </a:r>
            <a:r>
              <a:rPr lang="cs-CZ" dirty="0" smtClean="0"/>
              <a:t>ve kterém se uhnízdí oplozené vajíčko a vyvíjí se nový jedinec (člověk 280dnů, pes asi 60 dnů, kráva 285 dnů, slon až 2 roky).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806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RŮST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Růst rostlin i živočichů je způsoben množením buněk. U některých živočichů dochází k růstu už uvnitř těla matky (hlavně savci), jiní živočichové rostou a mění své tělo později (hmyz).</a:t>
            </a:r>
          </a:p>
          <a:p>
            <a:r>
              <a:rPr lang="cs-CZ" dirty="0" smtClean="0"/>
              <a:t>U rostlin dochází k nevratnému zvětšování rozměrů i hmotnosti po celý život rostliny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8610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DĚDIČNOST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potomek získává znaky svého rodičovského organismu. Vlastnosti přenášené na nové generace nemusí být úplně </a:t>
            </a:r>
            <a:r>
              <a:rPr lang="cs-CZ" dirty="0" smtClean="0"/>
              <a:t>totožné                </a:t>
            </a:r>
            <a:r>
              <a:rPr lang="cs-CZ" dirty="0" smtClean="0"/>
              <a:t>s vlastnostmi rodičů. Dědičnost je </a:t>
            </a:r>
            <a:r>
              <a:rPr lang="cs-CZ" dirty="0" err="1" smtClean="0"/>
              <a:t>zakodována</a:t>
            </a:r>
            <a:r>
              <a:rPr lang="cs-CZ" dirty="0" smtClean="0"/>
              <a:t> v molekule DNA (</a:t>
            </a:r>
            <a:r>
              <a:rPr lang="cs-CZ" dirty="0" err="1" smtClean="0"/>
              <a:t>deoxiribonukleová</a:t>
            </a:r>
            <a:r>
              <a:rPr lang="cs-CZ" dirty="0" smtClean="0"/>
              <a:t> kyselina). U pohlavního rozmnožování získá nový jedinec polovinu znaků od otce a polovinu od matky.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0354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BUNĚČNÁ STAVBA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Každý organismus je složen z buněk. </a:t>
            </a:r>
            <a:r>
              <a:rPr lang="cs-CZ" dirty="0" smtClean="0"/>
              <a:t>                            U </a:t>
            </a:r>
            <a:r>
              <a:rPr lang="cs-CZ" dirty="0" smtClean="0"/>
              <a:t>jednobuněčných organismů vykonává </a:t>
            </a:r>
            <a:r>
              <a:rPr lang="cs-CZ" dirty="0" smtClean="0"/>
              <a:t>                        1 </a:t>
            </a:r>
            <a:r>
              <a:rPr lang="cs-CZ" dirty="0" smtClean="0"/>
              <a:t>buňka všechny životní funkce</a:t>
            </a:r>
            <a:r>
              <a:rPr lang="cs-CZ" dirty="0" smtClean="0"/>
              <a:t>.                                  </a:t>
            </a:r>
            <a:r>
              <a:rPr lang="cs-CZ" dirty="0" smtClean="0"/>
              <a:t>U mnohobuněčných se skupiny buněk specializovaly na jistou funkci v </a:t>
            </a:r>
            <a:r>
              <a:rPr lang="cs-CZ" dirty="0" smtClean="0"/>
              <a:t>organismu                 </a:t>
            </a:r>
            <a:r>
              <a:rPr lang="cs-CZ" dirty="0" smtClean="0"/>
              <a:t>a podle toho získaly během fylogeneze i svůj tvar. Tyto specializované skupiny buněk nazýváme u rostlin </a:t>
            </a:r>
            <a:r>
              <a:rPr lang="cs-CZ" sz="3600" dirty="0" smtClean="0">
                <a:solidFill>
                  <a:schemeClr val="tx2"/>
                </a:solidFill>
              </a:rPr>
              <a:t>pletiva</a:t>
            </a:r>
            <a:r>
              <a:rPr lang="cs-CZ" dirty="0" smtClean="0"/>
              <a:t> a u živočichů </a:t>
            </a:r>
            <a:r>
              <a:rPr lang="cs-CZ" sz="3600" dirty="0" smtClean="0">
                <a:solidFill>
                  <a:schemeClr val="tx2"/>
                </a:solidFill>
              </a:rPr>
              <a:t>tkáně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825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REAKCE NA PODNĚTY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Organismy reagují na podněty změnou stavu. Podněty mohou být chemické, fyzikální, optické, … Podnět (stimul) může vycházet zevnitř organismu (hlad, žízeň, …) nebo zvnějšku (horko, světlo, …)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383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U organismů rozlišujeme ontogenetický vývoj </a:t>
            </a:r>
            <a:r>
              <a:rPr lang="cs-CZ" dirty="0" smtClean="0"/>
              <a:t>                               a </a:t>
            </a:r>
            <a:r>
              <a:rPr lang="cs-CZ" dirty="0" smtClean="0"/>
              <a:t>fylogenetický vývoj.</a:t>
            </a:r>
          </a:p>
          <a:p>
            <a:r>
              <a:rPr lang="cs-CZ" dirty="0" smtClean="0"/>
              <a:t>Ontogenetický vývoj je vývoj jedince od splynutí pohlavních buněk po dospělost. Při tomto vývoji se mladý jedinec může velmi podobat dospělému jedinci nebo může jít vývoj přes larvu (hmyz, obojživelníci).</a:t>
            </a:r>
          </a:p>
          <a:p>
            <a:r>
              <a:rPr lang="cs-CZ" dirty="0" smtClean="0"/>
              <a:t>Fylogenetický vývoj je vývoj druhu. Touto problematikou se zabývá evoluční biologie.</a:t>
            </a:r>
          </a:p>
          <a:p>
            <a:r>
              <a:rPr lang="cs-CZ" dirty="0" smtClean="0"/>
              <a:t>U rostlin můžeme pozorovat vývoj jedince od zárodečných buněk, přes semena, mladé </a:t>
            </a:r>
            <a:r>
              <a:rPr lang="cs-CZ" dirty="0" smtClean="0"/>
              <a:t>rostlinky                   </a:t>
            </a:r>
            <a:r>
              <a:rPr lang="cs-CZ" dirty="0" smtClean="0"/>
              <a:t>až po odumření rostliny. Tento proces může trvat několik dnů, týdnů, i několik stovek let.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8470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ZÁNIK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Zánik jedince = smrt. U živočichů mluvíme </a:t>
            </a:r>
            <a:r>
              <a:rPr lang="cs-CZ" dirty="0" smtClean="0"/>
              <a:t>                o </a:t>
            </a:r>
            <a:r>
              <a:rPr lang="cs-CZ" dirty="0" smtClean="0"/>
              <a:t>smrti zánikem mozkových buněk.</a:t>
            </a:r>
          </a:p>
          <a:p>
            <a:r>
              <a:rPr lang="cs-CZ" dirty="0" smtClean="0"/>
              <a:t>U rostlin mluvíme  o odumření rostliny, jestliže nepřijímá vodu, usychá nebo hnije.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4668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Veškerý text </a:t>
            </a:r>
            <a:r>
              <a:rPr lang="cs-CZ" smtClean="0"/>
              <a:t>je vytvořen autorkou 20.11.2012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655886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806</Words>
  <Application>Microsoft Office PowerPoint</Application>
  <PresentationFormat>Předvádění na obrazovce (4:3)</PresentationFormat>
  <Paragraphs>145</Paragraphs>
  <Slides>18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anotace</vt:lpstr>
      <vt:lpstr>Snímek 3</vt:lpstr>
      <vt:lpstr>ŘEŠENÍ</vt:lpstr>
      <vt:lpstr>Snímek 5</vt:lpstr>
      <vt:lpstr>Slova vyskytující se v obou sloupcích vyznač</vt:lpstr>
      <vt:lpstr>Snímek 7</vt:lpstr>
      <vt:lpstr>Vyznačená slova vysvětli</vt:lpstr>
      <vt:lpstr>DÝCHÁNÍ</vt:lpstr>
      <vt:lpstr>VAJEČNÁ BUŇKA</vt:lpstr>
      <vt:lpstr>DĚLOHA</vt:lpstr>
      <vt:lpstr>RŮST</vt:lpstr>
      <vt:lpstr>DĚDIČNOST</vt:lpstr>
      <vt:lpstr>BUNĚČNÁ STAVBA</vt:lpstr>
      <vt:lpstr>REAKCE NA PODNĚTY</vt:lpstr>
      <vt:lpstr>VÝVOJ</vt:lpstr>
      <vt:lpstr>ZÁNIK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08DR</dc:creator>
  <cp:lastModifiedBy>Dum</cp:lastModifiedBy>
  <cp:revision>19</cp:revision>
  <dcterms:created xsi:type="dcterms:W3CDTF">2012-11-17T18:09:38Z</dcterms:created>
  <dcterms:modified xsi:type="dcterms:W3CDTF">2013-03-01T17:19:07Z</dcterms:modified>
</cp:coreProperties>
</file>