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87" r:id="rId3"/>
    <p:sldId id="259" r:id="rId4"/>
    <p:sldId id="274" r:id="rId5"/>
    <p:sldId id="275" r:id="rId6"/>
    <p:sldId id="265" r:id="rId7"/>
    <p:sldId id="276" r:id="rId8"/>
    <p:sldId id="266" r:id="rId9"/>
    <p:sldId id="277" r:id="rId10"/>
    <p:sldId id="267" r:id="rId11"/>
    <p:sldId id="278" r:id="rId12"/>
    <p:sldId id="268" r:id="rId13"/>
    <p:sldId id="279" r:id="rId14"/>
    <p:sldId id="269" r:id="rId15"/>
    <p:sldId id="280" r:id="rId16"/>
    <p:sldId id="270" r:id="rId17"/>
    <p:sldId id="281" r:id="rId18"/>
    <p:sldId id="271" r:id="rId19"/>
    <p:sldId id="282" r:id="rId20"/>
    <p:sldId id="272" r:id="rId21"/>
    <p:sldId id="285" r:id="rId22"/>
    <p:sldId id="284" r:id="rId23"/>
    <p:sldId id="283" r:id="rId24"/>
    <p:sldId id="273" r:id="rId25"/>
    <p:sldId id="28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VY_32_Inovace_04_Přírodopis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ŽÍŽALA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8F134B9-B3C8-49D0-A90D-B559BE32E619}" type="presOf" srcId="{D1B46980-6531-4606-95E6-44980827E919}" destId="{2BE915AB-18AA-4053-B92C-3BFC9ED204BB}" srcOrd="1" destOrd="0" presId="urn:microsoft.com/office/officeart/2005/8/layout/target3"/>
    <dgm:cxn modelId="{0F66260A-0558-4954-BC3A-85DD86879D44}" type="presOf" srcId="{4C35D32F-0EAB-4CD7-82EE-45574DC2A586}" destId="{890E4F0B-2866-4A3F-A3C7-2A14B1797930}" srcOrd="1" destOrd="0" presId="urn:microsoft.com/office/officeart/2005/8/layout/target3"/>
    <dgm:cxn modelId="{B0266FC3-CFD2-4C58-98CB-AF34902D349D}" type="presOf" srcId="{757F3AB3-0718-4624-B441-E567A8F0AB56}" destId="{333A1088-737F-45CB-B68E-254E46348037}" srcOrd="0" destOrd="0" presId="urn:microsoft.com/office/officeart/2005/8/layout/target3"/>
    <dgm:cxn modelId="{219C40AF-3731-4F7E-8817-EBBE8B283398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9783FC-86C1-4D8E-BB05-3952B74FBFE9}" type="presOf" srcId="{D1D4F407-5343-4D3F-B5B9-D407B03CAEB4}" destId="{AED2198E-93D5-4001-81B4-73124B309672}" srcOrd="1" destOrd="0" presId="urn:microsoft.com/office/officeart/2005/8/layout/target3"/>
    <dgm:cxn modelId="{32722D4D-2996-4F61-B8C8-C53CD2B76B7F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43F4A52-F1B3-435E-8936-E44F4A53EB0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6514C75-ACD7-42F3-BB49-5AE168DDB3C0}" type="presOf" srcId="{D8197B8C-B260-4A16-BDF4-0947B075E274}" destId="{5A5FFA88-C948-4069-8E93-59FA12366E83}" srcOrd="1" destOrd="0" presId="urn:microsoft.com/office/officeart/2005/8/layout/target3"/>
    <dgm:cxn modelId="{DE6548AF-141C-4425-BC67-A0E8309C287D}" type="presOf" srcId="{D1D4F407-5343-4D3F-B5B9-D407B03CAEB4}" destId="{D005CE8C-CC26-4C3E-AC11-E15060ECD759}" srcOrd="0" destOrd="0" presId="urn:microsoft.com/office/officeart/2005/8/layout/target3"/>
    <dgm:cxn modelId="{2436A07E-4BBE-41CC-9839-1E15BEEC4B2F}" type="presOf" srcId="{D1B46980-6531-4606-95E6-44980827E919}" destId="{6140AFEC-043D-4C43-A2F9-D0F5331DF3A3}" srcOrd="0" destOrd="0" presId="urn:microsoft.com/office/officeart/2005/8/layout/target3"/>
    <dgm:cxn modelId="{884FC906-A99A-4CAA-ABD3-4B77517A4F50}" type="presOf" srcId="{B651F6E3-6281-48DB-9319-2AEAFDAE7572}" destId="{619D679B-A015-4ECF-8348-D1034C574F40}" srcOrd="0" destOrd="0" presId="urn:microsoft.com/office/officeart/2005/8/layout/target3"/>
    <dgm:cxn modelId="{39958EEB-E7EF-4CC3-9C9A-0E4A2A99EB2B}" type="presParOf" srcId="{333A1088-737F-45CB-B68E-254E46348037}" destId="{F5ABB229-8D3B-4694-996A-96F23CF14429}" srcOrd="0" destOrd="0" presId="urn:microsoft.com/office/officeart/2005/8/layout/target3"/>
    <dgm:cxn modelId="{F0EDB8A1-43BB-433D-861A-0DB134C327C6}" type="presParOf" srcId="{333A1088-737F-45CB-B68E-254E46348037}" destId="{F41139FD-01EE-4571-8B17-4FB00FC51163}" srcOrd="1" destOrd="0" presId="urn:microsoft.com/office/officeart/2005/8/layout/target3"/>
    <dgm:cxn modelId="{8857F1E9-C726-43F5-A333-F84D385B3EFC}" type="presParOf" srcId="{333A1088-737F-45CB-B68E-254E46348037}" destId="{D005CE8C-CC26-4C3E-AC11-E15060ECD759}" srcOrd="2" destOrd="0" presId="urn:microsoft.com/office/officeart/2005/8/layout/target3"/>
    <dgm:cxn modelId="{EF038A6F-3730-4E7C-B33D-F824178C0F4D}" type="presParOf" srcId="{333A1088-737F-45CB-B68E-254E46348037}" destId="{2C702D82-9B77-49B7-9568-BB8EB47C3372}" srcOrd="3" destOrd="0" presId="urn:microsoft.com/office/officeart/2005/8/layout/target3"/>
    <dgm:cxn modelId="{571A40CB-8271-4B42-A585-B7E63804BC96}" type="presParOf" srcId="{333A1088-737F-45CB-B68E-254E46348037}" destId="{A52A0455-90FF-4808-ABD0-F02540D31D5A}" srcOrd="4" destOrd="0" presId="urn:microsoft.com/office/officeart/2005/8/layout/target3"/>
    <dgm:cxn modelId="{15857C22-12DA-4D97-826B-3CA917691B93}" type="presParOf" srcId="{333A1088-737F-45CB-B68E-254E46348037}" destId="{6140AFEC-043D-4C43-A2F9-D0F5331DF3A3}" srcOrd="5" destOrd="0" presId="urn:microsoft.com/office/officeart/2005/8/layout/target3"/>
    <dgm:cxn modelId="{FB724788-482B-4897-B7E4-BCDCBCCB9FBE}" type="presParOf" srcId="{333A1088-737F-45CB-B68E-254E46348037}" destId="{9358AC05-5D7D-4327-9F80-1AD486AEA664}" srcOrd="6" destOrd="0" presId="urn:microsoft.com/office/officeart/2005/8/layout/target3"/>
    <dgm:cxn modelId="{8731223A-5B74-4AEA-AA57-4B8CAF6F47B0}" type="presParOf" srcId="{333A1088-737F-45CB-B68E-254E46348037}" destId="{313FC574-E1CD-4FB4-B054-0B805CE0447D}" srcOrd="7" destOrd="0" presId="urn:microsoft.com/office/officeart/2005/8/layout/target3"/>
    <dgm:cxn modelId="{B67CD711-B477-4D5A-8683-DC4871442FCF}" type="presParOf" srcId="{333A1088-737F-45CB-B68E-254E46348037}" destId="{619D679B-A015-4ECF-8348-D1034C574F40}" srcOrd="8" destOrd="0" presId="urn:microsoft.com/office/officeart/2005/8/layout/target3"/>
    <dgm:cxn modelId="{523DA881-9534-4855-B303-6D3098787BED}" type="presParOf" srcId="{333A1088-737F-45CB-B68E-254E46348037}" destId="{322283A8-4A27-4CDA-BAE3-F381106A9174}" srcOrd="9" destOrd="0" presId="urn:microsoft.com/office/officeart/2005/8/layout/target3"/>
    <dgm:cxn modelId="{91DD14AF-4FD0-49D3-A670-EB927861A29D}" type="presParOf" srcId="{333A1088-737F-45CB-B68E-254E46348037}" destId="{FFC9F71D-1B4F-4AD9-A4A6-86ADEFC8AF5C}" srcOrd="10" destOrd="0" presId="urn:microsoft.com/office/officeart/2005/8/layout/target3"/>
    <dgm:cxn modelId="{674329DB-33D3-4FD4-8B24-C23E5494EC32}" type="presParOf" srcId="{333A1088-737F-45CB-B68E-254E46348037}" destId="{25B08C86-7E15-44DC-BE7F-FFB55DD49D12}" srcOrd="11" destOrd="0" presId="urn:microsoft.com/office/officeart/2005/8/layout/target3"/>
    <dgm:cxn modelId="{2DE9448B-3E10-417E-AB4B-6C3642C9AA7F}" type="presParOf" srcId="{333A1088-737F-45CB-B68E-254E46348037}" destId="{76644BE8-9D7C-4C09-B250-3D10AF48CBB7}" srcOrd="12" destOrd="0" presId="urn:microsoft.com/office/officeart/2005/8/layout/target3"/>
    <dgm:cxn modelId="{1C13FF9B-42F9-499F-8BE6-BFEB56A314F0}" type="presParOf" srcId="{333A1088-737F-45CB-B68E-254E46348037}" destId="{EE85B701-7295-41C0-BA7A-34D3756A2AE6}" srcOrd="13" destOrd="0" presId="urn:microsoft.com/office/officeart/2005/8/layout/target3"/>
    <dgm:cxn modelId="{1FCA42AD-7A5A-4D33-8251-D79DB8370083}" type="presParOf" srcId="{333A1088-737F-45CB-B68E-254E46348037}" destId="{8BEBB6EC-1DAA-4CAC-8A25-BC0FCBD5DBD5}" srcOrd="14" destOrd="0" presId="urn:microsoft.com/office/officeart/2005/8/layout/target3"/>
    <dgm:cxn modelId="{4C2C780E-F37E-4880-8291-B129803B7542}" type="presParOf" srcId="{333A1088-737F-45CB-B68E-254E46348037}" destId="{AED2198E-93D5-4001-81B4-73124B309672}" srcOrd="15" destOrd="0" presId="urn:microsoft.com/office/officeart/2005/8/layout/target3"/>
    <dgm:cxn modelId="{86B8CB53-E357-404A-B397-7222846A1B77}" type="presParOf" srcId="{333A1088-737F-45CB-B68E-254E46348037}" destId="{2BE915AB-18AA-4053-B92C-3BFC9ED204BB}" srcOrd="16" destOrd="0" presId="urn:microsoft.com/office/officeart/2005/8/layout/target3"/>
    <dgm:cxn modelId="{13F3473C-A93E-4C0E-89AA-E8CF8ED1C510}" type="presParOf" srcId="{333A1088-737F-45CB-B68E-254E46348037}" destId="{6BB5E863-4638-4E1D-BFDE-399D028AC4ED}" srcOrd="17" destOrd="0" presId="urn:microsoft.com/office/officeart/2005/8/layout/target3"/>
    <dgm:cxn modelId="{BB7FB9A7-A0FE-46B5-A5E1-BBFE2E08AA35}" type="presParOf" srcId="{333A1088-737F-45CB-B68E-254E46348037}" destId="{5A5FFA88-C948-4069-8E93-59FA12366E83}" srcOrd="18" destOrd="0" presId="urn:microsoft.com/office/officeart/2005/8/layout/target3"/>
    <dgm:cxn modelId="{1613B96F-E9F2-4908-8195-DFE3F6252A2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VY_32_Inovace_04_Přírodopis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ŽÍŽALA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3A3AF-0DFA-4C1B-AFAC-CFDDB969996E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5A6BA-9741-4487-A8A6-CEC95DF135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43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http://cs.wikipedia.org/wiki/Soubor:Regenwurm1.jpg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D5A6BA-9741-4487-A8A6-CEC95DF1353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9495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D5A6BA-9741-4487-A8A6-CEC95DF1353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25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om/imgres?num=10&amp;hl=cs&amp;biw=1366&amp;bih=664&amp;tbm=isch&amp;tbnid=ryTadFqpJbYLTM:&amp;imgrefurl=http://www.sas.upenn.edu/~rlenet/Earthworms.html&amp;docid=1XqEpYiKC0bTEM&amp;imgurl=http://www.sas.upenn.edu/~rlenet/EarthwormAnatomy1.jpg&amp;w=538&amp;h=600&amp;ei=qt2rUPjvCcrZtAbH44DwBQ&amp;zoom=1&amp;iact=hc&amp;vpx=702&amp;vpy=314&amp;dur=1893&amp;hovh=237&amp;hovw=213&amp;tx=125&amp;ty=162&amp;sig=112872191138892137397&amp;page=1&amp;tbnh=141&amp;tbnw=127&amp;start=0&amp;ndsp=18&amp;ved=1t:429,r:9,s:0,i:136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D5A6BA-9741-4487-A8A6-CEC95DF1353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3703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041971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7269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jako evokace při učení </a:t>
            </a:r>
            <a:r>
              <a:rPr lang="cs-CZ" dirty="0" smtClean="0"/>
              <a:t>                     o </a:t>
            </a:r>
            <a:r>
              <a:rPr lang="cs-CZ" dirty="0" smtClean="0"/>
              <a:t>kroužkovcích</a:t>
            </a:r>
          </a:p>
          <a:p>
            <a:r>
              <a:rPr lang="cs-CZ" dirty="0" smtClean="0"/>
              <a:t>Žáci si přečtou 10 otázek a pak na ně postupně odpovídají</a:t>
            </a:r>
          </a:p>
          <a:p>
            <a:r>
              <a:rPr lang="cs-CZ" dirty="0" smtClean="0"/>
              <a:t>Prezentace může sloužit i jako zápis do sešitů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691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/>
              <a:t>KROUŽKOVCI</a:t>
            </a:r>
          </a:p>
        </p:txBody>
      </p:sp>
    </p:spTree>
    <p:extLst>
      <p:ext uri="{BB962C8B-B14F-4D97-AF65-F5344CB8AC3E}">
        <p14:creationId xmlns:p14="http://schemas.microsoft.com/office/powerpoint/2010/main" xmlns="" val="281309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Otevři si učebnici nebo zalov ve své paměti a zkus odpovědět na tyto otázky (piš odpovědi na papír)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Podle čeho dostali kroužkovci svůj název?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jakém prostředí žijí žížaly?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žížala pohybuje?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přijímá žížala potravu?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žížala odstraňuje z těla nestrávené zbytky?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Má žížala krev?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žížala vylučuje škodlivé odpadní látky?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Má žížala mozek?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Jakou nervovou soustavu má žížala?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dýchá žížala?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437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1.Podle čeho dostali kroužkovci svůj název?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197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1.Podle čeho dostali kroužkovci svůj název?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</a:p>
          <a:p>
            <a:pPr marL="0" indent="0">
              <a:buNone/>
            </a:pPr>
            <a:r>
              <a:rPr lang="cs-CZ" dirty="0" smtClean="0"/>
              <a:t>Jejich tělo se </a:t>
            </a:r>
            <a:r>
              <a:rPr lang="cs-CZ" dirty="0"/>
              <a:t>s</a:t>
            </a:r>
            <a:r>
              <a:rPr lang="cs-CZ" dirty="0" smtClean="0"/>
              <a:t>kládá z velkého množství kroužků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586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2.V jakém prostředí žijí žížaly?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806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2.V jakém prostředí žijí žížaly?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</a:p>
          <a:p>
            <a:r>
              <a:rPr lang="cs-CZ" dirty="0"/>
              <a:t>Ž</a:t>
            </a:r>
            <a:r>
              <a:rPr lang="cs-CZ" dirty="0" smtClean="0"/>
              <a:t>ížaly žijí zahrabány v hlíně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6624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3.Jak se žížala pohybuje?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802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84784"/>
            <a:ext cx="471487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3.Jak se žížala pohybuje?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</a:p>
          <a:p>
            <a:r>
              <a:rPr lang="cs-CZ" dirty="0" smtClean="0"/>
              <a:t>Pomocí štětin a svalů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3799583"/>
            <a:ext cx="812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štětiny</a:t>
            </a:r>
            <a:endParaRPr lang="cs-CZ" dirty="0"/>
          </a:p>
        </p:txBody>
      </p:sp>
      <p:cxnSp>
        <p:nvCxnSpPr>
          <p:cNvPr id="6" name="Přímá spojnice 5"/>
          <p:cNvCxnSpPr>
            <a:endCxn id="4" idx="3"/>
          </p:cNvCxnSpPr>
          <p:nvPr/>
        </p:nvCxnSpPr>
        <p:spPr>
          <a:xfrm flipH="1" flipV="1">
            <a:off x="4591994" y="3984249"/>
            <a:ext cx="916110" cy="1846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804248" y="1988840"/>
            <a:ext cx="639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svaly</a:t>
            </a:r>
            <a:endParaRPr lang="cs-CZ" dirty="0"/>
          </a:p>
        </p:txBody>
      </p:sp>
      <p:cxnSp>
        <p:nvCxnSpPr>
          <p:cNvPr id="9" name="Přímá spojnice 8"/>
          <p:cNvCxnSpPr>
            <a:endCxn id="7" idx="1"/>
          </p:cNvCxnSpPr>
          <p:nvPr/>
        </p:nvCxnSpPr>
        <p:spPr>
          <a:xfrm>
            <a:off x="6660232" y="2173506"/>
            <a:ext cx="1440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3838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4.Čím přijímá žížala potravu?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874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4.Čím přijímá žížala potravu?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Odpověď:</a:t>
            </a:r>
          </a:p>
          <a:p>
            <a:pPr marL="0" indent="0">
              <a:buNone/>
            </a:pPr>
            <a:r>
              <a:rPr lang="cs-CZ" dirty="0" smtClean="0"/>
              <a:t>Ústním</a:t>
            </a:r>
          </a:p>
          <a:p>
            <a:pPr marL="0" indent="0">
              <a:buNone/>
            </a:pPr>
            <a:r>
              <a:rPr lang="cs-CZ" dirty="0" smtClean="0"/>
              <a:t>otvorem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04857"/>
            <a:ext cx="471487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445224"/>
            <a:ext cx="1530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Ústní otvor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979712" y="5229200"/>
            <a:ext cx="792088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3872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5.Čím žížala odstraňuje z těla nestrávené zbytky?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041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5197" y="1556792"/>
            <a:ext cx="471487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5.Čím žížala odstraňuje z těla nestrávené zbytky?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</a:p>
          <a:p>
            <a:pPr marL="0" indent="0">
              <a:buNone/>
            </a:pPr>
            <a:r>
              <a:rPr lang="cs-CZ" dirty="0" smtClean="0"/>
              <a:t>Řitním otvorem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1628800"/>
            <a:ext cx="11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Řitní otvor</a:t>
            </a:r>
            <a:endParaRPr lang="cs-CZ" dirty="0"/>
          </a:p>
        </p:txBody>
      </p:sp>
      <p:cxnSp>
        <p:nvCxnSpPr>
          <p:cNvPr id="6" name="Přímá spojnice 5"/>
          <p:cNvCxnSpPr>
            <a:endCxn id="4" idx="1"/>
          </p:cNvCxnSpPr>
          <p:nvPr/>
        </p:nvCxnSpPr>
        <p:spPr>
          <a:xfrm>
            <a:off x="4644008" y="1628800"/>
            <a:ext cx="576064" cy="1846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8569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6.Má žížala krev?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492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271587"/>
            <a:ext cx="471487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6.Má žížala krev?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</a:p>
          <a:p>
            <a:pPr marL="0" indent="0">
              <a:buNone/>
            </a:pPr>
            <a:r>
              <a:rPr lang="cs-CZ" dirty="0" smtClean="0"/>
              <a:t>Ano, krev je rozváděna uzavřenou</a:t>
            </a:r>
          </a:p>
          <a:p>
            <a:pPr marL="0" indent="0">
              <a:buNone/>
            </a:pPr>
            <a:r>
              <a:rPr lang="cs-CZ" dirty="0" smtClean="0"/>
              <a:t> cévní soustavou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3645024"/>
            <a:ext cx="1567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Cévní soustava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932040" y="4014356"/>
            <a:ext cx="144016" cy="2067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409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7.Čím žížala vylučuje škodlivé odpadní látky?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278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196752"/>
            <a:ext cx="471487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7.Čím žížala vylučuje škodlivé odpadní látky?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</a:p>
          <a:p>
            <a:pPr marL="0" indent="0">
              <a:buNone/>
            </a:pPr>
            <a:r>
              <a:rPr lang="cs-CZ" dirty="0" smtClean="0"/>
              <a:t>Vylučovací soustavou,</a:t>
            </a:r>
          </a:p>
          <a:p>
            <a:pPr marL="0" indent="0">
              <a:buNone/>
            </a:pPr>
            <a:r>
              <a:rPr lang="cs-CZ" dirty="0" smtClean="0"/>
              <a:t> kterou tvoří 2kanálky</a:t>
            </a:r>
          </a:p>
          <a:p>
            <a:pPr marL="0" indent="0">
              <a:buNone/>
            </a:pPr>
            <a:r>
              <a:rPr lang="cs-CZ" dirty="0" smtClean="0"/>
              <a:t>  v každém kroužku.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54379" y="3169498"/>
            <a:ext cx="420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657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8.Má žížala mozek?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018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12776"/>
            <a:ext cx="471487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8.Má žížala mozek?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</a:p>
          <a:p>
            <a:pPr marL="0" indent="0">
              <a:buNone/>
            </a:pPr>
            <a:r>
              <a:rPr lang="cs-CZ" dirty="0" smtClean="0"/>
              <a:t>Ne, má v hlavové části</a:t>
            </a:r>
          </a:p>
          <a:p>
            <a:pPr marL="0" indent="0">
              <a:buNone/>
            </a:pPr>
            <a:r>
              <a:rPr lang="cs-CZ" dirty="0" smtClean="0"/>
              <a:t>dvě nervové uzliny.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5404574"/>
            <a:ext cx="439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411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9. Jakou nervovou soustavu má žížala?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319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9. Jakou nervovou soustavu má žížala?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</a:t>
            </a:r>
          </a:p>
          <a:p>
            <a:pPr marL="0" indent="0">
              <a:buNone/>
            </a:pPr>
            <a:r>
              <a:rPr lang="cs-CZ" dirty="0" smtClean="0"/>
              <a:t>     Žebříčkovou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048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10.Jak dýchá žížala?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01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10.Jak dýchá žížala?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</a:p>
          <a:p>
            <a:pPr marL="0" indent="0">
              <a:buNone/>
            </a:pPr>
            <a:r>
              <a:rPr lang="cs-CZ" dirty="0" smtClean="0"/>
              <a:t>    Přijímá kyslík celým povrchem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108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 i snímky vytvořil autor</a:t>
            </a:r>
            <a:r>
              <a:rPr lang="cs-CZ" dirty="0"/>
              <a:t> </a:t>
            </a:r>
            <a:r>
              <a:rPr lang="cs-CZ" dirty="0" smtClean="0"/>
              <a:t>5.2.2012</a:t>
            </a:r>
          </a:p>
          <a:p>
            <a:r>
              <a:rPr lang="cs-CZ" dirty="0" smtClean="0"/>
              <a:t>Obr.:</a:t>
            </a:r>
            <a:r>
              <a:rPr lang="en-US" dirty="0"/>
              <a:t>Earthworms. </a:t>
            </a:r>
            <a:r>
              <a:rPr lang="en-US" i="1" dirty="0"/>
              <a:t>Earthworms</a:t>
            </a:r>
            <a:r>
              <a:rPr lang="en-US" dirty="0"/>
              <a:t> [online]. 2001 [cit. 2012-02-05]. </a:t>
            </a:r>
            <a:r>
              <a:rPr lang="en-US" dirty="0" err="1"/>
              <a:t>Dostupné</a:t>
            </a:r>
            <a:r>
              <a:rPr lang="en-US" dirty="0"/>
              <a:t> z: http://www.sas.upenn.edu/~rlenet/Earthworms.html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069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389</Words>
  <Application>Microsoft Office PowerPoint</Application>
  <PresentationFormat>Předvádění na obrazovce (4:3)</PresentationFormat>
  <Paragraphs>85</Paragraphs>
  <Slides>25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anotace</vt:lpstr>
      <vt:lpstr>Snímek 3</vt:lpstr>
      <vt:lpstr>Otevři si učebnici nebo zalov ve své paměti a zkus odpovědět na tyto otázky (piš odpovědi na papír)</vt:lpstr>
      <vt:lpstr>1.Podle čeho dostali kroužkovci svůj název?</vt:lpstr>
      <vt:lpstr>1.Podle čeho dostali kroužkovci svůj název?</vt:lpstr>
      <vt:lpstr>2.V jakém prostředí žijí žížaly?</vt:lpstr>
      <vt:lpstr>2.V jakém prostředí žijí žížaly?</vt:lpstr>
      <vt:lpstr>3.Jak se žížala pohybuje?</vt:lpstr>
      <vt:lpstr>3.Jak se žížala pohybuje?</vt:lpstr>
      <vt:lpstr>4.Čím přijímá žížala potravu?</vt:lpstr>
      <vt:lpstr>4.Čím přijímá žížala potravu?</vt:lpstr>
      <vt:lpstr>5.Čím žížala odstraňuje z těla nestrávené zbytky?</vt:lpstr>
      <vt:lpstr>5.Čím žížala odstraňuje z těla nestrávené zbytky?</vt:lpstr>
      <vt:lpstr>6.Má žížala krev?</vt:lpstr>
      <vt:lpstr>6.Má žížala krev?</vt:lpstr>
      <vt:lpstr>7.Čím žížala vylučuje škodlivé odpadní látky?</vt:lpstr>
      <vt:lpstr>7.Čím žížala vylučuje škodlivé odpadní látky?</vt:lpstr>
      <vt:lpstr>8.Má žížala mozek?</vt:lpstr>
      <vt:lpstr>8.Má žížala mozek?</vt:lpstr>
      <vt:lpstr>9. Jakou nervovou soustavu má žížala?</vt:lpstr>
      <vt:lpstr>9. Jakou nervovou soustavu má žížala?</vt:lpstr>
      <vt:lpstr>10.Jak dýchá žížala?</vt:lpstr>
      <vt:lpstr>10.Jak dýchá žížala?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Dum</cp:lastModifiedBy>
  <cp:revision>20</cp:revision>
  <dcterms:created xsi:type="dcterms:W3CDTF">2012-02-06T20:51:09Z</dcterms:created>
  <dcterms:modified xsi:type="dcterms:W3CDTF">2013-03-01T17:30:32Z</dcterms:modified>
</cp:coreProperties>
</file>