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6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65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930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9766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389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9795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267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014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7185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556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8164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9518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31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77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f/Rybn%C3%ADk_Ro%C5%BEmberk_zabran%C3%BD_z_oblasti_reten%C4%8Dn%C3%ADho_prostoru.jpg" TargetMode="External"/><Relationship Id="rId3" Type="http://schemas.openxmlformats.org/officeDocument/2006/relationships/hyperlink" Target="http://upload.wikimedia.org/wikipedia/commons/8/8c/Pravcicka_brana1.JPG" TargetMode="External"/><Relationship Id="rId7" Type="http://schemas.openxmlformats.org/officeDocument/2006/relationships/hyperlink" Target="http://upload.wikimedia.org/wikipedia/commons/c/c0/Czech_crown_jewels.jpg" TargetMode="External"/><Relationship Id="rId2" Type="http://schemas.openxmlformats.org/officeDocument/2006/relationships/hyperlink" Target="http://upload.wikimedia.org/wikipedia/commons/3/3f/Jest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d/Praded_letecky_pohled_01.jpg" TargetMode="External"/><Relationship Id="rId5" Type="http://schemas.openxmlformats.org/officeDocument/2006/relationships/hyperlink" Target="http://upload.wikimedia.org/wikipedia/commons/7/76/Melnik_-_soutok1.jpg" TargetMode="External"/><Relationship Id="rId4" Type="http://schemas.openxmlformats.org/officeDocument/2006/relationships/hyperlink" Target="http://upload.wikimedia.org/wikipedia/commons/4/42/P%C3%ADsek,_Kamenn%C3%BD_most_a_n%C3%A1b%C5%99e%C5%BE%C3%AD.JPG" TargetMode="External"/><Relationship Id="rId9" Type="http://schemas.openxmlformats.org/officeDocument/2006/relationships/hyperlink" Target="http://upload.wikimedia.org/wikipedia/commons/3/31/Burgkarlstein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  <a:endParaRPr lang="cs-CZ" sz="1200" i="1" dirty="0">
              <a:solidFill>
                <a:srgbClr val="000000"/>
              </a:solidFill>
              <a:latin typeface="Times New Roman" charset="0"/>
              <a:cs typeface="Times New Roman" charset="0"/>
            </a:endParaRPr>
          </a:p>
        </p:txBody>
      </p:sp>
      <p:graphicFrame>
        <p:nvGraphicFramePr>
          <p:cNvPr id="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8536339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Cestovní ruch v Evropě</a:t>
                      </a:r>
                      <a:endParaRPr lang="cs-CZ" sz="10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2. a 3.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srpen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VY_32_INOVACE_19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PL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Turistické cíle České republiky – všeobecný test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opakování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602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5"/>
          <p:cNvSpPr>
            <a:spLocks noGrp="1"/>
          </p:cNvSpPr>
          <p:nvPr>
            <p:ph type="title"/>
          </p:nvPr>
        </p:nvSpPr>
        <p:spPr>
          <a:xfrm>
            <a:off x="251520" y="2060848"/>
            <a:ext cx="8496944" cy="216024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Turistické cíle České republiky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-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všeobecný test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91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929899"/>
            <a:ext cx="806412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METODICKÝ POKYN</a:t>
            </a:r>
            <a:endParaRPr lang="cs-CZ" sz="2400" b="1" i="1" dirty="0" smtClean="0"/>
          </a:p>
          <a:p>
            <a:pPr marL="285750" indent="-285750">
              <a:buFont typeface="Arial" charset="0"/>
              <a:buChar char="•"/>
            </a:pPr>
            <a:endParaRPr lang="cs-CZ" dirty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DUM je určen pro studenty  II. a III. ročníků v rámci opakování látky 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Tento DUM je nejlépe využitelný pro samostatnou činnost studenta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Každý ze studentů má vlastní pracovní list, kam píše správné odpovědi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DUM by měl sloužit také jako forma opakování získaných znalostí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Pouze jedna odpověď je správná</a:t>
            </a:r>
          </a:p>
        </p:txBody>
      </p:sp>
    </p:spTree>
    <p:extLst>
      <p:ext uri="{BB962C8B-B14F-4D97-AF65-F5344CB8AC3E}">
        <p14:creationId xmlns:p14="http://schemas.microsoft.com/office/powerpoint/2010/main" val="63733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7296918"/>
              </p:ext>
            </p:extLst>
          </p:nvPr>
        </p:nvGraphicFramePr>
        <p:xfrm>
          <a:off x="1547663" y="1484784"/>
          <a:ext cx="6048673" cy="35214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26759"/>
                <a:gridCol w="1287489"/>
                <a:gridCol w="439631"/>
                <a:gridCol w="1507305"/>
                <a:gridCol w="1287489"/>
              </a:tblGrid>
              <a:tr h="536801">
                <a:tc gridSpan="5"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Pracovní list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944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7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 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Turistické cíle České republiky – všeobecný test</a:t>
            </a:r>
            <a:endParaRPr lang="cs-CZ" sz="14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651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Turistické cíle České republiky – všeobecný test</a:t>
            </a:r>
            <a:endParaRPr lang="cs-CZ" sz="14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Otázka č. 1</a:t>
            </a:r>
          </a:p>
          <a:p>
            <a:r>
              <a:rPr lang="cs-CZ" dirty="0" smtClean="0"/>
              <a:t>Jakého města je dominantou tato stavba?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140968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Ostrava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Praha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Liberec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577101"/>
            <a:ext cx="5022240" cy="3528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7252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</a:t>
            </a:r>
            <a:r>
              <a:rPr lang="cs-CZ" sz="1400" dirty="0" smtClean="0"/>
              <a:t>České republiky </a:t>
            </a:r>
            <a:r>
              <a:rPr lang="cs-CZ" sz="1400" dirty="0"/>
              <a:t>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 2</a:t>
            </a:r>
          </a:p>
          <a:p>
            <a:r>
              <a:rPr lang="cs-CZ" dirty="0" smtClean="0"/>
              <a:t>Kterého národního parku je dominantou tato přírodní památka?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717032"/>
            <a:ext cx="34490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NP Podyjí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NP Šumava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NP České Švýcarsko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2979532"/>
            <a:ext cx="4490181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5733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</a:t>
            </a:r>
            <a:r>
              <a:rPr lang="cs-CZ" sz="1400" dirty="0" smtClean="0"/>
              <a:t>České republiky </a:t>
            </a:r>
            <a:r>
              <a:rPr lang="cs-CZ" sz="1400" dirty="0"/>
              <a:t>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č.3 </a:t>
            </a:r>
          </a:p>
          <a:p>
            <a:r>
              <a:rPr lang="cs-CZ" dirty="0" smtClean="0"/>
              <a:t>V jakém městě naleznete nejstarší dochovaný kamenný most?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3789040"/>
            <a:ext cx="25562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Písek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Tábor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726143"/>
            <a:ext cx="4572000" cy="3429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4768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</a:t>
            </a:r>
            <a:r>
              <a:rPr lang="cs-CZ" sz="1400" dirty="0" smtClean="0"/>
              <a:t>České republiky </a:t>
            </a:r>
            <a:r>
              <a:rPr lang="cs-CZ" sz="1400" dirty="0"/>
              <a:t>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č.4 </a:t>
            </a:r>
          </a:p>
          <a:p>
            <a:r>
              <a:rPr lang="cs-CZ" dirty="0" smtClean="0"/>
              <a:t>Soutok jakých dvou řek je na obrázku?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3296544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Ohře, Labe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Vltava, Labe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Morava, Dyje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2708920"/>
            <a:ext cx="4608027" cy="3096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1435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</a:t>
            </a:r>
            <a:r>
              <a:rPr lang="cs-CZ" sz="1400" dirty="0" smtClean="0"/>
              <a:t>České republiky </a:t>
            </a:r>
            <a:r>
              <a:rPr lang="cs-CZ" sz="1400" dirty="0"/>
              <a:t>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č.5 </a:t>
            </a:r>
          </a:p>
          <a:p>
            <a:r>
              <a:rPr lang="cs-CZ" dirty="0" smtClean="0"/>
              <a:t>Vrchol jakého pohoří vidíte na obrázku?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313" y="3573016"/>
            <a:ext cx="34366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Jeseníky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Šumava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Krkonoše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636912"/>
            <a:ext cx="4608512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1448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</a:t>
            </a:r>
            <a:r>
              <a:rPr lang="cs-CZ" sz="1400" dirty="0" smtClean="0"/>
              <a:t>České republiky </a:t>
            </a:r>
            <a:r>
              <a:rPr lang="cs-CZ" sz="1400" dirty="0"/>
              <a:t>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č.6 </a:t>
            </a:r>
          </a:p>
          <a:p>
            <a:r>
              <a:rPr lang="cs-CZ" dirty="0" smtClean="0"/>
              <a:t>Kde jsou uloženy korunovační klenoty?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33910" y="3594720"/>
            <a:ext cx="407658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Kostel sv. Jakuba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Kostel Všech svatých</a:t>
            </a:r>
          </a:p>
          <a:p>
            <a:pPr marL="342900" indent="-342900">
              <a:buAutoNum type="alphaLcParenR"/>
            </a:pPr>
            <a:r>
              <a:rPr lang="cs-CZ" sz="2400" dirty="0"/>
              <a:t>Katedrála svatého Víta, Václava a Vojtěcha</a:t>
            </a:r>
            <a:endParaRPr lang="cs-CZ" sz="2400" dirty="0" smtClean="0"/>
          </a:p>
          <a:p>
            <a:pPr marL="342900" indent="-342900">
              <a:buAutoNum type="alphaLcParenR"/>
            </a:pP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956" y="2892224"/>
            <a:ext cx="3888433" cy="2974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3900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</a:t>
            </a:r>
            <a:r>
              <a:rPr lang="cs-CZ" sz="1400" dirty="0" smtClean="0"/>
              <a:t>České republiky </a:t>
            </a:r>
            <a:r>
              <a:rPr lang="cs-CZ" sz="1400" dirty="0"/>
              <a:t>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č.7 </a:t>
            </a:r>
          </a:p>
          <a:p>
            <a:r>
              <a:rPr lang="cs-CZ" dirty="0" smtClean="0"/>
              <a:t>Jak se jmenuje největší rybník v České republice?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4924" y="3616278"/>
            <a:ext cx="40324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/>
              <a:t>S</a:t>
            </a:r>
            <a:r>
              <a:rPr lang="cs-CZ" sz="2400" dirty="0" smtClean="0"/>
              <a:t>vět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Opatovický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Rožmberk</a:t>
            </a:r>
          </a:p>
          <a:p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924944"/>
            <a:ext cx="5223311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02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</a:t>
            </a:r>
            <a:r>
              <a:rPr lang="cs-CZ" sz="1400" dirty="0" smtClean="0"/>
              <a:t>České republiky </a:t>
            </a:r>
            <a:r>
              <a:rPr lang="cs-CZ" sz="1400" dirty="0"/>
              <a:t>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č.8 </a:t>
            </a:r>
          </a:p>
          <a:p>
            <a:r>
              <a:rPr lang="cs-CZ" dirty="0" smtClean="0"/>
              <a:t>V jakém kraji leží Karlštejn?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3502420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Západočeský</a:t>
            </a:r>
          </a:p>
          <a:p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711527"/>
            <a:ext cx="3254618" cy="31514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11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4801" y="1295168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Správné odpovědi: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9699355"/>
              </p:ext>
            </p:extLst>
          </p:nvPr>
        </p:nvGraphicFramePr>
        <p:xfrm>
          <a:off x="1550843" y="2204864"/>
          <a:ext cx="5832651" cy="29554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8163"/>
                <a:gridCol w="1245514"/>
                <a:gridCol w="425297"/>
                <a:gridCol w="1458163"/>
                <a:gridCol w="1245514"/>
              </a:tblGrid>
              <a:tr h="450529">
                <a:tc gridSpan="5">
                  <a:txBody>
                    <a:bodyPr/>
                    <a:lstStyle/>
                    <a:p>
                      <a:pPr algn="l" fontAlgn="ctr"/>
                      <a:r>
                        <a:rPr lang="cs-CZ" sz="1400" u="none" strike="noStrike" dirty="0">
                          <a:effectLst/>
                        </a:rPr>
                        <a:t>Pracovní list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42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C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C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C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7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C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B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České republiky – všeobecný test</a:t>
            </a:r>
          </a:p>
        </p:txBody>
      </p:sp>
    </p:spTree>
    <p:extLst>
      <p:ext uri="{BB962C8B-B14F-4D97-AF65-F5344CB8AC3E}">
        <p14:creationId xmlns:p14="http://schemas.microsoft.com/office/powerpoint/2010/main" val="214445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upload.wikimedia.org/wikipedia/commons/3/3f/Jested.jpg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upload.wikimedia.org/wikipedia/commons/8/8c/Pravcicka_brana1.JPG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upload.wikimedia.org/wikipedia/commons/4/42/P%C3%ADsek%2C_Kamenn%C3%BD_most_a_n%C3%A1b%C5%99e%C5%BE%C3%AD.JPG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http://upload.wikimedia.org/wikipedia/commons/7/76/Melnik_-_</a:t>
            </a:r>
            <a:r>
              <a:rPr lang="cs-CZ" dirty="0" smtClean="0">
                <a:hlinkClick r:id="rId5"/>
              </a:rPr>
              <a:t>soutok1.jpg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upload.wikimedia.org/wikipedia/commons/6/6d/Praded_letecky_pohled_01.jpg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upload.wikimedia.org/wikipedia/commons/c/c0/Czech_crown_jewels.jpg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upload.wikimedia.org/wikipedia/commons/5/5f/Rybn%C3%ADk_Ro%C5%BEmberk_zabran%C3%BD_z_oblasti_reten%C4%8Dn%C3%ADho_prostoru.jpg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upload.wikimedia.org/wikipedia/commons/3/31/Burgkarlstein02.jpg</a:t>
            </a:r>
            <a:endParaRPr lang="cs-CZ" dirty="0" smtClean="0"/>
          </a:p>
          <a:p>
            <a:endParaRPr lang="cs-CZ" dirty="0" smtClean="0"/>
          </a:p>
          <a:p>
            <a:pPr marL="109728" indent="0">
              <a:buFont typeface="Wingdings 3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117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217</TotalTime>
  <Words>661</Words>
  <Application>Microsoft Office PowerPoint</Application>
  <PresentationFormat>Předvádění na obrazovce (4:3)</PresentationFormat>
  <Paragraphs>159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Shluk</vt:lpstr>
      <vt:lpstr>Motiv systému Office</vt:lpstr>
      <vt:lpstr>Prezentace aplikace PowerPoint</vt:lpstr>
      <vt:lpstr>Turistické cíle České republiky - všeobecný test</vt:lpstr>
      <vt:lpstr>Prezentace aplikace PowerPoint</vt:lpstr>
      <vt:lpstr>Turistické cíle České republiky – všeobecný test</vt:lpstr>
      <vt:lpstr>Turistické cíle České republiky – všeobecný 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30</cp:revision>
  <dcterms:created xsi:type="dcterms:W3CDTF">2013-02-02T11:09:52Z</dcterms:created>
  <dcterms:modified xsi:type="dcterms:W3CDTF">2013-03-01T16:35:38Z</dcterms:modified>
</cp:coreProperties>
</file>