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71" r:id="rId12"/>
    <p:sldId id="268" r:id="rId13"/>
    <p:sldId id="269" r:id="rId14"/>
    <p:sldId id="270" r:id="rId15"/>
    <p:sldId id="272" r:id="rId16"/>
    <p:sldId id="273" r:id="rId17"/>
    <p:sldId id="274" r:id="rId18"/>
    <p:sldId id="276" r:id="rId19"/>
    <p:sldId id="259" r:id="rId20"/>
    <p:sldId id="26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926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769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84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692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34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457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83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552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54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85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181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0C656E-4A7E-4223-BF5B-8719D740C8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82731-7D8A-4727-B59C-FABB0E593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444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494719"/>
              </p:ext>
            </p:extLst>
          </p:nvPr>
        </p:nvGraphicFramePr>
        <p:xfrm>
          <a:off x="755576" y="2132856"/>
          <a:ext cx="748883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665"/>
                <a:gridCol w="5425167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4.10. 2012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VY_52_INOVACE_27_Pardubický kraj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4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886" y="188640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75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6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00808"/>
            <a:ext cx="7632848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slouží jako opora k výkladu látky na dané téma.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Shrnuje základní informace o daném regionu.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u interaktivní tabule nebo samostatně na počítačích.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Pomůckou je mapa ČR.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Pracovní list je určen k ověření znalostí.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snímky se děje kliknutím.</a:t>
            </a:r>
          </a:p>
          <a:p>
            <a:pPr marL="342900" indent="-342900" algn="l">
              <a:buFont typeface="Arial" pitchFamily="34" charset="0"/>
              <a:buChar char="•"/>
            </a:pP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372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l"/>
            <a:r>
              <a:rPr lang="cs-CZ" sz="3200" b="1" u="sng" dirty="0" smtClean="0"/>
              <a:t>Pardubický kraj</a:t>
            </a:r>
            <a:r>
              <a:rPr lang="cs-CZ" sz="3200" u="sng" dirty="0" smtClean="0"/>
              <a:t> 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Leží na </a:t>
            </a:r>
            <a:r>
              <a:rPr lang="cs-CZ" sz="2400" b="1" dirty="0" smtClean="0"/>
              <a:t>česko-moravském pomezí </a:t>
            </a:r>
            <a:r>
              <a:rPr lang="cs-CZ" sz="2400" dirty="0" smtClean="0"/>
              <a:t>a sousedí s Středočeským, Královéhradeckým, Olomouckým, Jihomoravským a krajem Vysočina.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Rozloha : </a:t>
            </a:r>
            <a:r>
              <a:rPr lang="cs-CZ" sz="2400" b="1" dirty="0" smtClean="0"/>
              <a:t>4 519 </a:t>
            </a:r>
            <a:r>
              <a:rPr lang="cs-CZ" sz="2400" dirty="0" smtClean="0"/>
              <a:t>km²</a:t>
            </a:r>
            <a:br>
              <a:rPr lang="cs-CZ" sz="2400" dirty="0" smtClean="0"/>
            </a:b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Počet obyvatel: </a:t>
            </a:r>
            <a:r>
              <a:rPr lang="cs-CZ" sz="2400" b="1" dirty="0" smtClean="0"/>
              <a:t>17 365</a:t>
            </a:r>
            <a:r>
              <a:rPr lang="cs-CZ" sz="2400" dirty="0" smtClean="0"/>
              <a:t> (k 30.9.2011)</a:t>
            </a:r>
          </a:p>
          <a:p>
            <a:pPr marL="0" indent="0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Hustota zalidnění : </a:t>
            </a:r>
            <a:r>
              <a:rPr lang="cs-CZ" sz="2400" b="1" dirty="0" smtClean="0"/>
              <a:t>114 </a:t>
            </a:r>
            <a:r>
              <a:rPr lang="cs-CZ" sz="2400" dirty="0" smtClean="0"/>
              <a:t>obyvatel/km²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Nejvyšší bod: </a:t>
            </a:r>
            <a:r>
              <a:rPr lang="cs-CZ" sz="2400" b="1" dirty="0" smtClean="0"/>
              <a:t>Králický Sněžník 1423 m. n. m.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Picture 2" descr="Soubor:Pardubice Region CoA CZ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098" y="2196062"/>
            <a:ext cx="2425950" cy="292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93233" y="5272645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Znak kraje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17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4624"/>
          </a:xfrm>
        </p:spPr>
        <p:txBody>
          <a:bodyPr>
            <a:normAutofit fontScale="32500" lnSpcReduction="2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6781"/>
            <a:ext cx="8513934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5733255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Krajské město: </a:t>
            </a:r>
            <a:r>
              <a:rPr lang="cs-CZ" sz="2400" b="1" dirty="0" smtClean="0"/>
              <a:t>Pardubice</a:t>
            </a: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4814216" y="2359967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79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/>
              <a:t>Povrch</a:t>
            </a:r>
            <a:br>
              <a:rPr lang="cs-CZ" sz="2800" b="1" u="sng" dirty="0" smtClean="0"/>
            </a:b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496944" cy="50014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400" b="1" dirty="0" smtClean="0"/>
              <a:t>Králický Sněžník </a:t>
            </a:r>
            <a:r>
              <a:rPr lang="cs-CZ" sz="2400" dirty="0" smtClean="0"/>
              <a:t>(1423 m.n.m.)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b="1" dirty="0" smtClean="0"/>
              <a:t>Hanušovická vrchovina </a:t>
            </a:r>
            <a:r>
              <a:rPr lang="cs-CZ" sz="2400" dirty="0" smtClean="0"/>
              <a:t>(Jeřáb 1003 m.n.m.)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 Železné hory </a:t>
            </a:r>
            <a:r>
              <a:rPr lang="cs-CZ" sz="2400" dirty="0" smtClean="0"/>
              <a:t>(Pešava 697 m.n.m.)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b="1" dirty="0" smtClean="0"/>
              <a:t>Orlické </a:t>
            </a:r>
            <a:r>
              <a:rPr lang="cs-CZ" sz="2400" b="1" dirty="0" smtClean="0"/>
              <a:t>hory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4" name="Picture 2" descr="Soubor:Kralicky-Sneznik-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8640"/>
            <a:ext cx="284365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Je&amp;rcaron;áb (Hanušovická vrchovina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59" y="4149080"/>
            <a:ext cx="3782783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0291" y="3892986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Králický Sněžník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59" y="626925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Vrchol Jeřábu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80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Vodstvo 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Řeky:</a:t>
            </a:r>
            <a:endParaRPr lang="cs-CZ" dirty="0" smtClean="0"/>
          </a:p>
          <a:p>
            <a:pPr marL="0" indent="0">
              <a:buNone/>
            </a:pPr>
            <a:r>
              <a:rPr lang="cs-CZ" sz="2400" b="1" dirty="0" smtClean="0"/>
              <a:t> Labe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Chrudimka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Orlice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Morava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Svitava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Svratka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5122" name="Picture 2" descr="Soubor:Litice zachlumi reka P51107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728" y="200427"/>
            <a:ext cx="4112743" cy="308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Mouth of Chrudimka into Elb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343792"/>
            <a:ext cx="4512501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6328058"/>
            <a:ext cx="37444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Ústí Chrudimky do Labe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07728" y="2884874"/>
            <a:ext cx="37444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Divoká Orlice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144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8"/>
            <a:ext cx="7772400" cy="18722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Pastviny</a:t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Seč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547664" y="6381328"/>
            <a:ext cx="6400800" cy="45719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34537"/>
            <a:ext cx="4608512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692696"/>
            <a:ext cx="2286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Vodní nádrže</a:t>
            </a:r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3190811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v. n. Pastviny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100" name="Picture 4" descr="Soubor:Se&amp;ccaron; - p&amp;rcaron;ehrada, ostr&amp;uring;v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29" y="3669322"/>
            <a:ext cx="5793463" cy="289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9552" y="6134737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v. n. Seč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232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Rybníky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8640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sz="2400" b="1" dirty="0" smtClean="0"/>
              <a:t>Bohdanečský </a:t>
            </a:r>
            <a:r>
              <a:rPr lang="cs-CZ" sz="2400" b="1" dirty="0" smtClean="0"/>
              <a:t>rybník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Soubor:NPR Bohdane&amp;ccaron;ský rybní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76872"/>
            <a:ext cx="6592851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117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9771292"/>
              </p:ext>
            </p:extLst>
          </p:nvPr>
        </p:nvGraphicFramePr>
        <p:xfrm>
          <a:off x="482047" y="1268760"/>
          <a:ext cx="8229600" cy="460851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4114800"/>
                <a:gridCol w="4114800"/>
              </a:tblGrid>
              <a:tr h="921702">
                <a:tc>
                  <a:txBody>
                    <a:bodyPr/>
                    <a:lstStyle/>
                    <a:p>
                      <a:r>
                        <a:rPr lang="cs-CZ" sz="2400" b="1" dirty="0"/>
                        <a:t>Pardubice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90 401 obyvatel</a:t>
                      </a:r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r>
                        <a:rPr lang="cs-CZ" sz="2400" b="1" dirty="0"/>
                        <a:t>Chrudim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23 240 obyvatel</a:t>
                      </a:r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r>
                        <a:rPr lang="cs-CZ" sz="2400" b="1" dirty="0"/>
                        <a:t>Svitavy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16 986 obyvatel</a:t>
                      </a:r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r>
                        <a:rPr lang="cs-CZ" sz="2400" b="1" dirty="0"/>
                        <a:t>Česká Třebová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16 032 obyvatel</a:t>
                      </a:r>
                    </a:p>
                  </a:txBody>
                  <a:tcPr anchor="ctr"/>
                </a:tc>
              </a:tr>
              <a:tr h="921702">
                <a:tc>
                  <a:txBody>
                    <a:bodyPr/>
                    <a:lstStyle/>
                    <a:p>
                      <a:r>
                        <a:rPr lang="cs-CZ" sz="2400" b="1" dirty="0"/>
                        <a:t>Ústí nad Orlicí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14 499 obyvatel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539730" y="6225262"/>
            <a:ext cx="3669787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Počet obyvatel k 1. lednu 2011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730" y="561946"/>
            <a:ext cx="16388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dirty="0">
                <a:solidFill>
                  <a:prstClr val="black"/>
                </a:solidFill>
                <a:cs typeface="Arial" charset="0"/>
              </a:rPr>
              <a:t>Města</a:t>
            </a:r>
          </a:p>
        </p:txBody>
      </p:sp>
    </p:spTree>
    <p:extLst>
      <p:ext uri="{BB962C8B-B14F-4D97-AF65-F5344CB8AC3E}">
        <p14:creationId xmlns:p14="http://schemas.microsoft.com/office/powerpoint/2010/main" val="113156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Pardubice </a:t>
            </a:r>
            <a:endParaRPr lang="cs-CZ" sz="2800" b="1" dirty="0"/>
          </a:p>
        </p:txBody>
      </p:sp>
      <p:pic>
        <p:nvPicPr>
          <p:cNvPr id="8194" name="Picture 2" descr="Soubor:Pardubice CoA CZ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17891"/>
            <a:ext cx="2304256" cy="2212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Pardubice CZ Zelena bra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76292"/>
            <a:ext cx="259228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Pardubi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5907"/>
            <a:ext cx="3960440" cy="297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Soubor:Kostel sv. Bartolomeje 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76292"/>
            <a:ext cx="2308122" cy="346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Soubor:Reditelstvi post a telegrafu, nam. Republiky 12, Pardubice (01)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70" y="3761215"/>
            <a:ext cx="3746349" cy="2496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76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7831" y="260648"/>
            <a:ext cx="77768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Pardubice jsou v celé Evropě známy dostihovým závodem, konajícím se každou druhou říjnovou neděli na dostihovém závodišti. Je to nejtěžší dostih v kontinentální části Evropy.</a:t>
            </a:r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40019" y="1593267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Velká pardubická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2290" name="Picture 2" descr="Velká pardubick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770553"/>
            <a:ext cx="4232048" cy="317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http://www.differentlife.cz/picture/dostihy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091" y="2770553"/>
            <a:ext cx="4619136" cy="307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270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Chrudim - morový sloup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4665"/>
            <a:ext cx="4563305" cy="304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3044858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Chrudim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9220" name="Picture 4" descr="Svitav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039" y="404665"/>
            <a:ext cx="4053738" cy="3040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147" y="3044858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Svitavy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9222" name="Picture 6" descr="Soubor:Radnice v &amp;ccaron;t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480" y="3497455"/>
            <a:ext cx="432048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46480" y="6326800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Česká Třebová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9224" name="Picture 8" descr="Soubor:Ústí nad Orlicí - Squar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646" y="3519550"/>
            <a:ext cx="4291020" cy="3218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34371" y="6326800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Ústí nad Orlicí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336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Průmysl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579296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   </a:t>
            </a:r>
            <a:r>
              <a:rPr lang="cs-CZ" sz="2400" b="1" dirty="0" smtClean="0"/>
              <a:t>strojírenský</a:t>
            </a:r>
            <a:r>
              <a:rPr lang="cs-CZ" sz="2400" dirty="0" smtClean="0"/>
              <a:t> (Vysoké Mýto)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    elektrotechnický </a:t>
            </a:r>
            <a:r>
              <a:rPr lang="cs-CZ" sz="2400" dirty="0" smtClean="0"/>
              <a:t>(Lanškroun)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b="1" dirty="0" smtClean="0"/>
              <a:t>chemický</a:t>
            </a:r>
            <a:r>
              <a:rPr lang="cs-CZ" sz="2400" dirty="0" smtClean="0"/>
              <a:t> (Pardubice)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b="1" dirty="0" smtClean="0"/>
              <a:t>sklářský</a:t>
            </a:r>
            <a:r>
              <a:rPr lang="cs-CZ" sz="2400" dirty="0" smtClean="0"/>
              <a:t> (Litomyšl)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b="1" dirty="0" smtClean="0"/>
              <a:t>textilní</a:t>
            </a:r>
            <a:r>
              <a:rPr lang="cs-CZ" sz="2400" dirty="0" smtClean="0"/>
              <a:t> (Ústí n./Orl.)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b="1" dirty="0" smtClean="0"/>
              <a:t>potravinářský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2" name="Picture 2" descr="Soubor:Autobus v Chebu (9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20888"/>
            <a:ext cx="5376598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6035174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Autobus vyráběný ve Vysokém Mýtě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429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Soubor:Foxconn Pardub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88640"/>
            <a:ext cx="452702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3" y="2668850"/>
            <a:ext cx="41669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Výroba elektrosoučástek - Pardubice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1274" name="Picture 10" descr="http://img.ihned.cz/attachment.php/520/37911520/aiostuv8CEGJNl6PQefpqx0STUw9RVmn/paramo-pardubi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3284984"/>
            <a:ext cx="3101082" cy="310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9512" y="5985956"/>
            <a:ext cx="41669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Chemická výroba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1276" name="Picture 12" descr="Soubor:Pardubice, Míru av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076" y="2828134"/>
            <a:ext cx="4655295" cy="395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260076" y="6383374"/>
            <a:ext cx="46552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Potravinářský průmysl – Pardubický perník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73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b="1" dirty="0" smtClean="0"/>
              <a:t>Zemědělství</a:t>
            </a:r>
            <a:br>
              <a:rPr lang="cs-CZ" sz="2800" b="1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obiloviny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řepa cukrovka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řepka olejka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brambory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chov skotu a prasat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3314" name="Picture 2" descr="C:\Users\Atelier-U\AppData\Local\Microsoft\Windows\Temporary Internet Files\Content.IE5\1YH9LQZD\MP90022770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836712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Atelier-U\AppData\Local\Microsoft\Windows\Temporary Internet Files\Content.IE5\1YH9LQZD\MP9001786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8904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2890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Ochrana přírody</a:t>
            </a:r>
            <a:br>
              <a:rPr lang="cs-CZ" sz="2800" b="1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CHKO Orlické hory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CHKO Žďárské vrchy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CHKO Železné hory</a:t>
            </a:r>
          </a:p>
          <a:p>
            <a:endParaRPr lang="cs-CZ" sz="2400" dirty="0"/>
          </a:p>
        </p:txBody>
      </p:sp>
      <p:pic>
        <p:nvPicPr>
          <p:cNvPr id="14338" name="Picture 2" descr="Soubor:Velka destna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166" y="654758"/>
            <a:ext cx="4140858" cy="276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Soubor:Zdarske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36" y="3573016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Soubor:Lichnice-lede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609020"/>
            <a:ext cx="3984443" cy="2988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53166" y="3023847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CHKO Orlické hory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6197242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CHKO Železné hory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9136" y="6197242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CHKO Žďárské vrchy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719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S pomocí mapy ČR doplň správné informace: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000" dirty="0" smtClean="0"/>
              <a:t>Hlavním městem Pardubického kraje je město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Ty jsou v Evropě známy také díky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Nejvyšším místem kraje je                  s nadmořskou výškou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Tímto krajem protéká např..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Minimální část hranice kraje patří sousednímu státu: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Ve Vysokém Mýtě se vyrábějí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Z cukrové řepy pěstované v tomto kraji se vyrábí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55731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správné informace: 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000" dirty="0" smtClean="0"/>
              <a:t>Hlavním městem Pardubického kraje je město </a:t>
            </a:r>
            <a:r>
              <a:rPr lang="cs-CZ" sz="2000" dirty="0" smtClean="0">
                <a:solidFill>
                  <a:srgbClr val="FF0000"/>
                </a:solidFill>
              </a:rPr>
              <a:t>Pardubice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Ty jsou v Evropě známy také díky </a:t>
            </a:r>
            <a:r>
              <a:rPr lang="cs-CZ" sz="2000" dirty="0" smtClean="0">
                <a:solidFill>
                  <a:srgbClr val="FF0000"/>
                </a:solidFill>
              </a:rPr>
              <a:t>koňským dostihům a perníku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Nejvyšším místem kraje je </a:t>
            </a:r>
            <a:r>
              <a:rPr lang="cs-CZ" sz="2000" dirty="0" smtClean="0">
                <a:solidFill>
                  <a:srgbClr val="FF0000"/>
                </a:solidFill>
              </a:rPr>
              <a:t>Králický Sněžník </a:t>
            </a:r>
            <a:r>
              <a:rPr lang="cs-CZ" sz="2000" dirty="0" smtClean="0"/>
              <a:t>s nadmořskou výškou </a:t>
            </a:r>
            <a:r>
              <a:rPr lang="cs-CZ" sz="2000" dirty="0" smtClean="0">
                <a:solidFill>
                  <a:srgbClr val="FF0000"/>
                </a:solidFill>
              </a:rPr>
              <a:t>1423 m.n.m.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Tímto krajem protéká např. řeka </a:t>
            </a:r>
            <a:r>
              <a:rPr lang="cs-CZ" sz="2000" dirty="0" smtClean="0">
                <a:solidFill>
                  <a:srgbClr val="FF0000"/>
                </a:solidFill>
              </a:rPr>
              <a:t>Labe, Chrudimka, Tichá a Divoká Orlice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Minimální část hranice kraje patří sousednímu státu: </a:t>
            </a:r>
            <a:r>
              <a:rPr lang="cs-CZ" sz="2000" dirty="0" smtClean="0">
                <a:solidFill>
                  <a:srgbClr val="FF0000"/>
                </a:solidFill>
              </a:rPr>
              <a:t>Polsku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Ve Vysokém Mýtě se vyrábějí </a:t>
            </a:r>
            <a:r>
              <a:rPr lang="cs-CZ" sz="2000" dirty="0" smtClean="0">
                <a:solidFill>
                  <a:srgbClr val="FF0000"/>
                </a:solidFill>
              </a:rPr>
              <a:t>autobusy.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Z cukrové řepy pěstované v tomto kraji se vyrábí </a:t>
            </a:r>
            <a:r>
              <a:rPr lang="cs-CZ" sz="2000" dirty="0" smtClean="0">
                <a:solidFill>
                  <a:srgbClr val="FF0000"/>
                </a:solidFill>
              </a:rPr>
              <a:t>cukr.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3405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200" dirty="0" smtClean="0"/>
              <a:t>ONDŘEJ HAJDUCH. http://www.hajduch.net/cesko/pardubicky-kraj [online]. [cit. 1.3.2013]. Dostupný na WWW: http://www.hajduch.net/cesko/pardubicky-kraj </a:t>
            </a:r>
            <a:br>
              <a:rPr lang="cs-CZ" sz="1200" dirty="0" smtClean="0"/>
            </a:br>
            <a:r>
              <a:rPr lang="cs-CZ" sz="1200" dirty="0" smtClean="0"/>
              <a:t>TOMÁŠ URBAN. http://cs.wikipedia.org/wiki/Kraje_v_%C4%8Cesku [online]. [cit. 1.3.2013]. Dostupný na WWW: http://cs.wikipedia.org/wiki/Soubor:Pardubice_Region_CoA_CZ.svg </a:t>
            </a:r>
            <a:br>
              <a:rPr lang="cs-CZ" sz="1200" dirty="0" smtClean="0"/>
            </a:br>
            <a:r>
              <a:rPr lang="cs-CZ" sz="1200" dirty="0" smtClean="0"/>
              <a:t>HUSTOLES. http://cs.wikipedia.org/wiki/Kraje_v_%C4%8Cesku [online]. [cit. 1.3.2013]. Dostupný na WWW: http://cs.wikipedia.org/wiki/Soubor:2004_Pardubicky_kraj.PNG </a:t>
            </a:r>
            <a:br>
              <a:rPr lang="cs-CZ" sz="1200" dirty="0" smtClean="0"/>
            </a:br>
            <a:r>
              <a:rPr lang="cs-CZ" sz="1200" dirty="0" smtClean="0"/>
              <a:t>MAREK STRÁNSKÝ. http://cs.wikipedia.org/wiki/Kr%C3%A1lick%C3%BD_Sn%C4%9B%C5%BEn%C3%ADk_%28hora%29 [online]. [cit. 1.3.2013]. Dostupný na WWW: http://cs.wikipedia.org/wiki/Soubor:Kralicky-Sneznik-01.jpg </a:t>
            </a:r>
            <a:br>
              <a:rPr lang="cs-CZ" sz="1200" dirty="0" smtClean="0"/>
            </a:br>
            <a:r>
              <a:rPr lang="cs-CZ" sz="1200" dirty="0" smtClean="0"/>
              <a:t>MAOMAN. http://cs.wikipedia.org/wiki/Je%C5%99%C3%A1b_%28Hanu%C5%A1ovick%C3%A1_vrchovina%29 [online]. [cit. 1.3.2013]. Dostupný na WWW: http://cs.wikipedia.org/wiki/Soubor:Je%C5%99%C3%A1b_%28Hanu%C5%A1ovick%C3%A1_vrchovina%29.jpg </a:t>
            </a:r>
            <a:br>
              <a:rPr lang="cs-CZ" sz="1200" dirty="0" smtClean="0"/>
            </a:br>
            <a:r>
              <a:rPr lang="cs-CZ" sz="1200" dirty="0" smtClean="0"/>
              <a:t>BOHEMIANROOTS. http://cs.wikipedia.org/wiki/Divok%C3%A1_Orlice [online]. [cit. 1.3.2013]. Dostupný na WWW: http://cs.wikipedia.org/wiki/Soubor:Litice_zachlumi_reka_P5110704.jpg </a:t>
            </a:r>
            <a:br>
              <a:rPr lang="cs-CZ" sz="1200" dirty="0" smtClean="0"/>
            </a:br>
            <a:r>
              <a:rPr lang="cs-CZ" sz="1200" dirty="0" smtClean="0"/>
              <a:t>BOHEMIANROOTS. http://cs.wikipedia.org/wiki/Divok%C3%A1_Orlice [online]. [cit. 1.3.2013]. Dostupný na WWW: http://cs.wikipedia.org/wiki/Soubor:Pastvinska_prehrada.JPG </a:t>
            </a:r>
            <a:br>
              <a:rPr lang="cs-CZ" sz="1200" dirty="0" smtClean="0"/>
            </a:br>
            <a:r>
              <a:rPr lang="cs-CZ" sz="1200" dirty="0" smtClean="0"/>
              <a:t>AVAYAK. http://cs.wikipedia.org/wiki/Chrudimka [online]. [cit. 1.3.2013]. Dostupný na WWW: http://cs.wikipedia.org/wiki/Soubor:Mouth_of_Chrudimka_into_Elbe.jpg </a:t>
            </a:r>
            <a:br>
              <a:rPr lang="cs-CZ" sz="1200" dirty="0" smtClean="0"/>
            </a:br>
            <a:r>
              <a:rPr lang="cs-CZ" sz="1200" dirty="0" smtClean="0"/>
              <a:t>ROMAN HORNÍK. http://cs.wikipedia.org/wiki/Se%C4%8D_%28okres_Chrudim%29 [online]. [cit. 1.3.2013]. Dostupný na WWW: http://cs.wikipedia.org/wiki/Soubor:Se%C4%8D_-_p%C5%99ehrada,_ostr%C5%AFvek.jpg </a:t>
            </a:r>
            <a:br>
              <a:rPr lang="cs-CZ" sz="1200" dirty="0" smtClean="0"/>
            </a:br>
            <a:r>
              <a:rPr lang="cs-CZ" sz="1200" dirty="0" smtClean="0"/>
              <a:t>TIMICHAL. http://cs.wikipedia.org/wiki/Bohdane%C4%8Dsk%C3%BD_rybn%C3%ADk [online]. [cit. 1.3.2013]. Dostupný na WWW: http://cs.wikipedia.org/wiki/Soubor:NPR_Bohdane%C4%8Dsk%C3%BD_rybn%C3%ADk1.jpg </a:t>
            </a:r>
            <a:br>
              <a:rPr lang="cs-CZ" sz="1200" dirty="0" smtClean="0"/>
            </a:br>
            <a:r>
              <a:rPr lang="cs-CZ" sz="1200" dirty="0" smtClean="0"/>
              <a:t>TLUSŤA. http://cs.wikipedia.org/wiki/Pardubice [online]. [cit. 1.3.2013]. Dostupný na WWW: http://cs.wikipedia.org/wiki/Soubor:Pardubice_CoA_CZ.svg </a:t>
            </a:r>
            <a:br>
              <a:rPr lang="cs-CZ" sz="1200" dirty="0" smtClean="0"/>
            </a:br>
            <a:r>
              <a:rPr lang="cs-CZ" sz="1200" dirty="0" smtClean="0"/>
              <a:t>MIAOW </a:t>
            </a:r>
            <a:r>
              <a:rPr lang="cs-CZ" sz="1200" dirty="0" err="1" smtClean="0"/>
              <a:t>MIAOW</a:t>
            </a:r>
            <a:r>
              <a:rPr lang="cs-CZ" sz="1200" dirty="0" smtClean="0"/>
              <a:t>. http://cs.wikipedia.org/wiki/Pardubice [online]. [cit. 1.3.2013]. Dostupný na WWW: http://cs.wikipedia.org/wiki/Soubor:Pardubice_CZ_Zelena_brana.JPG </a:t>
            </a:r>
            <a:br>
              <a:rPr lang="cs-CZ" sz="1200" dirty="0" smtClean="0"/>
            </a:br>
            <a:r>
              <a:rPr lang="pl-PL" sz="1200" dirty="0" smtClean="0"/>
              <a:t>NADKACHNA. http://cs.wikipedia.org/wiki/Seznam_kulturn%C3%ADch_pam%C3%A1tek_v_Pardubic%C3%ADch [online]. [cit. 1.3.2013]. Dostupný na WWW: http://cs.wikipedia.org/wiki/Soubor:Kostel_sv._Bartolomeje_01.JPG </a:t>
            </a:r>
            <a:br>
              <a:rPr lang="pl-PL" sz="1200" dirty="0" smtClean="0"/>
            </a:br>
            <a:r>
              <a:rPr lang="pl-PL" sz="1200" dirty="0" smtClean="0"/>
              <a:t>MICHAL LOUČ. http://cs.wikipedia.org/wiki/Seznam_kulturn%C3%ADch_pam%C3%A1tek_v_Pardubic%C3%ADch [online]. [cit. 1.3.2013]. Dostupný na WWW: http://cs.wikipedia.org/wiki/Soubor:Reditelstvi_post_a_telegrafu,_nam._Republiky_12,_Pardubice_%2801%29.JPG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85918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>JAN.KAMENÍČEK. http://cs.wikipedia.org/wiki/Chrudim [online]. [cit. 1.3.2013]. Dostupný na WWW: http://cs.wikipedia.org/wiki/Soubor:Chrudim_-_morov%C3%BD_sloup1.jpg </a:t>
            </a:r>
            <a:br>
              <a:rPr lang="cs-CZ" sz="1200" dirty="0" smtClean="0"/>
            </a:br>
            <a:r>
              <a:rPr lang="cs-CZ" sz="1200" dirty="0" smtClean="0"/>
              <a:t>KRIB. http://cs.wikipedia.org/wiki/%C4%8Cesk%C3%A1_T%C5%99ebov%C3%A1 [online]. [cit. 1.3.2013]. Dostupný na WWW: http://cs.wikipedia.org/wiki/Soubor:Radnice_v_%C4%8Dt.JPEG </a:t>
            </a:r>
            <a:br>
              <a:rPr lang="cs-CZ" sz="1200" dirty="0" smtClean="0"/>
            </a:br>
            <a:r>
              <a:rPr lang="pl-PL" sz="1200" dirty="0" smtClean="0"/>
              <a:t>RADEK BARTOŠ. http://cs.wikipedia.org/wiki/%C3%9Ast%C3%AD_nad_Orlic%C3%AD [online]. [cit. 1.3.2013]. Dostupný na WWW: http://cs.wikipedia.org/wiki/Soubor:%C3%9Ast%C3%AD_nad_Orlic%C3%AD_-_Square.jpg </a:t>
            </a:r>
            <a:br>
              <a:rPr lang="pl-PL" sz="1200" dirty="0" smtClean="0"/>
            </a:br>
            <a:r>
              <a:rPr lang="pt-BR" sz="1200" dirty="0" smtClean="0"/>
              <a:t>DEZIDOR. http://cs.wikipedia.org/wiki/Iveco_Czech_Republic [online]. [cit. 1.3.2013]. Dostupný na WWW: http://cs.wikipedia.org/wiki/Soubor:Autobus_v_Chebu_%289%29.jpg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l-PL" sz="1200" dirty="0" smtClean="0"/>
              <a:t>NADKACHNA. http://cs.wikipedia.org/wiki/Pardubice [online]. [cit. 1.3.2013]. Dostupný na WWW: http://cs.wikipedia.org/wiki/Soubor:Foxconn_Pardubice.JPG </a:t>
            </a:r>
            <a:br>
              <a:rPr lang="pl-PL" sz="1200" dirty="0" smtClean="0"/>
            </a:br>
            <a:r>
              <a:rPr lang="pl-PL" sz="1200" dirty="0" smtClean="0"/>
              <a:t>AUTOR NEUVEDEN. byznys.ihned.cz/zpravodajs... [online]. [cit. 1.3.2013]. Dostupný na WWW: http://img.ihned.cz/attachment.php/520/37911520/aiostuv8CEGJNl6PQefpqx0STUw9RVmn/paramo-pardubice.jpg </a:t>
            </a:r>
            <a:br>
              <a:rPr lang="pl-PL" sz="1200" dirty="0" smtClean="0"/>
            </a:br>
            <a:r>
              <a:rPr lang="pl-PL" sz="1200" dirty="0" smtClean="0"/>
              <a:t>PACKA. http://cs.wikipedia.org/wiki/Pardubick%C3%BD_pern%C3%ADk [online]. [cit. 1.3.2013]. Dostupný na WWW: http://cs.wikipedia.org/wiki/Soubor:Pardubice,_M%C3%ADru_ave.jpg </a:t>
            </a:r>
            <a:br>
              <a:rPr lang="pl-PL" sz="1200" dirty="0" smtClean="0"/>
            </a:br>
            <a:r>
              <a:rPr lang="pt-BR" sz="1200" dirty="0" smtClean="0"/>
              <a:t>AUTOR NEUVEDEN. www.denik.cz/ostatni_sport... [online]. [cit. 1.3.2013]. Dostupný na WWW: http://www.obrazky.cz/detail?q=velk%C3%A1%20pardubick%C3%A1&amp;offset=1&amp;limit=20&amp;bUrlPar=filter%3D1&amp;resNum=11&amp;ref=http%3A//www.obrazky.cz/%3Fq%3Dlitomy%25C5%25A1l%26step%3D20%26filter%3D1%26s%3D%26size%3Dany%26sId%3DUZbfWFI8wTsncjiZyXJI%26orientation%3D&amp;resID=eW70v2OuQy2hzRUDIyTjp4InQwIyJuCZmwqB6HnYxOQ&amp;imgURL=http%3A//mm.denik.cz/32/26/kun_cziesimyr_denik_clanek_solo.jpg&amp;pageURL=http%3A//www.denik.cz/ostatni_sport/velka-pardubicka-vanove-a-zahranicni-kone20081012.html&amp;imgX=350&amp;imgY=263&amp;imgSize=65&amp;thURL=http%3A//media3.picsearch.com/is%3FeW70v2OuQy2hzRUDIyTjp4InQwIyJuCZmwqB6HnYxOQ&amp;thX=128&amp;thY=96&amp;qNoSite=velk%C3%A1%2Bpardubick%C3%A1&amp;siteWWW=&amp;sId=JNsLEzaMwLRZmRoHUKwi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l-PL" sz="1200" dirty="0" smtClean="0"/>
              <a:t>DARWINEK. http://cs.wikipedia.org/wiki/Orlick%C3%A9_hory [online]. [cit. 1.3.2013]. Dostupný na WWW: http://cs.wikipedia.org/wiki/Soubor:Velka_destna_001.jpg </a:t>
            </a:r>
            <a:br>
              <a:rPr lang="pl-PL" sz="1200" dirty="0" smtClean="0"/>
            </a:br>
            <a:r>
              <a:rPr lang="pl-PL" sz="1200" dirty="0" smtClean="0"/>
              <a:t>MARTIN VAVŘÍK. http://cs.wikipedia.org/wiki/Chr%C3%A1n%C4%9Bn%C3%A1_krajinn%C3%A1_oblast_%C5%BD%C4%8F%C3%A1rsk%C3%A9_vrchy [online]. [cit. 1.3.2013]. Dostupný na WWW: http://cs.wikipedia.org/wiki/Soubor:Zdarske2.jpg </a:t>
            </a:r>
            <a:br>
              <a:rPr lang="pl-PL" sz="1200" dirty="0" smtClean="0"/>
            </a:br>
            <a:r>
              <a:rPr lang="pl-PL" sz="1200" dirty="0" smtClean="0"/>
              <a:t>XNIKR00. http://cs.wikipedia.org/wiki/%C5%BDelezn%C3%A9_hory [online]. [cit. 1.3.2013]. Dostupný na WWW: http://</a:t>
            </a:r>
            <a:r>
              <a:rPr lang="pl-PL" sz="1200" dirty="0" smtClean="0"/>
              <a:t>cs.wikipedia.org/wiki/Soubor:Lichnice-leden.jpg</a:t>
            </a:r>
            <a:br>
              <a:rPr lang="pl-PL" sz="1200" dirty="0" smtClean="0"/>
            </a:br>
            <a:r>
              <a:rPr lang="pl-PL" sz="1200" dirty="0" smtClean="0"/>
              <a:t>vlastní zdroj</a:t>
            </a:r>
            <a:br>
              <a:rPr lang="pl-PL" sz="1200" dirty="0" smtClean="0"/>
            </a:br>
            <a:r>
              <a:rPr lang="pl-PL" sz="1200" dirty="0" smtClean="0"/>
              <a:t>galerie Microsoft Office</a:t>
            </a:r>
            <a:r>
              <a:rPr lang="pl-PL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8724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349</Words>
  <Application>Microsoft Office PowerPoint</Application>
  <PresentationFormat>Předvádění na obrazovce (4:3)</PresentationFormat>
  <Paragraphs>119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Anotace:</vt:lpstr>
      <vt:lpstr>Pardubický kraj </vt:lpstr>
      <vt:lpstr>Prezentace aplikace PowerPoint</vt:lpstr>
      <vt:lpstr>Povrch </vt:lpstr>
      <vt:lpstr>Vodstvo </vt:lpstr>
      <vt:lpstr> Pastviny  Seč </vt:lpstr>
      <vt:lpstr>  Rybníky </vt:lpstr>
      <vt:lpstr>Prezentace aplikace PowerPoint</vt:lpstr>
      <vt:lpstr>Pardubice </vt:lpstr>
      <vt:lpstr>Prezentace aplikace PowerPoint</vt:lpstr>
      <vt:lpstr>Prezentace aplikace PowerPoint</vt:lpstr>
      <vt:lpstr>Průmysl </vt:lpstr>
      <vt:lpstr>Prezentace aplikace PowerPoint</vt:lpstr>
      <vt:lpstr>Zemědělství </vt:lpstr>
      <vt:lpstr>Ochrana přírody </vt:lpstr>
      <vt:lpstr>   S pomocí mapy ČR doplň správné informace:  Hlavním městem Pardubického kraje je město  Ty jsou v Evropě známy také díky  Nejvyšším místem kraje je                  s nadmořskou výškou  Tímto krajem protéká např..  Minimální část hranice kraje patří sousednímu státu:  Ve Vysokém Mýtě se vyrábějí  Z cukrové řepy pěstované v tomto kraji se vyrábí      </vt:lpstr>
      <vt:lpstr>   správné informace:   Hlavním městem Pardubického kraje je město Pardubice.  Ty jsou v Evropě známy také díky koňským dostihům a perníku.  Nejvyšším místem kraje je Králický Sněžník s nadmořskou výškou 1423 m.n.m.  Tímto krajem protéká např. řeka Labe, Chrudimka, Tichá a Divoká Orlice.  Minimální část hranice kraje patří sousednímu státu: Polsku.  Ve Vysokém Mýtě se vyrábějí autobusy.  Z cukrové řepy pěstované v tomto kraji se vyrábí cukr.      </vt:lpstr>
      <vt:lpstr>Použité zdroje:  ONDŘEJ HAJDUCH. http://www.hajduch.net/cesko/pardubicky-kraj [online]. [cit. 1.3.2013]. Dostupný na WWW: http://www.hajduch.net/cesko/pardubicky-kraj  TOMÁŠ URBAN. http://cs.wikipedia.org/wiki/Kraje_v_%C4%8Cesku [online]. [cit. 1.3.2013]. Dostupný na WWW: http://cs.wikipedia.org/wiki/Soubor:Pardubice_Region_CoA_CZ.svg  HUSTOLES. http://cs.wikipedia.org/wiki/Kraje_v_%C4%8Cesku [online]. [cit. 1.3.2013]. Dostupný na WWW: http://cs.wikipedia.org/wiki/Soubor:2004_Pardubicky_kraj.PNG  MAREK STRÁNSKÝ. http://cs.wikipedia.org/wiki/Kr%C3%A1lick%C3%BD_Sn%C4%9B%C5%BEn%C3%ADk_%28hora%29 [online]. [cit. 1.3.2013]. Dostupný na WWW: http://cs.wikipedia.org/wiki/Soubor:Kralicky-Sneznik-01.jpg  MAOMAN. http://cs.wikipedia.org/wiki/Je%C5%99%C3%A1b_%28Hanu%C5%A1ovick%C3%A1_vrchovina%29 [online]. [cit. 1.3.2013]. Dostupný na WWW: http://cs.wikipedia.org/wiki/Soubor:Je%C5%99%C3%A1b_%28Hanu%C5%A1ovick%C3%A1_vrchovina%29.jpg  BOHEMIANROOTS. http://cs.wikipedia.org/wiki/Divok%C3%A1_Orlice [online]. [cit. 1.3.2013]. Dostupný na WWW: http://cs.wikipedia.org/wiki/Soubor:Litice_zachlumi_reka_P5110704.jpg  BOHEMIANROOTS. http://cs.wikipedia.org/wiki/Divok%C3%A1_Orlice [online]. [cit. 1.3.2013]. Dostupný na WWW: http://cs.wikipedia.org/wiki/Soubor:Pastvinska_prehrada.JPG  AVAYAK. http://cs.wikipedia.org/wiki/Chrudimka [online]. [cit. 1.3.2013]. Dostupný na WWW: http://cs.wikipedia.org/wiki/Soubor:Mouth_of_Chrudimka_into_Elbe.jpg  ROMAN HORNÍK. http://cs.wikipedia.org/wiki/Se%C4%8D_%28okres_Chrudim%29 [online]. [cit. 1.3.2013]. Dostupný na WWW: http://cs.wikipedia.org/wiki/Soubor:Se%C4%8D_-_p%C5%99ehrada,_ostr%C5%AFvek.jpg  TIMICHAL. http://cs.wikipedia.org/wiki/Bohdane%C4%8Dsk%C3%BD_rybn%C3%ADk [online]. [cit. 1.3.2013]. Dostupný na WWW: http://cs.wikipedia.org/wiki/Soubor:NPR_Bohdane%C4%8Dsk%C3%BD_rybn%C3%ADk1.jpg  TLUSŤA. http://cs.wikipedia.org/wiki/Pardubice [online]. [cit. 1.3.2013]. Dostupný na WWW: http://cs.wikipedia.org/wiki/Soubor:Pardubice_CoA_CZ.svg  MIAOW MIAOW. http://cs.wikipedia.org/wiki/Pardubice [online]. [cit. 1.3.2013]. Dostupný na WWW: http://cs.wikipedia.org/wiki/Soubor:Pardubice_CZ_Zelena_brana.JPG  NADKACHNA. http://cs.wikipedia.org/wiki/Seznam_kulturn%C3%ADch_pam%C3%A1tek_v_Pardubic%C3%ADch [online]. [cit. 1.3.2013]. Dostupný na WWW: http://cs.wikipedia.org/wiki/Soubor:Kostel_sv._Bartolomeje_01.JPG  MICHAL LOUČ. http://cs.wikipedia.org/wiki/Seznam_kulturn%C3%ADch_pam%C3%A1tek_v_Pardubic%C3%ADch [online]. [cit. 1.3.2013]. Dostupný na WWW: http://cs.wikipedia.org/wiki/Soubor:Reditelstvi_post_a_telegrafu,_nam._Republiky_12,_Pardubice_%2801%29.JPG</vt:lpstr>
      <vt:lpstr>JAN.KAMENÍČEK. http://cs.wikipedia.org/wiki/Chrudim [online]. [cit. 1.3.2013]. Dostupný na WWW: http://cs.wikipedia.org/wiki/Soubor:Chrudim_-_morov%C3%BD_sloup1.jpg  KRIB. http://cs.wikipedia.org/wiki/%C4%8Cesk%C3%A1_T%C5%99ebov%C3%A1 [online]. [cit. 1.3.2013]. Dostupný na WWW: http://cs.wikipedia.org/wiki/Soubor:Radnice_v_%C4%8Dt.JPEG  RADEK BARTOŠ. http://cs.wikipedia.org/wiki/%C3%9Ast%C3%AD_nad_Orlic%C3%AD [online]. [cit. 1.3.2013]. Dostupný na WWW: http://cs.wikipedia.org/wiki/Soubor:%C3%9Ast%C3%AD_nad_Orlic%C3%AD_-_Square.jpg  DEZIDOR. http://cs.wikipedia.org/wiki/Iveco_Czech_Republic [online]. [cit. 1.3.2013]. Dostupný na WWW: http://cs.wikipedia.org/wiki/Soubor:Autobus_v_Chebu_%289%29.jpg NADKACHNA. http://cs.wikipedia.org/wiki/Pardubice [online]. [cit. 1.3.2013]. Dostupný na WWW: http://cs.wikipedia.org/wiki/Soubor:Foxconn_Pardubice.JPG  AUTOR NEUVEDEN. byznys.ihned.cz/zpravodajs... [online]. [cit. 1.3.2013]. Dostupný na WWW: http://img.ihned.cz/attachment.php/520/37911520/aiostuv8CEGJNl6PQefpqx0STUw9RVmn/paramo-pardubice.jpg  PACKA. http://cs.wikipedia.org/wiki/Pardubick%C3%BD_pern%C3%ADk [online]. [cit. 1.3.2013]. Dostupný na WWW: http://cs.wikipedia.org/wiki/Soubor:Pardubice,_M%C3%ADru_ave.jpg  AUTOR NEUVEDEN. www.denik.cz/ostatni_sport... [online]. [cit. 1.3.2013]. Dostupný na WWW: http://www.obrazky.cz/detail?q=velk%C3%A1%20pardubick%C3%A1&amp;offset=1&amp;limit=20&amp;bUrlPar=filter%3D1&amp;resNum=11&amp;ref=http%3A//www.obrazky.cz/%3Fq%3Dlitomy%25C5%25A1l%26step%3D20%26filter%3D1%26s%3D%26size%3Dany%26sId%3DUZbfWFI8wTsncjiZyXJI%26orientation%3D&amp;resID=eW70v2OuQy2hzRUDIyTjp4InQwIyJuCZmwqB6HnYxOQ&amp;imgURL=http%3A//mm.denik.cz/32/26/kun_cziesimyr_denik_clanek_solo.jpg&amp;pageURL=http%3A//www.denik.cz/ostatni_sport/velka-pardubicka-vanove-a-zahranicni-kone20081012.html&amp;imgX=350&amp;imgY=263&amp;imgSize=65&amp;thURL=http%3A//media3.picsearch.com/is%3FeW70v2OuQy2hzRUDIyTjp4InQwIyJuCZmwqB6HnYxOQ&amp;thX=128&amp;thY=96&amp;qNoSite=velk%C3%A1%2Bpardubick%C3%A1&amp;siteWWW=&amp;sId=JNsLEzaMwLRZmRoHUKwi  DARWINEK. http://cs.wikipedia.org/wiki/Orlick%C3%A9_hory [online]. [cit. 1.3.2013]. Dostupný na WWW: http://cs.wikipedia.org/wiki/Soubor:Velka_destna_001.jpg  MARTIN VAVŘÍK. http://cs.wikipedia.org/wiki/Chr%C3%A1n%C4%9Bn%C3%A1_krajinn%C3%A1_oblast_%C5%BD%C4%8F%C3%A1rsk%C3%A9_vrchy [online]. [cit. 1.3.2013]. Dostupný na WWW: http://cs.wikipedia.org/wiki/Soubor:Zdarske2.jpg  XNIKR00. http://cs.wikipedia.org/wiki/%C5%BDelezn%C3%A9_hory [online]. [cit. 1.3.2013]. Dostupný na WWW: http://cs.wikipedia.org/wiki/Soubor:Lichnice-leden.jpg vlastní zdroj galerie Microsoft Office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Atelier-U</dc:creator>
  <cp:lastModifiedBy>uživatel</cp:lastModifiedBy>
  <cp:revision>20</cp:revision>
  <dcterms:created xsi:type="dcterms:W3CDTF">2013-03-01T07:26:33Z</dcterms:created>
  <dcterms:modified xsi:type="dcterms:W3CDTF">2013-03-01T17:19:22Z</dcterms:modified>
</cp:coreProperties>
</file>