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70" r:id="rId3"/>
    <p:sldId id="256" r:id="rId4"/>
    <p:sldId id="257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71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2000" dirty="0" smtClean="0"/>
            <a:t>VY_32_Inovace_07_Přírodopis </a:t>
          </a:r>
          <a:r>
            <a:rPr lang="cs-CZ" sz="2000" dirty="0" smtClean="0"/>
            <a:t>6.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Dolní Benešov, </a:t>
          </a:r>
          <a:r>
            <a:rPr lang="cs-CZ" sz="2000" dirty="0" err="1" smtClean="0"/>
            <a:t>přísp</a:t>
          </a:r>
          <a:r>
            <a:rPr lang="cs-CZ" sz="2000" dirty="0" smtClean="0"/>
            <a:t>. organ.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Libuše </a:t>
          </a:r>
          <a:r>
            <a:rPr lang="cs-CZ" sz="2000" dirty="0" err="1" smtClean="0"/>
            <a:t>Widlová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DĚJE V ROSTLINÁCH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52FF808-3FE6-4746-BAF9-A66FF64D71AA}" type="presOf" srcId="{D1D4F407-5343-4D3F-B5B9-D407B03CAEB4}" destId="{AED2198E-93D5-4001-81B4-73124B309672}" srcOrd="1" destOrd="0" presId="urn:microsoft.com/office/officeart/2005/8/layout/target3"/>
    <dgm:cxn modelId="{EBBA8117-2468-4D4E-BF06-0A3BDA8E33D0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EC45C9D-3DFF-41AF-8C4F-DC2C077FCB53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3E3B14E-CDF4-4CF4-B22F-327DF02DDEF7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B6DF2E22-3365-4069-90DD-6F1AD689A705}" type="presOf" srcId="{B651F6E3-6281-48DB-9319-2AEAFDAE7572}" destId="{619D679B-A015-4ECF-8348-D1034C574F40}" srcOrd="0" destOrd="0" presId="urn:microsoft.com/office/officeart/2005/8/layout/target3"/>
    <dgm:cxn modelId="{67A7D5DA-010A-41D4-B7B3-76DF32C23CEE}" type="presOf" srcId="{D8197B8C-B260-4A16-BDF4-0947B075E274}" destId="{5A5FFA88-C948-4069-8E93-59FA12366E83}" srcOrd="1" destOrd="0" presId="urn:microsoft.com/office/officeart/2005/8/layout/target3"/>
    <dgm:cxn modelId="{DB9C2C23-A2A7-479D-8566-85CE52C68375}" type="presOf" srcId="{757F3AB3-0718-4624-B441-E567A8F0AB56}" destId="{333A1088-737F-45CB-B68E-254E46348037}" srcOrd="0" destOrd="0" presId="urn:microsoft.com/office/officeart/2005/8/layout/target3"/>
    <dgm:cxn modelId="{84D4A7B9-BC5B-4480-AF24-A2CE56280DEF}" type="presOf" srcId="{B651F6E3-6281-48DB-9319-2AEAFDAE7572}" destId="{6BB5E863-4638-4E1D-BFDE-399D028AC4ED}" srcOrd="1" destOrd="0" presId="urn:microsoft.com/office/officeart/2005/8/layout/target3"/>
    <dgm:cxn modelId="{2D51D746-8670-4D0D-B8DF-C2A439855A2E}" type="presOf" srcId="{4C35D32F-0EAB-4CD7-82EE-45574DC2A586}" destId="{8BEBB6EC-1DAA-4CAC-8A25-BC0FCBD5DBD5}" srcOrd="0" destOrd="0" presId="urn:microsoft.com/office/officeart/2005/8/layout/target3"/>
    <dgm:cxn modelId="{E12F72CB-8FD5-4005-BAE6-DAC0394D286A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975CBA7-D4BF-45DB-8302-5573222F4A78}" type="presOf" srcId="{D8197B8C-B260-4A16-BDF4-0947B075E274}" destId="{25B08C86-7E15-44DC-BE7F-FFB55DD49D12}" srcOrd="0" destOrd="0" presId="urn:microsoft.com/office/officeart/2005/8/layout/target3"/>
    <dgm:cxn modelId="{71D284F0-5BFC-41DA-9936-ABCF9850AAC7}" type="presParOf" srcId="{333A1088-737F-45CB-B68E-254E46348037}" destId="{F5ABB229-8D3B-4694-996A-96F23CF14429}" srcOrd="0" destOrd="0" presId="urn:microsoft.com/office/officeart/2005/8/layout/target3"/>
    <dgm:cxn modelId="{2DB357FB-7B21-444F-B961-634E7DC76A58}" type="presParOf" srcId="{333A1088-737F-45CB-B68E-254E46348037}" destId="{F41139FD-01EE-4571-8B17-4FB00FC51163}" srcOrd="1" destOrd="0" presId="urn:microsoft.com/office/officeart/2005/8/layout/target3"/>
    <dgm:cxn modelId="{CE2C1350-7189-419B-A7D2-58EB52C67071}" type="presParOf" srcId="{333A1088-737F-45CB-B68E-254E46348037}" destId="{D005CE8C-CC26-4C3E-AC11-E15060ECD759}" srcOrd="2" destOrd="0" presId="urn:microsoft.com/office/officeart/2005/8/layout/target3"/>
    <dgm:cxn modelId="{6715F469-6A80-4A92-B1D2-5B8367AD37C1}" type="presParOf" srcId="{333A1088-737F-45CB-B68E-254E46348037}" destId="{2C702D82-9B77-49B7-9568-BB8EB47C3372}" srcOrd="3" destOrd="0" presId="urn:microsoft.com/office/officeart/2005/8/layout/target3"/>
    <dgm:cxn modelId="{60993A97-4481-4E37-8BFC-20B668D8C352}" type="presParOf" srcId="{333A1088-737F-45CB-B68E-254E46348037}" destId="{A52A0455-90FF-4808-ABD0-F02540D31D5A}" srcOrd="4" destOrd="0" presId="urn:microsoft.com/office/officeart/2005/8/layout/target3"/>
    <dgm:cxn modelId="{E4CA32B6-6A90-40CA-BA8D-1EB5BCABC6F2}" type="presParOf" srcId="{333A1088-737F-45CB-B68E-254E46348037}" destId="{6140AFEC-043D-4C43-A2F9-D0F5331DF3A3}" srcOrd="5" destOrd="0" presId="urn:microsoft.com/office/officeart/2005/8/layout/target3"/>
    <dgm:cxn modelId="{7F56FED7-E904-4B0B-9954-04FF03FA6968}" type="presParOf" srcId="{333A1088-737F-45CB-B68E-254E46348037}" destId="{9358AC05-5D7D-4327-9F80-1AD486AEA664}" srcOrd="6" destOrd="0" presId="urn:microsoft.com/office/officeart/2005/8/layout/target3"/>
    <dgm:cxn modelId="{F000CC32-D63E-4729-8C3F-63A7445ADF46}" type="presParOf" srcId="{333A1088-737F-45CB-B68E-254E46348037}" destId="{313FC574-E1CD-4FB4-B054-0B805CE0447D}" srcOrd="7" destOrd="0" presId="urn:microsoft.com/office/officeart/2005/8/layout/target3"/>
    <dgm:cxn modelId="{7FEE1BB4-506B-426A-B13A-281AB76AB1AC}" type="presParOf" srcId="{333A1088-737F-45CB-B68E-254E46348037}" destId="{619D679B-A015-4ECF-8348-D1034C574F40}" srcOrd="8" destOrd="0" presId="urn:microsoft.com/office/officeart/2005/8/layout/target3"/>
    <dgm:cxn modelId="{E8FFCB8F-0FEE-45EE-821A-8921D68B8F35}" type="presParOf" srcId="{333A1088-737F-45CB-B68E-254E46348037}" destId="{322283A8-4A27-4CDA-BAE3-F381106A9174}" srcOrd="9" destOrd="0" presId="urn:microsoft.com/office/officeart/2005/8/layout/target3"/>
    <dgm:cxn modelId="{A4B4926A-AEE8-42DB-AE2C-9FAD52CFEFD8}" type="presParOf" srcId="{333A1088-737F-45CB-B68E-254E46348037}" destId="{FFC9F71D-1B4F-4AD9-A4A6-86ADEFC8AF5C}" srcOrd="10" destOrd="0" presId="urn:microsoft.com/office/officeart/2005/8/layout/target3"/>
    <dgm:cxn modelId="{895A42C8-E376-48EF-BDFA-9CDDB553F0D1}" type="presParOf" srcId="{333A1088-737F-45CB-B68E-254E46348037}" destId="{25B08C86-7E15-44DC-BE7F-FFB55DD49D12}" srcOrd="11" destOrd="0" presId="urn:microsoft.com/office/officeart/2005/8/layout/target3"/>
    <dgm:cxn modelId="{CA7BF4A0-40B4-4400-A65F-45A05443937C}" type="presParOf" srcId="{333A1088-737F-45CB-B68E-254E46348037}" destId="{76644BE8-9D7C-4C09-B250-3D10AF48CBB7}" srcOrd="12" destOrd="0" presId="urn:microsoft.com/office/officeart/2005/8/layout/target3"/>
    <dgm:cxn modelId="{1DDB0E26-8657-44B7-812E-0CF858BA387F}" type="presParOf" srcId="{333A1088-737F-45CB-B68E-254E46348037}" destId="{EE85B701-7295-41C0-BA7A-34D3756A2AE6}" srcOrd="13" destOrd="0" presId="urn:microsoft.com/office/officeart/2005/8/layout/target3"/>
    <dgm:cxn modelId="{AABF2323-735E-4092-9EB3-FB17B84B6D2C}" type="presParOf" srcId="{333A1088-737F-45CB-B68E-254E46348037}" destId="{8BEBB6EC-1DAA-4CAC-8A25-BC0FCBD5DBD5}" srcOrd="14" destOrd="0" presId="urn:microsoft.com/office/officeart/2005/8/layout/target3"/>
    <dgm:cxn modelId="{C6DA8AA5-6E1C-48C4-ACB3-7895FFD729F3}" type="presParOf" srcId="{333A1088-737F-45CB-B68E-254E46348037}" destId="{AED2198E-93D5-4001-81B4-73124B309672}" srcOrd="15" destOrd="0" presId="urn:microsoft.com/office/officeart/2005/8/layout/target3"/>
    <dgm:cxn modelId="{02F6C164-6E7F-46FB-81E7-58554375056D}" type="presParOf" srcId="{333A1088-737F-45CB-B68E-254E46348037}" destId="{2BE915AB-18AA-4053-B92C-3BFC9ED204BB}" srcOrd="16" destOrd="0" presId="urn:microsoft.com/office/officeart/2005/8/layout/target3"/>
    <dgm:cxn modelId="{23247FBA-C5EF-4D8E-B979-FE9B2FB16A94}" type="presParOf" srcId="{333A1088-737F-45CB-B68E-254E46348037}" destId="{6BB5E863-4638-4E1D-BFDE-399D028AC4ED}" srcOrd="17" destOrd="0" presId="urn:microsoft.com/office/officeart/2005/8/layout/target3"/>
    <dgm:cxn modelId="{989B8598-93F9-4D74-8EE4-6EA5E7351091}" type="presParOf" srcId="{333A1088-737F-45CB-B68E-254E46348037}" destId="{5A5FFA88-C948-4069-8E93-59FA12366E83}" srcOrd="18" destOrd="0" presId="urn:microsoft.com/office/officeart/2005/8/layout/target3"/>
    <dgm:cxn modelId="{69FBA7FB-CB71-47CE-A40B-022B206E9ED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Dolní Benešov, </a:t>
          </a:r>
          <a:r>
            <a:rPr lang="cs-CZ" sz="2000" kern="1200" dirty="0" err="1" smtClean="0"/>
            <a:t>přísp</a:t>
          </a:r>
          <a:r>
            <a:rPr lang="cs-CZ" sz="2000" kern="1200" dirty="0" smtClean="0"/>
            <a:t>. organ.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Libuše </a:t>
          </a:r>
          <a:r>
            <a:rPr lang="cs-CZ" sz="2000" kern="1200" dirty="0" err="1" smtClean="0"/>
            <a:t>Widlová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2000" kern="1200" dirty="0" smtClean="0"/>
            <a:t>VY_32_Inovace_07_Přírodopis </a:t>
          </a:r>
          <a:r>
            <a:rPr lang="cs-CZ" sz="2000" kern="1200" dirty="0" smtClean="0"/>
            <a:t>6. 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DĚJE V ROSTLINÁCH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8464799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733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slouží k zopakování organických a anorganických látek</a:t>
            </a:r>
          </a:p>
          <a:p>
            <a:r>
              <a:rPr lang="cs-CZ" dirty="0" smtClean="0"/>
              <a:t>Upozorňuje žáky na rozdíl mezi fotosyntézou a dýcháním</a:t>
            </a:r>
          </a:p>
          <a:p>
            <a:r>
              <a:rPr lang="cs-CZ" dirty="0" smtClean="0"/>
              <a:t>Lze jej použít jako zápis žáků do sešitu</a:t>
            </a:r>
          </a:p>
          <a:p>
            <a:r>
              <a:rPr lang="cs-CZ" dirty="0" smtClean="0"/>
              <a:t>Na závěr obsahuje opakovací otázky pro lepší zapamatování informací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631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08DR\AppData\Local\Microsoft\Windows\Temporary Internet Files\Content.IE5\KQ1L08WT\MC90043730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688" y="836712"/>
            <a:ext cx="4401312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cs-CZ" dirty="0" smtClean="0"/>
              <a:t>DĚJE V ROSTLINÁCH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700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FOTOSYNTÉZA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Proces, při kterém se z látek anorganických vytvářejí látky </a:t>
            </a:r>
            <a:r>
              <a:rPr lang="cs-CZ" smtClean="0"/>
              <a:t>organické a kyslík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Anorganické látky </a:t>
            </a:r>
            <a:r>
              <a:rPr lang="cs-CZ" dirty="0" smtClean="0"/>
              <a:t>(neústrojné): voda, oxid uhličitý, minerální látky z půdy</a:t>
            </a:r>
          </a:p>
          <a:p>
            <a:endParaRPr lang="cs-CZ" dirty="0" smtClean="0"/>
          </a:p>
          <a:p>
            <a:r>
              <a:rPr lang="cs-CZ" b="1" dirty="0" smtClean="0"/>
              <a:t>Organické látky </a:t>
            </a:r>
            <a:r>
              <a:rPr lang="cs-CZ" dirty="0" smtClean="0"/>
              <a:t>(ústrojné): cukry, tuky, bílkoviny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0622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Co ovlivňuje fotosyntézu?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Intenzita světla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Délka světla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Teplota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Množství oxidu uhličitého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Dostatek vody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Množství minerálních látek ve vodě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032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fotosyntéza probíhá v chloroplastech, které obsahují chlorofyl        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chloroplasty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564904"/>
            <a:ext cx="2869124" cy="3430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899592" y="4365104"/>
            <a:ext cx="352839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3595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Podmínky fotosyntézy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Oxid uhličitý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Sluneční záření</a:t>
            </a:r>
            <a:endParaRPr lang="cs-CZ" dirty="0"/>
          </a:p>
        </p:txBody>
      </p:sp>
      <p:pic>
        <p:nvPicPr>
          <p:cNvPr id="4098" name="Picture 2" descr="C:\Users\08DR\AppData\Local\Microsoft\Windows\Temporary Internet Files\Content.IE5\A46BR72E\MP90018267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212976"/>
            <a:ext cx="5076564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928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Rovnice fotosyntézy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Voda+oxid</a:t>
            </a:r>
            <a:r>
              <a:rPr lang="cs-CZ" dirty="0" smtClean="0"/>
              <a:t> uhličitý            </a:t>
            </a:r>
            <a:r>
              <a:rPr lang="cs-CZ" dirty="0" err="1" smtClean="0"/>
              <a:t>voda+kyslík+org.látky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H</a:t>
            </a:r>
            <a:r>
              <a:rPr lang="cs-CZ" baseline="-25000" dirty="0" smtClean="0"/>
              <a:t>2</a:t>
            </a:r>
            <a:r>
              <a:rPr lang="cs-CZ" dirty="0" smtClean="0"/>
              <a:t>O + CO</a:t>
            </a:r>
            <a:r>
              <a:rPr lang="cs-CZ" baseline="-25000" dirty="0" smtClean="0"/>
              <a:t>2   </a:t>
            </a:r>
            <a:r>
              <a:rPr lang="cs-CZ" dirty="0" smtClean="0"/>
              <a:t>                     H</a:t>
            </a:r>
            <a:r>
              <a:rPr lang="cs-CZ" baseline="-25000" dirty="0" smtClean="0"/>
              <a:t>2</a:t>
            </a:r>
            <a:r>
              <a:rPr lang="cs-CZ" dirty="0" smtClean="0"/>
              <a:t>O + O</a:t>
            </a:r>
            <a:r>
              <a:rPr lang="cs-CZ" baseline="-25000" dirty="0" smtClean="0"/>
              <a:t>2</a:t>
            </a:r>
            <a:r>
              <a:rPr lang="cs-CZ" dirty="0" smtClean="0"/>
              <a:t> + cukry   </a:t>
            </a:r>
            <a:endParaRPr lang="cs-CZ" dirty="0"/>
          </a:p>
        </p:txBody>
      </p:sp>
      <p:sp>
        <p:nvSpPr>
          <p:cNvPr id="6" name="Šipka doprava 5"/>
          <p:cNvSpPr/>
          <p:nvPr/>
        </p:nvSpPr>
        <p:spPr>
          <a:xfrm>
            <a:off x="3635896" y="167451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3622576" y="284477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146" name="Picture 2" descr="C:\Users\08DR\AppData\Local\Microsoft\Windows\Temporary Internet Files\Content.IE5\KPJTC3LQ\MC900439223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573015"/>
            <a:ext cx="3133085" cy="3133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4470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 smtClean="0"/>
              <a:t>                                                                                          O</a:t>
            </a:r>
            <a:r>
              <a:rPr lang="cs-CZ" baseline="-25000" dirty="0" smtClean="0"/>
              <a:t>2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H</a:t>
            </a:r>
            <a:r>
              <a:rPr lang="cs-CZ" baseline="-25000" dirty="0" smtClean="0"/>
              <a:t>2</a:t>
            </a:r>
            <a:r>
              <a:rPr lang="cs-CZ" dirty="0" smtClean="0"/>
              <a:t>O                                                           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                               H</a:t>
            </a:r>
            <a:r>
              <a:rPr lang="cs-CZ" baseline="-25000" dirty="0" smtClean="0"/>
              <a:t>2</a:t>
            </a:r>
            <a:r>
              <a:rPr lang="cs-CZ" dirty="0" smtClean="0"/>
              <a:t>O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CO</a:t>
            </a:r>
            <a:r>
              <a:rPr lang="cs-CZ" baseline="-25000" dirty="0" smtClean="0"/>
              <a:t>2                                                                                                         </a:t>
            </a:r>
          </a:p>
          <a:p>
            <a:pPr marL="0" indent="0">
              <a:buNone/>
            </a:pPr>
            <a:r>
              <a:rPr lang="cs-CZ" baseline="-25000" dirty="0"/>
              <a:t> </a:t>
            </a:r>
            <a:r>
              <a:rPr lang="cs-CZ" baseline="-25000" dirty="0" smtClean="0"/>
              <a:t>                                                                                                                                             cukry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052736"/>
            <a:ext cx="3942438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395892" y="2996952"/>
            <a:ext cx="2087876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545049" y="5298860"/>
            <a:ext cx="2664296" cy="720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6068710" y="3707102"/>
            <a:ext cx="216024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V="1">
            <a:off x="5940152" y="1808820"/>
            <a:ext cx="1728192" cy="151216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6092437" y="4437112"/>
            <a:ext cx="1728192" cy="122413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1827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Users\08DR\AppData\Local\Microsoft\Windows\Temporary Internet Files\Content.IE5\A46BR72E\MP90017874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3082" y="1196752"/>
            <a:ext cx="3657600" cy="2426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 fotosyntéze dochází v zelených částech rostlin</a:t>
            </a:r>
            <a:endParaRPr lang="cs-CZ" dirty="0"/>
          </a:p>
        </p:txBody>
      </p:sp>
      <p:pic>
        <p:nvPicPr>
          <p:cNvPr id="4" name="Picture 3" descr="C:\Users\08DR\AppData\Local\Microsoft\Windows\Temporary Internet Files\Content.IE5\42Q0Y3S9\MP900178496[1]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11960" y="3606936"/>
            <a:ext cx="3657600" cy="2426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08DR\AppData\Local\Microsoft\Windows\Temporary Internet Files\Content.IE5\42Q0Y3S9\MP900145137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56792"/>
            <a:ext cx="3657600" cy="241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08DR\AppData\Local\Microsoft\Windows\Temporary Internet Files\Content.IE5\KQ1L08WT\MP900148730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76" y="4221088"/>
            <a:ext cx="3657600" cy="2401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8457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Fotosyntéza má 2 fáze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Světelná (probíhá pouze za světla)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Temnostní (děje nezávislé na světle)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4332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fotorespirace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Proces opačný k fotosyntéze</a:t>
            </a:r>
          </a:p>
          <a:p>
            <a:r>
              <a:rPr lang="cs-CZ" dirty="0" smtClean="0"/>
              <a:t>Rostlina spotřebovává kyslík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1943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- Patří voda mezi organické látky?</a:t>
            </a:r>
          </a:p>
          <a:p>
            <a:pPr marL="0" indent="0">
              <a:buNone/>
            </a:pPr>
            <a:r>
              <a:rPr lang="cs-CZ" dirty="0" smtClean="0"/>
              <a:t>Ne, voda je látka anorganická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- Probíhá fotosyntéza ve květech rostlin?</a:t>
            </a:r>
          </a:p>
          <a:p>
            <a:pPr marL="0" indent="0">
              <a:buNone/>
            </a:pPr>
            <a:r>
              <a:rPr lang="cs-CZ" dirty="0" smtClean="0"/>
              <a:t>Ne, fotosyntéza probíhá jen v zelených částech rostliny.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- Probíhá fotosyntéza v rostlinách v noci?</a:t>
            </a:r>
          </a:p>
          <a:p>
            <a:pPr marL="0" indent="0">
              <a:buNone/>
            </a:pPr>
            <a:r>
              <a:rPr lang="cs-CZ" dirty="0" smtClean="0"/>
              <a:t>Temnostní fáze probíhá i za nedostatku světla.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- Vzniká při fotosyntéze kyslík nebo oxid uhličitý?</a:t>
            </a:r>
          </a:p>
          <a:p>
            <a:pPr marL="0" indent="0">
              <a:buNone/>
            </a:pPr>
            <a:r>
              <a:rPr lang="cs-CZ" dirty="0" smtClean="0"/>
              <a:t>Při fotosyntéze vzniká kyslík. Oxid uhličitý je podmínkou fotosyntézy.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2163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Obrázky: </a:t>
            </a:r>
            <a:r>
              <a:rPr lang="cs-CZ" dirty="0"/>
              <a:t>Otevřená galerie Microsoft Office, </a:t>
            </a:r>
            <a:r>
              <a:rPr lang="cs-CZ" dirty="0" smtClean="0"/>
              <a:t>20.4.2012.</a:t>
            </a:r>
          </a:p>
          <a:p>
            <a:r>
              <a:rPr lang="cs-CZ" dirty="0" smtClean="0"/>
              <a:t>Text byl vytvořen </a:t>
            </a:r>
            <a:r>
              <a:rPr lang="cs-CZ" smtClean="0"/>
              <a:t>autorkou 20.4.2012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8620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116</TotalTime>
  <Words>281</Words>
  <Application>Microsoft Office PowerPoint</Application>
  <PresentationFormat>Předvádění na obrazovce (4:3)</PresentationFormat>
  <Paragraphs>64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Cesta</vt:lpstr>
      <vt:lpstr>Prezentace aplikace PowerPoint</vt:lpstr>
      <vt:lpstr>Anotace:</vt:lpstr>
      <vt:lpstr>DĚJE V ROSTLINÁCH</vt:lpstr>
      <vt:lpstr>FOTOSYNTÉZA</vt:lpstr>
      <vt:lpstr>Co ovlivňuje fotosyntézu? </vt:lpstr>
      <vt:lpstr>Prezentace aplikace PowerPoint</vt:lpstr>
      <vt:lpstr>Podmínky fotosyntézy</vt:lpstr>
      <vt:lpstr>Rovnice fotosyntézy</vt:lpstr>
      <vt:lpstr>Prezentace aplikace PowerPoint</vt:lpstr>
      <vt:lpstr>K fotosyntéze dochází v zelených částech rostlin</vt:lpstr>
      <vt:lpstr>Fotosyntéza má 2 fáze</vt:lpstr>
      <vt:lpstr>fotorespirace</vt:lpstr>
      <vt:lpstr>test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FOTOSYNTÉZA</dc:title>
  <dc:creator>08DR</dc:creator>
  <cp:lastModifiedBy>08DR</cp:lastModifiedBy>
  <cp:revision>17</cp:revision>
  <dcterms:created xsi:type="dcterms:W3CDTF">2012-01-12T20:11:43Z</dcterms:created>
  <dcterms:modified xsi:type="dcterms:W3CDTF">2012-12-19T14:05:57Z</dcterms:modified>
</cp:coreProperties>
</file>