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1" r:id="rId6"/>
    <p:sldId id="262" r:id="rId7"/>
    <p:sldId id="263" r:id="rId8"/>
    <p:sldId id="266" r:id="rId9"/>
    <p:sldId id="264" r:id="rId10"/>
    <p:sldId id="265" r:id="rId11"/>
    <p:sldId id="268" r:id="rId12"/>
    <p:sldId id="269" r:id="rId13"/>
    <p:sldId id="270" r:id="rId14"/>
    <p:sldId id="272" r:id="rId15"/>
    <p:sldId id="273" r:id="rId16"/>
    <p:sldId id="260" r:id="rId17"/>
    <p:sldId id="267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ADF07-CB9C-488A-9581-7A02121A3058}" type="datetimeFigureOut">
              <a:rPr lang="cs-CZ" smtClean="0"/>
              <a:t>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27317-7C52-49C4-8A4D-2FD18FDBB5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22729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ADF07-CB9C-488A-9581-7A02121A3058}" type="datetimeFigureOut">
              <a:rPr lang="cs-CZ" smtClean="0"/>
              <a:t>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27317-7C52-49C4-8A4D-2FD18FDBB5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59186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ADF07-CB9C-488A-9581-7A02121A3058}" type="datetimeFigureOut">
              <a:rPr lang="cs-CZ" smtClean="0"/>
              <a:t>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27317-7C52-49C4-8A4D-2FD18FDBB5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99217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ADF07-CB9C-488A-9581-7A02121A3058}" type="datetimeFigureOut">
              <a:rPr lang="cs-CZ" smtClean="0"/>
              <a:t>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27317-7C52-49C4-8A4D-2FD18FDBB5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33810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ADF07-CB9C-488A-9581-7A02121A3058}" type="datetimeFigureOut">
              <a:rPr lang="cs-CZ" smtClean="0"/>
              <a:t>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27317-7C52-49C4-8A4D-2FD18FDBB5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22031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ADF07-CB9C-488A-9581-7A02121A3058}" type="datetimeFigureOut">
              <a:rPr lang="cs-CZ" smtClean="0"/>
              <a:t>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27317-7C52-49C4-8A4D-2FD18FDBB5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85738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ADF07-CB9C-488A-9581-7A02121A3058}" type="datetimeFigureOut">
              <a:rPr lang="cs-CZ" smtClean="0"/>
              <a:t>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27317-7C52-49C4-8A4D-2FD18FDBB5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3033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ADF07-CB9C-488A-9581-7A02121A3058}" type="datetimeFigureOut">
              <a:rPr lang="cs-CZ" smtClean="0"/>
              <a:t>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27317-7C52-49C4-8A4D-2FD18FDBB5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9246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ADF07-CB9C-488A-9581-7A02121A3058}" type="datetimeFigureOut">
              <a:rPr lang="cs-CZ" smtClean="0"/>
              <a:t>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27317-7C52-49C4-8A4D-2FD18FDBB5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94221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ADF07-CB9C-488A-9581-7A02121A3058}" type="datetimeFigureOut">
              <a:rPr lang="cs-CZ" smtClean="0"/>
              <a:t>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27317-7C52-49C4-8A4D-2FD18FDBB5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48539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ADF07-CB9C-488A-9581-7A02121A3058}" type="datetimeFigureOut">
              <a:rPr lang="cs-CZ" smtClean="0"/>
              <a:t>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F27317-7C52-49C4-8A4D-2FD18FDBB5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21007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DADF07-CB9C-488A-9581-7A02121A3058}" type="datetimeFigureOut">
              <a:rPr lang="cs-CZ" smtClean="0"/>
              <a:t>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F27317-7C52-49C4-8A4D-2FD18FDBB5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8231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3/3d/NMNM_povoden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c/c4/Anemone_nemorosa_001.JPG" TargetMode="External"/><Relationship Id="rId3" Type="http://schemas.openxmlformats.org/officeDocument/2006/relationships/image" Target="../media/image9.jpeg"/><Relationship Id="rId7" Type="http://schemas.openxmlformats.org/officeDocument/2006/relationships/image" Target="../media/image11.jpeg"/><Relationship Id="rId2" Type="http://schemas.openxmlformats.org/officeDocument/2006/relationships/hyperlink" Target="//upload.wikimedia.org/wikipedia/commons/2/23/Galanthus_nivali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3/31/Primula_veris_0x.JPG" TargetMode="External"/><Relationship Id="rId11" Type="http://schemas.openxmlformats.org/officeDocument/2006/relationships/image" Target="../media/image13.jpeg"/><Relationship Id="rId5" Type="http://schemas.openxmlformats.org/officeDocument/2006/relationships/image" Target="../media/image10.jpeg"/><Relationship Id="rId10" Type="http://schemas.openxmlformats.org/officeDocument/2006/relationships/hyperlink" Target="//upload.wikimedia.org/wikipedia/commons/8/8c/Bellis_perennis_dsc00906.jpg" TargetMode="External"/><Relationship Id="rId4" Type="http://schemas.openxmlformats.org/officeDocument/2006/relationships/hyperlink" Target="//upload.wikimedia.org/wikipedia/commons/d/d4/Leucoium_vernum_411-20.jpg" TargetMode="External"/><Relationship Id="rId9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7" Type="http://schemas.openxmlformats.org/officeDocument/2006/relationships/image" Target="../media/image19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aa.ecn.cz/img_upload/e6ffb6c50bc1424ab10ecf09e063cd63/nepouzivat_nase_priroda_divprase02.jpg" TargetMode="External"/><Relationship Id="rId5" Type="http://schemas.openxmlformats.org/officeDocument/2006/relationships/image" Target="../media/image18.jpeg"/><Relationship Id="rId4" Type="http://schemas.openxmlformats.org/officeDocument/2006/relationships/hyperlink" Target="//upload.wikimedia.org/wikipedia/commons/2/28/Vulpes_vulpes_pup_sitting_on_stone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hyperlink" Target="http://galerie.kolas.cz/plazi/hadi_01.htm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hyperlink" Target="//upload.wikimedia.org/wikipedia/commons/7/73/Chrysalis5504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0636060"/>
              </p:ext>
            </p:extLst>
          </p:nvPr>
        </p:nvGraphicFramePr>
        <p:xfrm>
          <a:off x="755576" y="2132856"/>
          <a:ext cx="7488832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63664"/>
                <a:gridCol w="5425168"/>
              </a:tblGrid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Název školy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Základní škola a mateřská škola, Jetřichov,                                           okres Náchod</a:t>
                      </a:r>
                      <a:endParaRPr lang="cs-CZ" sz="8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Hana Krejčová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12.10.2012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VY_52_INOVACE_26_přírodní společenstva na</a:t>
                      </a:r>
                      <a:r>
                        <a:rPr lang="cs-CZ" sz="1800" kern="1200" baseline="0" dirty="0" smtClean="0">
                          <a:effectLst/>
                        </a:rPr>
                        <a:t> jaře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3., 4.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CZ.1.07/1.4.00/21.0835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3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79214"/>
            <a:ext cx="5716588" cy="124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3686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76672"/>
            <a:ext cx="7772400" cy="1470025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Anotace: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772816"/>
            <a:ext cx="7560840" cy="3865984"/>
          </a:xfrm>
        </p:spPr>
        <p:txBody>
          <a:bodyPr>
            <a:norm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Materiál shrnuje základní informace o dění v přírodě na jaře.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Slouží jako opora při výkladu.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Žáci pracují samostatně na počítačích nebo společně s interaktivní tabulí.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Pracovní list slouží k ověření nabytých znalostí.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Přechod mezi jednotlivými snímky se děje kliknutím.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157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smtClean="0"/>
              <a:t>Přírodní společenstva na jaře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jaro začíná </a:t>
            </a:r>
            <a:r>
              <a:rPr lang="cs-CZ" sz="2400" b="1" dirty="0" smtClean="0"/>
              <a:t>21. března</a:t>
            </a:r>
          </a:p>
          <a:p>
            <a:endParaRPr lang="cs-CZ" sz="2400" dirty="0" smtClean="0"/>
          </a:p>
          <a:p>
            <a:r>
              <a:rPr lang="cs-CZ" sz="2400" dirty="0" smtClean="0"/>
              <a:t>tento den se nazývá </a:t>
            </a:r>
            <a:r>
              <a:rPr lang="cs-CZ" sz="2400" b="1" dirty="0" smtClean="0"/>
              <a:t>jarní rovnodennost</a:t>
            </a:r>
          </a:p>
          <a:p>
            <a:endParaRPr lang="cs-CZ" sz="2400" dirty="0" smtClean="0"/>
          </a:p>
          <a:p>
            <a:r>
              <a:rPr lang="cs-CZ" sz="2400" dirty="0" smtClean="0"/>
              <a:t>v tento den je </a:t>
            </a:r>
            <a:r>
              <a:rPr lang="cs-CZ" sz="2400" b="1" dirty="0" smtClean="0"/>
              <a:t>den stejně dlouhý jako noc</a:t>
            </a:r>
          </a:p>
          <a:p>
            <a:endParaRPr lang="cs-CZ" sz="2400" dirty="0" smtClean="0"/>
          </a:p>
          <a:p>
            <a:r>
              <a:rPr lang="cs-CZ" sz="2400" dirty="0" smtClean="0"/>
              <a:t>jarní měsíce jsou: </a:t>
            </a:r>
            <a:r>
              <a:rPr lang="cs-CZ" sz="2400" b="1" dirty="0" smtClean="0"/>
              <a:t>březen, duben, květen</a:t>
            </a:r>
            <a:endParaRPr lang="cs-CZ" sz="2400" b="1" dirty="0"/>
          </a:p>
        </p:txBody>
      </p:sp>
      <p:pic>
        <p:nvPicPr>
          <p:cNvPr id="1027" name="Picture 3" descr="C:\Users\uživatel\AppData\Local\Microsoft\Windows\Temporary Internet Files\Content.IE5\S0E1TW9W\MC90044040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988840"/>
            <a:ext cx="3024336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0781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Počasí: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Od 21. 3. se den stále více prodlužuje až do 21.6.</a:t>
            </a:r>
          </a:p>
          <a:p>
            <a:pPr marL="0" indent="0">
              <a:buNone/>
            </a:pPr>
            <a:r>
              <a:rPr lang="cs-CZ" sz="2400" dirty="0" smtClean="0"/>
              <a:t> </a:t>
            </a:r>
          </a:p>
          <a:p>
            <a:pPr marL="0" indent="0">
              <a:buNone/>
            </a:pPr>
            <a:r>
              <a:rPr lang="cs-CZ" sz="2400" dirty="0" smtClean="0"/>
              <a:t>Taje sníh, při prudkém tání se plní vodní toky a někdy se i vylévají z břehů – hrozí povodně. 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Denní teplota se zvyšuje.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Oblačná obloha se rychle střídá se slunečnem, často několikrát denně ( říká se tomu „aprílové počasí“)</a:t>
            </a:r>
            <a:endParaRPr lang="cs-CZ" sz="2400" dirty="0"/>
          </a:p>
        </p:txBody>
      </p:sp>
      <p:pic>
        <p:nvPicPr>
          <p:cNvPr id="2050" name="Picture 2" descr="Soubor:NMNM povoden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4121" y="2492896"/>
            <a:ext cx="3672539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7185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/>
              <a:t>Jehličnaté stromy: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Po zimním odpočinku začínají na stromech vyrůstat nové letorosty.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Všechny stromy začínají kvést.</a:t>
            </a:r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284984"/>
            <a:ext cx="4336380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067944" y="6141812"/>
            <a:ext cx="374759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Samičí květ borovice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9662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/>
              <a:t>Listnaté stromy a keře: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Míza listnatých stromů, která přežívala zimu v kořenech, se vrací do celého stromu a roznáší živiny.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Na větvích se nalévají pupeny, se kterých se rozvinou listy a květy.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4098" name="Picture 2" descr="Tapeta: Pupe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9828" y="3488258"/>
            <a:ext cx="4128459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39320" y="6184492"/>
            <a:ext cx="42484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Pupeny třešně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3889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Byliny 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561662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/>
              <a:t>Jednoleté byliny přezimovaly v semenech, na jaře klíčí, rostou a kvetou.</a:t>
            </a:r>
          </a:p>
          <a:p>
            <a:pPr marL="0" indent="0">
              <a:buNone/>
            </a:pPr>
            <a:r>
              <a:rPr lang="cs-CZ" sz="2400" dirty="0" smtClean="0"/>
              <a:t>Např. salát, hrách.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Dvouleté byliny přezimovaly v kořenech ze kterých začínají znovu vyrůstat a později kvést.</a:t>
            </a:r>
          </a:p>
          <a:p>
            <a:pPr marL="0" indent="0">
              <a:buNone/>
            </a:pPr>
            <a:r>
              <a:rPr lang="cs-CZ" sz="2400" dirty="0" smtClean="0"/>
              <a:t>Např. mrkev, řepa.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Vytrvalé byliny přezimovaly také převážně v kořenech a na jaře vyrůstají a kvetou.</a:t>
            </a:r>
          </a:p>
          <a:p>
            <a:pPr marL="0" indent="0">
              <a:buNone/>
            </a:pPr>
            <a:r>
              <a:rPr lang="cs-CZ" sz="2400" dirty="0" smtClean="0"/>
              <a:t>Např. sedmikráska, pampeliška.</a:t>
            </a:r>
            <a:endParaRPr lang="cs-CZ" sz="2400" dirty="0"/>
          </a:p>
        </p:txBody>
      </p:sp>
      <p:pic>
        <p:nvPicPr>
          <p:cNvPr id="1028" name="Picture 4" descr="C:\Users\uživatel\AppData\Local\Microsoft\Windows\Temporary Internet Files\Content.IE5\63OLIM5R\MC9003586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7336" y="3573016"/>
            <a:ext cx="1196844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živatel\AppData\Local\Microsoft\Windows\Temporary Internet Files\Content.IE5\2QOPBQBM\MC9001228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3489" y="5439159"/>
            <a:ext cx="1242843" cy="1418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živatel\AppData\Local\Microsoft\Windows\Temporary Internet Files\Content.IE5\01737EWH\MC9002325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3980" y="1412776"/>
            <a:ext cx="1800200" cy="1325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434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dirty="0" smtClean="0"/>
              <a:t>První jarní byliny: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400" dirty="0" smtClean="0"/>
              <a:t>1) Sněženka podsněžník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2) Bledule jarní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3) Prvosenka jarní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4) Sasanka hajní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5) Sedmikráska chudobka</a:t>
            </a:r>
            <a:endParaRPr lang="cs-CZ" sz="2400" dirty="0"/>
          </a:p>
        </p:txBody>
      </p:sp>
      <p:pic>
        <p:nvPicPr>
          <p:cNvPr id="4098" name="Picture 2" descr="Soubor:Galanthus nivali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9636" y="332656"/>
            <a:ext cx="2324472" cy="2324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oubor:Leucoium vernum 411-20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9081" y="741715"/>
            <a:ext cx="2736304" cy="1915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Soubor:Primula veris 0x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3780" y="4005065"/>
            <a:ext cx="1836204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Soubor:Anemone nemorosa 001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2769" y="2996952"/>
            <a:ext cx="2551584" cy="1696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Soubor:Bellis perennis dsc00906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6618" y="4811973"/>
            <a:ext cx="2061229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39081" y="2128887"/>
            <a:ext cx="10306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2</a:t>
            </a:r>
            <a:endParaRPr lang="cs-CZ" sz="2800" dirty="0">
              <a:solidFill>
                <a:schemeClr val="bg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611529" y="2128887"/>
            <a:ext cx="10306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1</a:t>
            </a:r>
            <a:endParaRPr lang="cs-CZ" sz="2800" dirty="0">
              <a:solidFill>
                <a:schemeClr val="bg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192769" y="4170536"/>
            <a:ext cx="10306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4</a:t>
            </a:r>
            <a:endParaRPr lang="cs-CZ" sz="2800" dirty="0">
              <a:solidFill>
                <a:schemeClr val="bg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982964" y="5930117"/>
            <a:ext cx="10306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3</a:t>
            </a:r>
            <a:endParaRPr lang="cs-CZ" sz="2800" dirty="0">
              <a:solidFill>
                <a:schemeClr val="bg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076619" y="6088953"/>
            <a:ext cx="10306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5</a:t>
            </a:r>
            <a:endParaRPr lang="cs-CZ" sz="2800" dirty="0">
              <a:solidFill>
                <a:schemeClr val="bg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6190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Ptáci: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54461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 smtClean="0"/>
              <a:t>Stěhovaví ptáci se vracejí ze svých zimovišť.</a:t>
            </a:r>
          </a:p>
          <a:p>
            <a:pPr marL="0" indent="0">
              <a:buNone/>
            </a:pPr>
            <a:r>
              <a:rPr lang="cs-CZ" sz="2000" dirty="0" smtClean="0"/>
              <a:t>Např. vlaštovka, čáp.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Ptáci, kteří přezimovali, již nacházejí potravu v přírodě a opouštějí krmítka.</a:t>
            </a:r>
          </a:p>
          <a:p>
            <a:pPr marL="0" indent="0">
              <a:buNone/>
            </a:pPr>
            <a:r>
              <a:rPr lang="cs-CZ" sz="2000" dirty="0" smtClean="0"/>
              <a:t>Např. kos, vrabec.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Někteří ptáci si staví hnízda, nebo se vracejí do svých původních a pouze je opravují. Např. vlaštovka, čáp.</a:t>
            </a:r>
          </a:p>
          <a:p>
            <a:pPr marL="0" indent="0">
              <a:buNone/>
            </a:pPr>
            <a:r>
              <a:rPr lang="cs-CZ" sz="2000" dirty="0" smtClean="0"/>
              <a:t>Někteří zahnízďují v budkách či dutinách stromů. Např. špaček.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Všichni ptáci snášejí na jaře vejce, ze kterých se vylíhnou mláďata.</a:t>
            </a:r>
          </a:p>
          <a:p>
            <a:pPr marL="0" indent="0">
              <a:buNone/>
            </a:pPr>
            <a:r>
              <a:rPr lang="cs-CZ" sz="2000" dirty="0" smtClean="0"/>
              <a:t>Krmivá mláďata jsou plně závislá na rodičích (potrava, ochrana).</a:t>
            </a:r>
          </a:p>
          <a:p>
            <a:pPr marL="0" indent="0">
              <a:buNone/>
            </a:pPr>
            <a:r>
              <a:rPr lang="cs-CZ" sz="2000" dirty="0" smtClean="0"/>
              <a:t>Např. sýkora, špaček.</a:t>
            </a:r>
          </a:p>
          <a:p>
            <a:pPr marL="0" indent="0">
              <a:buNone/>
            </a:pPr>
            <a:r>
              <a:rPr lang="cs-CZ" sz="2000" dirty="0" smtClean="0"/>
              <a:t>Nekrmivým ptáčatům poskytují rodiče pouze ochranu.</a:t>
            </a:r>
          </a:p>
          <a:p>
            <a:pPr marL="0" indent="0">
              <a:buNone/>
            </a:pPr>
            <a:r>
              <a:rPr lang="cs-CZ" sz="2000" dirty="0" smtClean="0"/>
              <a:t>Např. kachna, koroptev.</a:t>
            </a:r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2050" name="Picture 2" descr="C:\Users\uživatel\AppData\Local\Microsoft\Windows\Temporary Internet Files\Content.IE5\01737EWH\MP9001805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0900" y="25513"/>
            <a:ext cx="1273582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uživatel\AppData\Local\Microsoft\Windows\Temporary Internet Files\Content.IE5\P2JFCX7E\MP900448388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229200"/>
            <a:ext cx="1836205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5916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Savci: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47260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 smtClean="0"/>
              <a:t>Někteří savci zimu přečkali zimním spánkem.</a:t>
            </a:r>
          </a:p>
          <a:p>
            <a:pPr marL="0" indent="0">
              <a:buNone/>
            </a:pPr>
            <a:r>
              <a:rPr lang="cs-CZ" sz="2000" dirty="0" smtClean="0"/>
              <a:t>Např. ježek, medvěd.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Většina savců však byla nucena si v zimě hledat potravu ( člověk jim tuto starost ulehčuje poskytováním potravy do krmelců).</a:t>
            </a:r>
          </a:p>
          <a:p>
            <a:pPr marL="0" indent="0">
              <a:buNone/>
            </a:pPr>
            <a:r>
              <a:rPr lang="cs-CZ" sz="2000" dirty="0" smtClean="0"/>
              <a:t>Na jaře je vyhledávání potravy již jednodušší. </a:t>
            </a:r>
          </a:p>
          <a:p>
            <a:pPr marL="0" indent="0">
              <a:buNone/>
            </a:pPr>
            <a:r>
              <a:rPr lang="cs-CZ" sz="2000" dirty="0" smtClean="0"/>
              <a:t>Pro býložravce narůstá tráva, kořist masožravců vylézá z nor stejně jako hmyz.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Všichni savci na jaře rodí </a:t>
            </a:r>
            <a:r>
              <a:rPr lang="cs-CZ" sz="2000" dirty="0" smtClean="0"/>
              <a:t>mláďata, </a:t>
            </a:r>
            <a:r>
              <a:rPr lang="cs-CZ" sz="2000" dirty="0" smtClean="0"/>
              <a:t>která jsou závislá na mateřském mléce.</a:t>
            </a:r>
          </a:p>
          <a:p>
            <a:pPr marL="0" indent="0">
              <a:buNone/>
            </a:pPr>
            <a:r>
              <a:rPr lang="cs-CZ" sz="2000" dirty="0" smtClean="0"/>
              <a:t>O některá mláďata se stará pouze samice, o některá oba rodiče.</a:t>
            </a:r>
            <a:endParaRPr lang="cs-CZ" sz="2000" dirty="0"/>
          </a:p>
        </p:txBody>
      </p:sp>
      <p:pic>
        <p:nvPicPr>
          <p:cNvPr id="3076" name="Picture 4" descr="Ježek obecný východní (Erinaceus concolor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59832"/>
            <a:ext cx="237410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živatel\AppData\Local\Microsoft\Windows\Temporary Internet Files\Content.IE5\Z4H4DLYH\MP90040721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574381"/>
            <a:ext cx="1440160" cy="2159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Soubor:Vulpes vulpes pup sitting on ston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688614"/>
            <a:ext cx="2664296" cy="1771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Selata ihned po narození vidí a jsou velmi čilá">
            <a:hlinkClick r:id="rId6" tooltip="Selata ihned po narození vidí a jsou velmi čilá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602384"/>
            <a:ext cx="2916323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3001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Plazi, obojživelníci, ryby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2565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Plazi i obojživelníci přečkali zimu spánkem, ukrytí v bezpečí nor, dutinách u kořenů stromů apod.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Ryby tráví zimu v klidu u dna, potravu přijímají v omezeném množství nebo vůbec.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Při stoupající jarní teplotě vylézají, začínají hledat potravu a partnera pro rozmnožování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6" name="Picture 2" descr="http://toulky.kolas.cz/2001/zabyhadi/010705c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005064"/>
            <a:ext cx="2592288" cy="1944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užovka obojková">
            <a:hlinkClick r:id="rId2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1282" y="3694593"/>
            <a:ext cx="3648404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mestodobruska.cz/foto/priroda/048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5580" y="4612695"/>
            <a:ext cx="2424269" cy="1818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0667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/>
              <a:t>Hmyz 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dirty="0" smtClean="0"/>
              <a:t>Většina dospělého hmyzu na podzim uhynula.</a:t>
            </a:r>
          </a:p>
          <a:p>
            <a:pPr marL="0" indent="0">
              <a:buNone/>
            </a:pPr>
            <a:r>
              <a:rPr lang="cs-CZ" sz="2400" dirty="0" smtClean="0"/>
              <a:t>Přezimují vajíčka, larvy nebo kukly. </a:t>
            </a:r>
          </a:p>
          <a:p>
            <a:pPr marL="0" indent="0">
              <a:buNone/>
            </a:pPr>
            <a:r>
              <a:rPr lang="cs-CZ" sz="2400" dirty="0" smtClean="0"/>
              <a:t>Po jarním oteplení se líhnou larvy, z kukel dospělí jedinci připravení k rozmnožování.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2" name="Picture 4" descr="Soubor:Chrysalis5504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429000"/>
            <a:ext cx="1968114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bmtypo.cz/photobank/529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969060"/>
            <a:ext cx="2928325" cy="2196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www.bmtypo.cz/photobank/5324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23066"/>
            <a:ext cx="2784309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3480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Doplň text: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2565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Jaro začíná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Tomuto dni se říká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Jarní měsíce jsou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První jarní květiny jsou např. 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Všechny rostliny na jaře           , k opylení květů je potřeba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Přilétají stěhovaví ptáci, např. 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Všichni živočichové se na jaře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892976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A nyní si proveď kontrolu: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2565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Jaro začíná </a:t>
            </a:r>
            <a:r>
              <a:rPr lang="cs-CZ" sz="2000" dirty="0" smtClean="0">
                <a:solidFill>
                  <a:srgbClr val="C00000"/>
                </a:solidFill>
              </a:rPr>
              <a:t>21. března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Tomuto dni se říká </a:t>
            </a:r>
            <a:r>
              <a:rPr lang="cs-CZ" sz="2000" dirty="0" smtClean="0">
                <a:solidFill>
                  <a:srgbClr val="C00000"/>
                </a:solidFill>
              </a:rPr>
              <a:t>jarní rovnodennost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Jarní měsíce jsou </a:t>
            </a:r>
            <a:r>
              <a:rPr lang="cs-CZ" sz="2000" dirty="0" smtClean="0">
                <a:solidFill>
                  <a:srgbClr val="C00000"/>
                </a:solidFill>
              </a:rPr>
              <a:t>březen, duben, květen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První jarní květiny jsou např. </a:t>
            </a:r>
            <a:r>
              <a:rPr lang="cs-CZ" sz="2000" dirty="0" smtClean="0">
                <a:solidFill>
                  <a:srgbClr val="C00000"/>
                </a:solidFill>
              </a:rPr>
              <a:t>sněženka, bledule, prvosenka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Všechny rostliny na jaře </a:t>
            </a:r>
            <a:r>
              <a:rPr lang="cs-CZ" sz="2000" dirty="0" smtClean="0">
                <a:solidFill>
                  <a:srgbClr val="C00000"/>
                </a:solidFill>
              </a:rPr>
              <a:t>rozkvétají</a:t>
            </a:r>
            <a:r>
              <a:rPr lang="cs-CZ" sz="2000" dirty="0" smtClean="0"/>
              <a:t>, k opylení květů je potřeba </a:t>
            </a:r>
            <a:r>
              <a:rPr lang="cs-CZ" sz="2000" dirty="0" smtClean="0">
                <a:solidFill>
                  <a:srgbClr val="C00000"/>
                </a:solidFill>
              </a:rPr>
              <a:t>hmyz nebo vítr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Přilétají stěhovaví ptáci, např. </a:t>
            </a:r>
            <a:r>
              <a:rPr lang="cs-CZ" sz="2000" dirty="0" smtClean="0">
                <a:solidFill>
                  <a:srgbClr val="C00000"/>
                </a:solidFill>
              </a:rPr>
              <a:t>špaček, čáp, vlaštovka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Všichni živočichové se na jaře </a:t>
            </a:r>
            <a:r>
              <a:rPr lang="cs-CZ" sz="2000" dirty="0" smtClean="0">
                <a:solidFill>
                  <a:srgbClr val="C00000"/>
                </a:solidFill>
              </a:rPr>
              <a:t>rozmnožují.</a:t>
            </a: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949611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03468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Nejlépe se s životem okolo sebe seznámíš vlastním pozorováním. Udělej si vycházku do přírody </a:t>
            </a:r>
            <a:r>
              <a:rPr lang="cs-CZ" sz="2400" dirty="0" smtClean="0"/>
              <a:t>(les</a:t>
            </a:r>
            <a:r>
              <a:rPr lang="cs-CZ" sz="2400" dirty="0" smtClean="0"/>
              <a:t>, zahrada, louka, </a:t>
            </a:r>
            <a:r>
              <a:rPr lang="cs-CZ" sz="2400" dirty="0" smtClean="0"/>
              <a:t>park) </a:t>
            </a:r>
            <a:r>
              <a:rPr lang="cs-CZ" sz="2400" dirty="0" smtClean="0"/>
              <a:t>a zaměř se na pozorování rostlin i těch nejmenších živočichů.</a:t>
            </a:r>
            <a:br>
              <a:rPr lang="cs-CZ" sz="2400" dirty="0" smtClean="0"/>
            </a:br>
            <a:r>
              <a:rPr lang="cs-CZ" sz="2400" dirty="0" smtClean="0"/>
              <a:t>Pokud máš možnost, pořiď si fotografie.</a:t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K probouzení rostlin si můžeš udělat i pokus. Opatrně seřízni vršek mrkve, polož ho na misku s vlhkým pískem (pro urychlení můžeš zakrýt průhledným sáčkem) a pokud budeš písek udržovat vlhký, misku postavíš na světlé místo (okno), brzy uvidíš výsledek.</a:t>
            </a:r>
            <a:endParaRPr lang="cs-CZ" sz="2400" dirty="0"/>
          </a:p>
        </p:txBody>
      </p:sp>
      <p:pic>
        <p:nvPicPr>
          <p:cNvPr id="3074" name="Picture 2" descr="C:\Users\uživatel\AppData\Local\Microsoft\Windows\Temporary Internet Files\Content.IE5\63OLIM5R\MP90028945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238950"/>
            <a:ext cx="2685736" cy="1781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8403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22714"/>
          </a:xfrm>
        </p:spPr>
        <p:txBody>
          <a:bodyPr>
            <a:normAutofit/>
          </a:bodyPr>
          <a:lstStyle/>
          <a:p>
            <a:pPr algn="l"/>
            <a:r>
              <a:rPr lang="cs-CZ" sz="1400" dirty="0" smtClean="0"/>
              <a:t>Použité zdroje:</a:t>
            </a:r>
            <a:br>
              <a:rPr lang="cs-CZ" sz="1400" dirty="0" smtClean="0"/>
            </a:br>
            <a:r>
              <a:rPr lang="cs-CZ" sz="1200" dirty="0" smtClean="0"/>
              <a:t>PAJAST. http://cs.wikipedia.org/wiki/Povodeň [online]. [cit. 28.2.2013]. Dostupný na WWW: http://cs.wikipedia.org/wiki/Soubor:NMNM_povoden.jpg </a:t>
            </a:r>
            <a:br>
              <a:rPr lang="cs-CZ" sz="1200" dirty="0" smtClean="0"/>
            </a:br>
            <a:r>
              <a:rPr lang="cs-CZ" sz="1200" dirty="0" smtClean="0"/>
              <a:t>BOHDAN DLOUHÝ. http://obrazky.cz/?q=kv%C4%9Bt+borovice&amp;from=1 [online]. [cit. 28.2.2013]. Dostupný na WWW: http://obrazky.cz/detail?q=kv%C4%9Bt%20borovice&amp;offset=1&amp;limit=20&amp;bUrlPar=filter%3D1&amp;resNum=11&amp;ref=http%3A//obrazky.cz/%3Fq%3Dkv%25C4%259Bt%2Bborovice%26from%3D19&amp;resID=bYYOt0ulGcZfJHN1AF2al1Vvnd8ryPKCNVYiM9BF_rE&amp;imgURL=http%3A//www.sharkan.net/images/dendrologie/pinus_nigra/pinus_nigra_004.jpg&amp;pageURL=http%3A//www.sharkan.net/669-borovice-cerna-borovica-cierna-pinus-nigra&amp;imgX=580&amp;imgY=443&amp;imgSize=89&amp;thURL=http%3A//media3.picsearch.com/is%3FbYYOt0ulGcZfJHN1AF2al1Vvnd8ryPKCNVYiM9BF_rE&amp;thX=128&amp;thY=98&amp;qNoSite=kv%C4%9Bt%2Bborovice&amp;siteWWW=&amp;sId=6SxxvlDXwSNPv-3wVLrI </a:t>
            </a:r>
            <a:br>
              <a:rPr lang="cs-CZ" sz="1200" dirty="0" smtClean="0"/>
            </a:br>
            <a:r>
              <a:rPr lang="cs-CZ" sz="1200" dirty="0" smtClean="0"/>
              <a:t>GAIA DREAM CREATION INC.. http://obrazky.cz/?q=pupeny&amp;step=20&amp;filter=1&amp;s=&amp;size=any&amp;sId=6SxxvlDXwSNPv-3wVLrI&amp;orientation=&amp;from=19 [online]. [cit. 28.2.2013]. Dostupný na WWW: http://obrazky.cz/detail?q=pupeny&amp;offset=19&amp;limit=20&amp;bUrlPar=filter%3D1&amp;resNum=35&amp;ref=http%3A//obrazky.cz/%3Fq%3Dpupeny%26step%3D20%26filter%3D1%26s%3D%26size%3Dany%26sId%3D6SxxvlDXwSNPv-3wVLrI%26orientation%3D&amp;resID=cMMOdeaM_AwpwiW4udAik-X74cD0BTRca-K9US28qG0&amp;imgURL=http%3A//www.wallpaper.cz/primo/ir2/pupen--400x300.jpg&amp;pageURL=http%3A//www.wallpaper.cz/priroda/flora/pupen&amp;imgX=375&amp;imgY=300&amp;imgSize=27&amp;thURL=http%3A//media5.picsearch.com/is%3FcMMOdeaM_AwpwiW4udAik-X74cD0BTRca-K9US28qG0&amp;thX=128&amp;thY=102&amp;qNoSite=pupeny&amp;siteWWW=&amp;sId=6SxxvlDXwnmVvjUVGVdF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>JAROSLAV TICHÝ. www.tichyphoto.com/foto-</a:t>
            </a:r>
            <a:r>
              <a:rPr lang="cs-CZ" sz="1200" dirty="0" err="1"/>
              <a:t>sa</a:t>
            </a:r>
            <a:r>
              <a:rPr lang="cs-CZ" sz="1200" dirty="0"/>
              <a:t>... [online]. [cit. 28.2.2013]. Dostupný na WWW: http://obrazky.cz/detail?q=je%C5%BEek&amp;offset=1&amp;limit=20&amp;bUrlPar=filter%3D1&amp;resNum=18&amp;ref=http%3A//obrazky.cz/%3Fq%3Dpupeny%26step%3D20%26filter%3D1%26s%3D%26size%3Dany%26sId%3D6SxxvlDXwSNPv-3wVLrI%26orientation%3D%26from%3D19&amp;resID=nvVR49JQyEoRfutvuJNm55uLKDT2QOw_SjIZEtabBiE&amp;imgURL=http%3A//www.tichyphoto.com/photo/jezek-vychodni.jpg&amp;pageURL=http%3A//www.tichyphoto.com/foto-savci/jezek-vychodni/&amp;imgX=550&amp;imgY=367&amp;imgSize=60&amp;thURL=http%3A//media3.picsearch.com/is%3FnvVR49JQyEoRfutvuJNm55uLKDT2QOw_SjIZEtabBiE&amp;thX=128&amp;thY=86&amp;qNoSite=je%C5%BEek&amp;siteWWW=&amp;sId=6SxxvlDXw2VBHZ1YK3Ri 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it-IT" sz="1200" dirty="0"/>
              <a:t>CAROIG. http://cs.wikipedia.org/wiki/Sněženka_podsněžník [online]. [cit. 28.2.2013]. Dostupný na WWW: http://cs.wikipedia.org/wiki/Soubor:Galanthus_nivalis.jpg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pl-PL" sz="1200" dirty="0"/>
              <a:t>ROWEROMANIAK. http://cs.wikipedia.org/wiki/Bledule_jarn%C3%AD [online]. [cit. 28.2.2013]. Dostupný na WWW: http://cs.wikipedia.org/wiki/Soubor:Leucoium_vernum_411-20.jpg </a:t>
            </a:r>
            <a:br>
              <a:rPr lang="pl-PL" sz="1200" dirty="0"/>
            </a:br>
            <a:r>
              <a:rPr lang="pl-PL" sz="1200" dirty="0"/>
              <a:t>ALVALS. http://cs.wikipedia.org/wiki/Prvosenka_jarn%C3%AD [online]. [cit. 28.2.2013]. Dostupný na WWW: http://cs.wikipedia.org/wiki/Soubor:Primula_veris_0x.JPG </a:t>
            </a:r>
            <a:r>
              <a:rPr lang="pl-PL" sz="1200" dirty="0" smtClean="0"/>
              <a:t/>
            </a:r>
            <a:br>
              <a:rPr lang="pl-PL" sz="1200" dirty="0" smtClean="0"/>
            </a:b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23362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02634"/>
          </a:xfrm>
        </p:spPr>
        <p:txBody>
          <a:bodyPr>
            <a:normAutofit/>
          </a:bodyPr>
          <a:lstStyle/>
          <a:p>
            <a:pPr algn="l"/>
            <a:r>
              <a:rPr lang="cs-CZ" sz="1200" dirty="0"/>
              <a:t>LILLY M. http://cs.wikipedia.org/wiki/Sasanka_hajn%C3%AD [online]. [cit. 28.2.2013]. Dostupný na WWW: http://cs.wikipedia.org/wiki/Soubor:Anemone_nemorosa_001.JPG </a:t>
            </a:r>
            <a:br>
              <a:rPr lang="cs-CZ" sz="1200" dirty="0"/>
            </a:br>
            <a:r>
              <a:rPr lang="cs-CZ" sz="1200" dirty="0"/>
              <a:t>DAVID MONIAUX. http://cs.wikipedia.org/wiki/Sedmikr%C3%A1ska_chudobka [online]. [cit. 28.2.2013]. Dostupný na WWW: http://cs.wikipedia.org/wiki/Soubor:Bellis_perennis_dsc00906.jpg </a:t>
            </a:r>
            <a:br>
              <a:rPr lang="cs-CZ" sz="1200" dirty="0"/>
            </a:br>
            <a:r>
              <a:rPr lang="cs-CZ" sz="1200" dirty="0"/>
              <a:t>JIM FRATES. http://cs.wikipedia.org/wiki/Li%C5%A1ka_obecn%C3%A1_(%C5%A1elma) [online]. [cit. 28.2.2013]. Dostupný na WWW: http://cs.wikipedia.org/wiki/Soubor:Vulpes_vulpes_pup_sitting_on_stone.jpg </a:t>
            </a:r>
            <a:br>
              <a:rPr lang="cs-CZ" sz="1200" dirty="0"/>
            </a:br>
            <a:r>
              <a:rPr lang="cs-CZ" sz="1200" dirty="0"/>
              <a:t>DF7II. http://cs.wikipedia.org/wiki/Prase_divok%C3%A9 [online]. [cit. 28.2.2013]. Dostupný na WWW: http://cs.wikipedia.org/wiki/Soubor:Frischlinge_mit_Bachen.jpg </a:t>
            </a:r>
            <a:br>
              <a:rPr lang="cs-CZ" sz="1200" dirty="0"/>
            </a:br>
            <a:r>
              <a:rPr lang="cs-CZ" sz="1200" dirty="0"/>
              <a:t>MAREK VOJTÍŠEK. toulky.kolas.cz/2001/</a:t>
            </a:r>
            <a:r>
              <a:rPr lang="cs-CZ" sz="1200" dirty="0" err="1"/>
              <a:t>zabyh</a:t>
            </a:r>
            <a:r>
              <a:rPr lang="cs-CZ" sz="1200" dirty="0"/>
              <a:t>... [online]. [cit. 1.3.2013]. Dostupný na WWW: http://obrazky.cz/detail?q=%C5%BE%C3%A1ba&amp;offset=19&amp;limit=20&amp;bUrlPar=filter%3D1&amp;resNum=19&amp;ref=http%3A//obrazky.cz/%3Fq%3D%25C5%25BE%25C3%25A1ba%26sId%3DZNgu6iOQwXxaz-ijl2RO%26filter%3D1%26from%3D1&amp;resID=Gka1qIOePvvZPI0-1I8pBNuo0QFzDdelBCZYxUh8DLM&amp;imgURL=http%3A//toulky.kolas.cz/2001/zabyhadi/010710b.jpg&amp;pageURL=http%3A//toulky.kolas.cz/2001/zabyhadi.htm&amp;imgX=480&amp;imgY=360&amp;imgSize=31&amp;thURL=http%3A//media4.picsearch.com/is%3FGka1qIOePvvZPI0-1I8pBNuo0QFzDdelBCZYxUh8DLM&amp;thX=128&amp;thY=96&amp;qNoSite=%C5%BE%C3%A1ba&amp;siteWWW=&amp;sId=ZNgu6iOQwehRz-oHkzdP </a:t>
            </a:r>
            <a:br>
              <a:rPr lang="cs-CZ" sz="1200" dirty="0"/>
            </a:br>
            <a:r>
              <a:rPr lang="cs-CZ" sz="1200" dirty="0"/>
              <a:t>M.HRABOVSKÝ. www.bmtypo.cz [online]. [cit. 1.3.2013]. Dostupný na WWW: http://obrazky.cz/detail?q=vaj%C3%AD%C4%8Dka%20hmyzu&amp;offset=19&amp;limit=20&amp;bUrlPar=filter%3D1&amp;resNum=31&amp;ref=http%3A//obrazky.cz/%3Fq%3Dvaj%25C3%25AD%25C4%258Dka%2Bhmyzu%26step%3D20%26filter%3D1%26s%3D%26size%3Dany%26sId%3DZNgu6iOQOFGozjiEY0ji%26orientation%3D&amp;resID=KMha0xEbSHLnvgivMRfQR5vjX2WJ6h0gvCZVov_x-k0&amp;imgURL=http%3A//www.bmtypo.cz/photobank/5325.thn.jpg&amp;pageURL=http%3A//www.bmtypo.cz/article/437-obyvatele-stromovych-dutin-znbsprise-hmyzu-v-nasem-okoli.html&amp;imgX=100&amp;imgY=75&amp;imgSize=5&amp;thURL=http%3A//media2.picsearch.com/is%3FKMha0xEbSHLnvgivMRfQR5vjX2WJ6h0gvCZVov_x-k0&amp;thX=100&amp;thY=75&amp;qNoSite=vaj%C3%AD%C4%8Dka%2Bhmyzu&amp;siteWWW=&amp;sId=ZNgu6iOQOo2vzj7CPUnz </a:t>
            </a:r>
            <a:br>
              <a:rPr lang="cs-CZ" sz="1200" dirty="0"/>
            </a:br>
            <a:r>
              <a:rPr lang="it-IT" sz="1200" dirty="0" smtClean="0"/>
              <a:t>POLLINATOR</a:t>
            </a:r>
            <a:r>
              <a:rPr lang="it-IT" sz="1200" dirty="0"/>
              <a:t>. http://cs.wikipedia.org/wiki/Kukla [online]. [cit. 1.3.2013]. Dostupný na WWW: http://cs.wikipedia.org/wiki/Soubor:Chrysalis5504.jpg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galerie Microsoft Office</a:t>
            </a:r>
            <a:br>
              <a:rPr lang="cs-CZ" sz="1200" dirty="0" smtClean="0"/>
            </a:br>
            <a:r>
              <a:rPr lang="cs-CZ" sz="1200" dirty="0" smtClean="0"/>
              <a:t>vlastní zdroj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10325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192</TotalTime>
  <Words>777</Words>
  <Application>Microsoft Office PowerPoint</Application>
  <PresentationFormat>Předvádění na obrazovce (4:3)</PresentationFormat>
  <Paragraphs>139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Anotace:</vt:lpstr>
      <vt:lpstr>Přírodní společenstva na jaře</vt:lpstr>
      <vt:lpstr>Počasí:</vt:lpstr>
      <vt:lpstr>Jehličnaté stromy:</vt:lpstr>
      <vt:lpstr>Listnaté stromy a keře:</vt:lpstr>
      <vt:lpstr>Byliny </vt:lpstr>
      <vt:lpstr>První jarní byliny:</vt:lpstr>
      <vt:lpstr>Ptáci:</vt:lpstr>
      <vt:lpstr>Savci:</vt:lpstr>
      <vt:lpstr>Plazi, obojživelníci, ryby</vt:lpstr>
      <vt:lpstr>Hmyz </vt:lpstr>
      <vt:lpstr>Doplň text:</vt:lpstr>
      <vt:lpstr>A nyní si proveď kontrolu:</vt:lpstr>
      <vt:lpstr>Nejlépe se s životem okolo sebe seznámíš vlastním pozorováním. Udělej si vycházku do přírody (les, zahrada, louka, park) a zaměř se na pozorování rostlin i těch nejmenších živočichů. Pokud máš možnost, pořiď si fotografie.       K probouzení rostlin si můžeš udělat i pokus. Opatrně seřízni vršek mrkve, polož ho na misku s vlhkým pískem (pro urychlení můžeš zakrýt průhledným sáčkem) a pokud budeš písek udržovat vlhký, misku postavíš na světlé místo (okno), brzy uvidíš výsledek.</vt:lpstr>
      <vt:lpstr>Použité zdroje: PAJAST. http://cs.wikipedia.org/wiki/Povodeň [online]. [cit. 28.2.2013]. Dostupný na WWW: http://cs.wikipedia.org/wiki/Soubor:NMNM_povoden.jpg  BOHDAN DLOUHÝ. http://obrazky.cz/?q=kv%C4%9Bt+borovice&amp;from=1 [online]. [cit. 28.2.2013]. Dostupný na WWW: http://obrazky.cz/detail?q=kv%C4%9Bt%20borovice&amp;offset=1&amp;limit=20&amp;bUrlPar=filter%3D1&amp;resNum=11&amp;ref=http%3A//obrazky.cz/%3Fq%3Dkv%25C4%259Bt%2Bborovice%26from%3D19&amp;resID=bYYOt0ulGcZfJHN1AF2al1Vvnd8ryPKCNVYiM9BF_rE&amp;imgURL=http%3A//www.sharkan.net/images/dendrologie/pinus_nigra/pinus_nigra_004.jpg&amp;pageURL=http%3A//www.sharkan.net/669-borovice-cerna-borovica-cierna-pinus-nigra&amp;imgX=580&amp;imgY=443&amp;imgSize=89&amp;thURL=http%3A//media3.picsearch.com/is%3FbYYOt0ulGcZfJHN1AF2al1Vvnd8ryPKCNVYiM9BF_rE&amp;thX=128&amp;thY=98&amp;qNoSite=kv%C4%9Bt%2Bborovice&amp;siteWWW=&amp;sId=6SxxvlDXwSNPv-3wVLrI  GAIA DREAM CREATION INC.. http://obrazky.cz/?q=pupeny&amp;step=20&amp;filter=1&amp;s=&amp;size=any&amp;sId=6SxxvlDXwSNPv-3wVLrI&amp;orientation=&amp;from=19 [online]. [cit. 28.2.2013]. Dostupný na WWW: http://obrazky.cz/detail?q=pupeny&amp;offset=19&amp;limit=20&amp;bUrlPar=filter%3D1&amp;resNum=35&amp;ref=http%3A//obrazky.cz/%3Fq%3Dpupeny%26step%3D20%26filter%3D1%26s%3D%26size%3Dany%26sId%3D6SxxvlDXwSNPv-3wVLrI%26orientation%3D&amp;resID=cMMOdeaM_AwpwiW4udAik-X74cD0BTRca-K9US28qG0&amp;imgURL=http%3A//www.wallpaper.cz/primo/ir2/pupen--400x300.jpg&amp;pageURL=http%3A//www.wallpaper.cz/priroda/flora/pupen&amp;imgX=375&amp;imgY=300&amp;imgSize=27&amp;thURL=http%3A//media5.picsearch.com/is%3FcMMOdeaM_AwpwiW4udAik-X74cD0BTRca-K9US28qG0&amp;thX=128&amp;thY=102&amp;qNoSite=pupeny&amp;siteWWW=&amp;sId=6SxxvlDXwnmVvjUVGVdF JAROSLAV TICHÝ. www.tichyphoto.com/foto-sa... [online]. [cit. 28.2.2013]. Dostupný na WWW: http://obrazky.cz/detail?q=je%C5%BEek&amp;offset=1&amp;limit=20&amp;bUrlPar=filter%3D1&amp;resNum=18&amp;ref=http%3A//obrazky.cz/%3Fq%3Dpupeny%26step%3D20%26filter%3D1%26s%3D%26size%3Dany%26sId%3D6SxxvlDXwSNPv-3wVLrI%26orientation%3D%26from%3D19&amp;resID=nvVR49JQyEoRfutvuJNm55uLKDT2QOw_SjIZEtabBiE&amp;imgURL=http%3A//www.tichyphoto.com/photo/jezek-vychodni.jpg&amp;pageURL=http%3A//www.tichyphoto.com/foto-savci/jezek-vychodni/&amp;imgX=550&amp;imgY=367&amp;imgSize=60&amp;thURL=http%3A//media3.picsearch.com/is%3FnvVR49JQyEoRfutvuJNm55uLKDT2QOw_SjIZEtabBiE&amp;thX=128&amp;thY=86&amp;qNoSite=je%C5%BEek&amp;siteWWW=&amp;sId=6SxxvlDXw2VBHZ1YK3Ri   CAROIG. http://cs.wikipedia.org/wiki/Sněženka_podsněžník [online]. [cit. 28.2.2013]. Dostupný na WWW: http://cs.wikipedia.org/wiki/Soubor:Galanthus_nivalis.jpg  ROWEROMANIAK. http://cs.wikipedia.org/wiki/Bledule_jarn%C3%AD [online]. [cit. 28.2.2013]. Dostupný na WWW: http://cs.wikipedia.org/wiki/Soubor:Leucoium_vernum_411-20.jpg  ALVALS. http://cs.wikipedia.org/wiki/Prvosenka_jarn%C3%AD [online]. [cit. 28.2.2013]. Dostupný na WWW: http://cs.wikipedia.org/wiki/Soubor:Primula_veris_0x.JPG  </vt:lpstr>
      <vt:lpstr>LILLY M. http://cs.wikipedia.org/wiki/Sasanka_hajn%C3%AD [online]. [cit. 28.2.2013]. Dostupný na WWW: http://cs.wikipedia.org/wiki/Soubor:Anemone_nemorosa_001.JPG  DAVID MONIAUX. http://cs.wikipedia.org/wiki/Sedmikr%C3%A1ska_chudobka [online]. [cit. 28.2.2013]. Dostupný na WWW: http://cs.wikipedia.org/wiki/Soubor:Bellis_perennis_dsc00906.jpg  JIM FRATES. http://cs.wikipedia.org/wiki/Li%C5%A1ka_obecn%C3%A1_(%C5%A1elma) [online]. [cit. 28.2.2013]. Dostupný na WWW: http://cs.wikipedia.org/wiki/Soubor:Vulpes_vulpes_pup_sitting_on_stone.jpg  DF7II. http://cs.wikipedia.org/wiki/Prase_divok%C3%A9 [online]. [cit. 28.2.2013]. Dostupný na WWW: http://cs.wikipedia.org/wiki/Soubor:Frischlinge_mit_Bachen.jpg  MAREK VOJTÍŠEK. toulky.kolas.cz/2001/zabyh... [online]. [cit. 1.3.2013]. Dostupný na WWW: http://obrazky.cz/detail?q=%C5%BE%C3%A1ba&amp;offset=19&amp;limit=20&amp;bUrlPar=filter%3D1&amp;resNum=19&amp;ref=http%3A//obrazky.cz/%3Fq%3D%25C5%25BE%25C3%25A1ba%26sId%3DZNgu6iOQwXxaz-ijl2RO%26filter%3D1%26from%3D1&amp;resID=Gka1qIOePvvZPI0-1I8pBNuo0QFzDdelBCZYxUh8DLM&amp;imgURL=http%3A//toulky.kolas.cz/2001/zabyhadi/010710b.jpg&amp;pageURL=http%3A//toulky.kolas.cz/2001/zabyhadi.htm&amp;imgX=480&amp;imgY=360&amp;imgSize=31&amp;thURL=http%3A//media4.picsearch.com/is%3FGka1qIOePvvZPI0-1I8pBNuo0QFzDdelBCZYxUh8DLM&amp;thX=128&amp;thY=96&amp;qNoSite=%C5%BE%C3%A1ba&amp;siteWWW=&amp;sId=ZNgu6iOQwehRz-oHkzdP  M.HRABOVSKÝ. www.bmtypo.cz [online]. [cit. 1.3.2013]. Dostupný na WWW: http://obrazky.cz/detail?q=vaj%C3%AD%C4%8Dka%20hmyzu&amp;offset=19&amp;limit=20&amp;bUrlPar=filter%3D1&amp;resNum=31&amp;ref=http%3A//obrazky.cz/%3Fq%3Dvaj%25C3%25AD%25C4%258Dka%2Bhmyzu%26step%3D20%26filter%3D1%26s%3D%26size%3Dany%26sId%3DZNgu6iOQOFGozjiEY0ji%26orientation%3D&amp;resID=KMha0xEbSHLnvgivMRfQR5vjX2WJ6h0gvCZVov_x-k0&amp;imgURL=http%3A//www.bmtypo.cz/photobank/5325.thn.jpg&amp;pageURL=http%3A//www.bmtypo.cz/article/437-obyvatele-stromovych-dutin-znbsprise-hmyzu-v-nasem-okoli.html&amp;imgX=100&amp;imgY=75&amp;imgSize=5&amp;thURL=http%3A//media2.picsearch.com/is%3FKMha0xEbSHLnvgivMRfQR5vjX2WJ6h0gvCZVov_x-k0&amp;thX=100&amp;thY=75&amp;qNoSite=vaj%C3%AD%C4%8Dka%2Bhmyzu&amp;siteWWW=&amp;sId=ZNgu6iOQOo2vzj7CPUnz  POLLINATOR. http://cs.wikipedia.org/wiki/Kukla [online]. [cit. 1.3.2013]. Dostupný na WWW: http://cs.wikipedia.org/wiki/Soubor:Chrysalis5504.jpg  galerie Microsoft Office vlastní zdroj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User</cp:lastModifiedBy>
  <cp:revision>21</cp:revision>
  <dcterms:created xsi:type="dcterms:W3CDTF">2013-02-28T15:11:34Z</dcterms:created>
  <dcterms:modified xsi:type="dcterms:W3CDTF">2013-03-02T14:26:13Z</dcterms:modified>
</cp:coreProperties>
</file>