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2" r:id="rId4"/>
    <p:sldId id="261" r:id="rId5"/>
    <p:sldId id="265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DR" initials="0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BIOLOGICKÉ POJMY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A5A032-A5C6-4216-991B-AA8F2BE5AE6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3CFA22B-E259-4490-8BFD-1FB940D77088}" type="presOf" srcId="{D1D4F407-5343-4D3F-B5B9-D407B03CAEB4}" destId="{D005CE8C-CC26-4C3E-AC11-E15060ECD759}" srcOrd="0" destOrd="0" presId="urn:microsoft.com/office/officeart/2005/8/layout/target3"/>
    <dgm:cxn modelId="{36BB6682-3DF5-4C5F-B5B2-132D00CC42F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EDAD67-358C-41C8-BA40-EA523DCDDA82}" type="presOf" srcId="{B651F6E3-6281-48DB-9319-2AEAFDAE7572}" destId="{619D679B-A015-4ECF-8348-D1034C574F40}" srcOrd="0" destOrd="0" presId="urn:microsoft.com/office/officeart/2005/8/layout/target3"/>
    <dgm:cxn modelId="{7A11B1F4-6A49-4FA2-8B5E-E01DB10E46BB}" type="presOf" srcId="{D1D4F407-5343-4D3F-B5B9-D407B03CAEB4}" destId="{AED2198E-93D5-4001-81B4-73124B309672}" srcOrd="1" destOrd="0" presId="urn:microsoft.com/office/officeart/2005/8/layout/target3"/>
    <dgm:cxn modelId="{751F9666-4247-406D-8FB5-825EE128E56E}" type="presOf" srcId="{D1B46980-6531-4606-95E6-44980827E919}" destId="{6140AFEC-043D-4C43-A2F9-D0F5331DF3A3}" srcOrd="0" destOrd="0" presId="urn:microsoft.com/office/officeart/2005/8/layout/target3"/>
    <dgm:cxn modelId="{C5E7E406-BE1A-4FB8-BF20-134EF2E82B3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2613BE0-1504-448B-8DFB-F7F8012D3028}" type="presOf" srcId="{4C35D32F-0EAB-4CD7-82EE-45574DC2A586}" destId="{8BEBB6EC-1DAA-4CAC-8A25-BC0FCBD5DBD5}" srcOrd="0" destOrd="0" presId="urn:microsoft.com/office/officeart/2005/8/layout/target3"/>
    <dgm:cxn modelId="{400904D9-CD2F-4397-A4DE-496F47B6B45A}" type="presOf" srcId="{D1B46980-6531-4606-95E6-44980827E919}" destId="{2BE915AB-18AA-4053-B92C-3BFC9ED204BB}" srcOrd="1" destOrd="0" presId="urn:microsoft.com/office/officeart/2005/8/layout/target3"/>
    <dgm:cxn modelId="{F15BA69C-4ADF-4033-8B13-62C12CB21C54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9536AF-56C7-485B-BF05-92C479B2AC92}" type="presOf" srcId="{B651F6E3-6281-48DB-9319-2AEAFDAE7572}" destId="{6BB5E863-4638-4E1D-BFDE-399D028AC4ED}" srcOrd="1" destOrd="0" presId="urn:microsoft.com/office/officeart/2005/8/layout/target3"/>
    <dgm:cxn modelId="{99A66DB5-85A7-43A9-8F54-1BB625DECD48}" type="presParOf" srcId="{333A1088-737F-45CB-B68E-254E46348037}" destId="{F5ABB229-8D3B-4694-996A-96F23CF14429}" srcOrd="0" destOrd="0" presId="urn:microsoft.com/office/officeart/2005/8/layout/target3"/>
    <dgm:cxn modelId="{84C36203-7CA5-41DD-BCB0-BF65DC68129F}" type="presParOf" srcId="{333A1088-737F-45CB-B68E-254E46348037}" destId="{F41139FD-01EE-4571-8B17-4FB00FC51163}" srcOrd="1" destOrd="0" presId="urn:microsoft.com/office/officeart/2005/8/layout/target3"/>
    <dgm:cxn modelId="{3636F0AA-B338-4BA9-BD4B-319659609BDF}" type="presParOf" srcId="{333A1088-737F-45CB-B68E-254E46348037}" destId="{D005CE8C-CC26-4C3E-AC11-E15060ECD759}" srcOrd="2" destOrd="0" presId="urn:microsoft.com/office/officeart/2005/8/layout/target3"/>
    <dgm:cxn modelId="{8515C709-9C86-47B9-AEC5-55E95C944ED2}" type="presParOf" srcId="{333A1088-737F-45CB-B68E-254E46348037}" destId="{2C702D82-9B77-49B7-9568-BB8EB47C3372}" srcOrd="3" destOrd="0" presId="urn:microsoft.com/office/officeart/2005/8/layout/target3"/>
    <dgm:cxn modelId="{9CB12048-B0C4-490B-B844-86DF98A50090}" type="presParOf" srcId="{333A1088-737F-45CB-B68E-254E46348037}" destId="{A52A0455-90FF-4808-ABD0-F02540D31D5A}" srcOrd="4" destOrd="0" presId="urn:microsoft.com/office/officeart/2005/8/layout/target3"/>
    <dgm:cxn modelId="{3D5E643D-BC1E-4C72-9ADE-394041579C10}" type="presParOf" srcId="{333A1088-737F-45CB-B68E-254E46348037}" destId="{6140AFEC-043D-4C43-A2F9-D0F5331DF3A3}" srcOrd="5" destOrd="0" presId="urn:microsoft.com/office/officeart/2005/8/layout/target3"/>
    <dgm:cxn modelId="{6424D137-DEFB-4240-B037-D22E50A7E1B8}" type="presParOf" srcId="{333A1088-737F-45CB-B68E-254E46348037}" destId="{9358AC05-5D7D-4327-9F80-1AD486AEA664}" srcOrd="6" destOrd="0" presId="urn:microsoft.com/office/officeart/2005/8/layout/target3"/>
    <dgm:cxn modelId="{D4E28F28-96C7-4BE4-B205-76592A45DFCC}" type="presParOf" srcId="{333A1088-737F-45CB-B68E-254E46348037}" destId="{313FC574-E1CD-4FB4-B054-0B805CE0447D}" srcOrd="7" destOrd="0" presId="urn:microsoft.com/office/officeart/2005/8/layout/target3"/>
    <dgm:cxn modelId="{71B504E6-6F5E-48A1-9C6F-B90BF4E7F3B9}" type="presParOf" srcId="{333A1088-737F-45CB-B68E-254E46348037}" destId="{619D679B-A015-4ECF-8348-D1034C574F40}" srcOrd="8" destOrd="0" presId="urn:microsoft.com/office/officeart/2005/8/layout/target3"/>
    <dgm:cxn modelId="{4BEADDF1-F21D-4FC0-8B46-245DA4C3CC54}" type="presParOf" srcId="{333A1088-737F-45CB-B68E-254E46348037}" destId="{322283A8-4A27-4CDA-BAE3-F381106A9174}" srcOrd="9" destOrd="0" presId="urn:microsoft.com/office/officeart/2005/8/layout/target3"/>
    <dgm:cxn modelId="{E51DA309-06BF-407F-BE5E-2DA4332305AB}" type="presParOf" srcId="{333A1088-737F-45CB-B68E-254E46348037}" destId="{FFC9F71D-1B4F-4AD9-A4A6-86ADEFC8AF5C}" srcOrd="10" destOrd="0" presId="urn:microsoft.com/office/officeart/2005/8/layout/target3"/>
    <dgm:cxn modelId="{D9CE7C85-D6C7-47CB-B81B-D78C46A396DC}" type="presParOf" srcId="{333A1088-737F-45CB-B68E-254E46348037}" destId="{25B08C86-7E15-44DC-BE7F-FFB55DD49D12}" srcOrd="11" destOrd="0" presId="urn:microsoft.com/office/officeart/2005/8/layout/target3"/>
    <dgm:cxn modelId="{15A55E08-9095-49E7-AA19-CFB57B7BF819}" type="presParOf" srcId="{333A1088-737F-45CB-B68E-254E46348037}" destId="{76644BE8-9D7C-4C09-B250-3D10AF48CBB7}" srcOrd="12" destOrd="0" presId="urn:microsoft.com/office/officeart/2005/8/layout/target3"/>
    <dgm:cxn modelId="{4E26AE38-D249-4A5D-8A58-71E3826AAFCF}" type="presParOf" srcId="{333A1088-737F-45CB-B68E-254E46348037}" destId="{EE85B701-7295-41C0-BA7A-34D3756A2AE6}" srcOrd="13" destOrd="0" presId="urn:microsoft.com/office/officeart/2005/8/layout/target3"/>
    <dgm:cxn modelId="{B5BC2AC2-261B-4628-97FB-C70CD54AD797}" type="presParOf" srcId="{333A1088-737F-45CB-B68E-254E46348037}" destId="{8BEBB6EC-1DAA-4CAC-8A25-BC0FCBD5DBD5}" srcOrd="14" destOrd="0" presId="urn:microsoft.com/office/officeart/2005/8/layout/target3"/>
    <dgm:cxn modelId="{73E62AA8-2F86-4B10-8A8D-DA149B0A50A8}" type="presParOf" srcId="{333A1088-737F-45CB-B68E-254E46348037}" destId="{AED2198E-93D5-4001-81B4-73124B309672}" srcOrd="15" destOrd="0" presId="urn:microsoft.com/office/officeart/2005/8/layout/target3"/>
    <dgm:cxn modelId="{530FA7ED-3214-4A88-86C5-33F33CE44AA0}" type="presParOf" srcId="{333A1088-737F-45CB-B68E-254E46348037}" destId="{2BE915AB-18AA-4053-B92C-3BFC9ED204BB}" srcOrd="16" destOrd="0" presId="urn:microsoft.com/office/officeart/2005/8/layout/target3"/>
    <dgm:cxn modelId="{3CECECAB-BDB0-4E5A-9022-EDA1858DE0CC}" type="presParOf" srcId="{333A1088-737F-45CB-B68E-254E46348037}" destId="{6BB5E863-4638-4E1D-BFDE-399D028AC4ED}" srcOrd="17" destOrd="0" presId="urn:microsoft.com/office/officeart/2005/8/layout/target3"/>
    <dgm:cxn modelId="{BC419C57-EC3F-41AD-986F-20274C2510DD}" type="presParOf" srcId="{333A1088-737F-45CB-B68E-254E46348037}" destId="{5A5FFA88-C948-4069-8E93-59FA12366E83}" srcOrd="18" destOrd="0" presId="urn:microsoft.com/office/officeart/2005/8/layout/target3"/>
    <dgm:cxn modelId="{0372E0A9-670E-4218-B45C-6BE3AD0CEE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VY_32_Inovace_09_Přírodopis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BIOLOGICKÉ POJMY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51112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17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slouží k opakování některých biologických pojmů z učiva 6.ročníku</a:t>
            </a:r>
          </a:p>
          <a:p>
            <a:r>
              <a:rPr lang="cs-CZ" dirty="0" smtClean="0"/>
              <a:t>Žáci obdrží namnožené </a:t>
            </a:r>
            <a:r>
              <a:rPr lang="cs-CZ" dirty="0" err="1" smtClean="0"/>
              <a:t>osmisměrky</a:t>
            </a:r>
            <a:r>
              <a:rPr lang="cs-CZ" dirty="0" smtClean="0"/>
              <a:t> a učitel jim vysvětlí řešení tohoto rébusu</a:t>
            </a:r>
          </a:p>
          <a:p>
            <a:r>
              <a:rPr lang="cs-CZ" dirty="0" smtClean="0"/>
              <a:t>Slova vypsaná v levé části postupně vyškrtávají a zbylá písmena zakroužkují</a:t>
            </a:r>
          </a:p>
          <a:p>
            <a:r>
              <a:rPr lang="cs-CZ" dirty="0" smtClean="0"/>
              <a:t>Řešení (ČERVENÁ KNIHA) může učitel dále využít (například: zjistěte z internetu, kteří živočichové na našem území jsou v Červené knize, 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74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26239" r="12559"/>
          <a:stretch/>
        </p:blipFill>
        <p:spPr bwMode="auto">
          <a:xfrm>
            <a:off x="1678488" y="0"/>
            <a:ext cx="746551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11560" y="1340768"/>
            <a:ext cx="17281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BIČÍKY</a:t>
            </a:r>
            <a:br>
              <a:rPr lang="cs-CZ" dirty="0" smtClean="0"/>
            </a:br>
            <a:r>
              <a:rPr lang="cs-CZ" dirty="0" smtClean="0"/>
              <a:t>BAKTERIE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ŘASA</a:t>
            </a:r>
          </a:p>
          <a:p>
            <a:r>
              <a:rPr lang="cs-CZ" dirty="0" smtClean="0"/>
              <a:t>NEZMAR</a:t>
            </a:r>
          </a:p>
          <a:p>
            <a:r>
              <a:rPr lang="cs-CZ" dirty="0" smtClean="0"/>
              <a:t>TETANUS</a:t>
            </a:r>
          </a:p>
          <a:p>
            <a:r>
              <a:rPr lang="cs-CZ" dirty="0" smtClean="0"/>
              <a:t>BRVY</a:t>
            </a:r>
          </a:p>
          <a:p>
            <a:r>
              <a:rPr lang="cs-CZ" dirty="0" smtClean="0"/>
              <a:t>SINICE</a:t>
            </a:r>
          </a:p>
          <a:p>
            <a:r>
              <a:rPr lang="cs-CZ" dirty="0" smtClean="0"/>
              <a:t>VÁLEČ</a:t>
            </a:r>
          </a:p>
          <a:p>
            <a:r>
              <a:rPr lang="cs-CZ" dirty="0" smtClean="0"/>
              <a:t>JÁDRO</a:t>
            </a:r>
          </a:p>
          <a:p>
            <a:r>
              <a:rPr lang="cs-CZ" dirty="0" smtClean="0"/>
              <a:t>HŘIB</a:t>
            </a:r>
          </a:p>
          <a:p>
            <a:r>
              <a:rPr lang="cs-CZ" dirty="0" smtClean="0"/>
              <a:t>VZDUCH</a:t>
            </a:r>
          </a:p>
          <a:p>
            <a:r>
              <a:rPr lang="cs-CZ" dirty="0" smtClean="0"/>
              <a:t>ATB</a:t>
            </a:r>
          </a:p>
          <a:p>
            <a:r>
              <a:rPr lang="cs-CZ" dirty="0" smtClean="0"/>
              <a:t>OXID</a:t>
            </a:r>
          </a:p>
          <a:p>
            <a:r>
              <a:rPr lang="cs-CZ" dirty="0" smtClean="0"/>
              <a:t>REZ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2334" t="28172" r="26674" b="25563"/>
          <a:stretch>
            <a:fillRect/>
          </a:stretch>
        </p:blipFill>
        <p:spPr bwMode="auto">
          <a:xfrm>
            <a:off x="2339752" y="980728"/>
            <a:ext cx="5846695" cy="4907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1560" y="1340768"/>
            <a:ext cx="17281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BIČÍKY</a:t>
            </a:r>
            <a:br>
              <a:rPr lang="cs-CZ" dirty="0" smtClean="0"/>
            </a:br>
            <a:r>
              <a:rPr lang="cs-CZ" dirty="0" smtClean="0"/>
              <a:t>BAKTERIE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ŘASA</a:t>
            </a:r>
          </a:p>
          <a:p>
            <a:r>
              <a:rPr lang="cs-CZ" dirty="0" smtClean="0"/>
              <a:t>NEZMAR</a:t>
            </a:r>
          </a:p>
          <a:p>
            <a:r>
              <a:rPr lang="cs-CZ" dirty="0" smtClean="0"/>
              <a:t>TETANUS</a:t>
            </a:r>
          </a:p>
          <a:p>
            <a:r>
              <a:rPr lang="cs-CZ" dirty="0" smtClean="0"/>
              <a:t>BRVY</a:t>
            </a:r>
          </a:p>
          <a:p>
            <a:r>
              <a:rPr lang="cs-CZ" dirty="0" smtClean="0"/>
              <a:t>SINICE</a:t>
            </a:r>
          </a:p>
          <a:p>
            <a:r>
              <a:rPr lang="cs-CZ" dirty="0" smtClean="0"/>
              <a:t>VÁLEČ</a:t>
            </a:r>
          </a:p>
          <a:p>
            <a:r>
              <a:rPr lang="cs-CZ" dirty="0" smtClean="0"/>
              <a:t>JÁDRO</a:t>
            </a:r>
          </a:p>
          <a:p>
            <a:r>
              <a:rPr lang="cs-CZ" dirty="0" smtClean="0"/>
              <a:t>HŘIB</a:t>
            </a:r>
          </a:p>
          <a:p>
            <a:r>
              <a:rPr lang="cs-CZ" dirty="0" smtClean="0"/>
              <a:t>VZDUCH</a:t>
            </a:r>
          </a:p>
          <a:p>
            <a:r>
              <a:rPr lang="cs-CZ" dirty="0" smtClean="0"/>
              <a:t>ATB</a:t>
            </a:r>
          </a:p>
          <a:p>
            <a:r>
              <a:rPr lang="cs-CZ" dirty="0" smtClean="0"/>
              <a:t>OXID</a:t>
            </a:r>
          </a:p>
          <a:p>
            <a:r>
              <a:rPr lang="cs-CZ" dirty="0" smtClean="0"/>
              <a:t>REZ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611560" y="1412776"/>
            <a:ext cx="79208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699792" y="1556792"/>
            <a:ext cx="0" cy="36724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11560" y="1700808"/>
            <a:ext cx="108012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11760" y="1844824"/>
            <a:ext cx="504056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611560" y="1988840"/>
            <a:ext cx="79208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4932040" y="3356992"/>
            <a:ext cx="2520280" cy="25202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611560" y="2276872"/>
            <a:ext cx="72008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347864" y="980728"/>
            <a:ext cx="0" cy="23042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611560" y="2492896"/>
            <a:ext cx="100811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355976" y="980728"/>
            <a:ext cx="3672408" cy="36724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683568" y="2780928"/>
            <a:ext cx="93610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flipH="1">
            <a:off x="3779912" y="980728"/>
            <a:ext cx="4248472" cy="42484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611560" y="3068960"/>
            <a:ext cx="72008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932040" y="1268760"/>
            <a:ext cx="244827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V="1">
            <a:off x="539552" y="3356992"/>
            <a:ext cx="864096" cy="179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059832" y="3717032"/>
            <a:ext cx="36724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flipV="1">
            <a:off x="611560" y="3645024"/>
            <a:ext cx="72008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2411760" y="2780928"/>
            <a:ext cx="3168352" cy="30243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611560" y="3933056"/>
            <a:ext cx="79208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7740352" y="2204864"/>
            <a:ext cx="0" cy="30243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V="1">
            <a:off x="611560" y="4149080"/>
            <a:ext cx="64807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411760" y="5517232"/>
            <a:ext cx="259228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flipV="1">
            <a:off x="611560" y="4437112"/>
            <a:ext cx="100811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932040" y="5517232"/>
            <a:ext cx="30963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539552" y="4725144"/>
            <a:ext cx="64807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7092280" y="3356992"/>
            <a:ext cx="0" cy="18722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611560" y="5013176"/>
            <a:ext cx="64807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3779912" y="2780928"/>
            <a:ext cx="2448272" cy="24482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flipV="1">
            <a:off x="611560" y="5301208"/>
            <a:ext cx="5040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3707904" y="2492896"/>
            <a:ext cx="19442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Elipsa 79"/>
          <p:cNvSpPr/>
          <p:nvPr/>
        </p:nvSpPr>
        <p:spPr>
          <a:xfrm>
            <a:off x="2483768" y="1052736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Elipsa 80"/>
          <p:cNvSpPr/>
          <p:nvPr/>
        </p:nvSpPr>
        <p:spPr>
          <a:xfrm>
            <a:off x="3779912" y="1052736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Elipsa 81"/>
          <p:cNvSpPr/>
          <p:nvPr/>
        </p:nvSpPr>
        <p:spPr>
          <a:xfrm>
            <a:off x="7452320" y="1628800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Elipsa 82"/>
          <p:cNvSpPr/>
          <p:nvPr/>
        </p:nvSpPr>
        <p:spPr>
          <a:xfrm>
            <a:off x="6876256" y="2204864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Elipsa 83"/>
          <p:cNvSpPr/>
          <p:nvPr/>
        </p:nvSpPr>
        <p:spPr>
          <a:xfrm>
            <a:off x="4427984" y="2852936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Elipsa 84"/>
          <p:cNvSpPr/>
          <p:nvPr/>
        </p:nvSpPr>
        <p:spPr>
          <a:xfrm>
            <a:off x="5004048" y="2852936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Elipsa 85"/>
          <p:cNvSpPr/>
          <p:nvPr/>
        </p:nvSpPr>
        <p:spPr>
          <a:xfrm>
            <a:off x="6876256" y="2780928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Elipsa 86"/>
          <p:cNvSpPr/>
          <p:nvPr/>
        </p:nvSpPr>
        <p:spPr>
          <a:xfrm>
            <a:off x="3131840" y="4149080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Elipsa 87"/>
          <p:cNvSpPr/>
          <p:nvPr/>
        </p:nvSpPr>
        <p:spPr>
          <a:xfrm>
            <a:off x="5652120" y="4149080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Elipsa 88"/>
          <p:cNvSpPr/>
          <p:nvPr/>
        </p:nvSpPr>
        <p:spPr>
          <a:xfrm>
            <a:off x="3131840" y="4725144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Elipsa 89"/>
          <p:cNvSpPr/>
          <p:nvPr/>
        </p:nvSpPr>
        <p:spPr>
          <a:xfrm>
            <a:off x="5004048" y="4725144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Elipsa 90"/>
          <p:cNvSpPr/>
          <p:nvPr/>
        </p:nvSpPr>
        <p:spPr>
          <a:xfrm>
            <a:off x="6228184" y="4725144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KNIHA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</a:p>
          <a:p>
            <a:pPr marL="0" indent="0">
              <a:buNone/>
            </a:pPr>
            <a:r>
              <a:rPr lang="cs-CZ" dirty="0" smtClean="0"/>
              <a:t>Vyhledejte na internetu živočichy v ČR, kteří jsou zapsáni v </a:t>
            </a:r>
            <a:r>
              <a:rPr lang="cs-CZ" smtClean="0"/>
              <a:t>Červené knize (může </a:t>
            </a:r>
            <a:r>
              <a:rPr lang="cs-CZ" dirty="0" smtClean="0"/>
              <a:t>se měnit podle </a:t>
            </a:r>
            <a:r>
              <a:rPr lang="cs-CZ" smtClean="0"/>
              <a:t>data užití).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28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vytvořila autorka 20.5.2012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60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124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ČERVENÁ KNIHA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13</cp:revision>
  <dcterms:created xsi:type="dcterms:W3CDTF">2012-11-06T19:13:23Z</dcterms:created>
  <dcterms:modified xsi:type="dcterms:W3CDTF">2012-11-22T13:53:45Z</dcterms:modified>
</cp:coreProperties>
</file>