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5" r:id="rId5"/>
    <p:sldId id="260" r:id="rId6"/>
    <p:sldId id="266" r:id="rId7"/>
    <p:sldId id="261" r:id="rId8"/>
    <p:sldId id="267" r:id="rId9"/>
    <p:sldId id="26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NÁZEV:VY_32_INOVACE_12_Přírodopis 6. 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</a:t>
          </a:r>
          <a:r>
            <a:rPr lang="cs-CZ" sz="2000" smtClean="0"/>
            <a:t>Dolní </a:t>
          </a:r>
          <a:r>
            <a:rPr lang="cs-CZ" sz="2000" smtClean="0"/>
            <a:t>Benešov, </a:t>
          </a:r>
          <a:r>
            <a:rPr lang="cs-CZ" sz="2000" dirty="0" smtClean="0"/>
            <a:t>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Silvie Krupová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Opakování- buňka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</a:t>
          </a:r>
          <a:r>
            <a:rPr lang="cs-CZ" sz="2000" smtClean="0"/>
            <a:t>: 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CA3240C-ED41-4F78-9B0B-773D2B6473BD}" type="presOf" srcId="{4C35D32F-0EAB-4CD7-82EE-45574DC2A586}" destId="{8BEBB6EC-1DAA-4CAC-8A25-BC0FCBD5DBD5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B70A42B-AFD5-4749-9C7C-85F27BCCFB9B}" type="presOf" srcId="{D1D4F407-5343-4D3F-B5B9-D407B03CAEB4}" destId="{AED2198E-93D5-4001-81B4-73124B309672}" srcOrd="1" destOrd="0" presId="urn:microsoft.com/office/officeart/2005/8/layout/target3"/>
    <dgm:cxn modelId="{CA1D082C-F60B-4105-9E25-51FF67554663}" type="presOf" srcId="{D8197B8C-B260-4A16-BDF4-0947B075E274}" destId="{25B08C86-7E15-44DC-BE7F-FFB55DD49D12}" srcOrd="0" destOrd="0" presId="urn:microsoft.com/office/officeart/2005/8/layout/target3"/>
    <dgm:cxn modelId="{CFAB1D7B-6083-4185-A85F-5FA8747815D3}" type="presOf" srcId="{D1B46980-6531-4606-95E6-44980827E919}" destId="{2BE915AB-18AA-4053-B92C-3BFC9ED204BB}" srcOrd="1" destOrd="0" presId="urn:microsoft.com/office/officeart/2005/8/layout/target3"/>
    <dgm:cxn modelId="{B0D1E0D2-6427-495A-BEF4-D1D41F33858E}" type="presOf" srcId="{B651F6E3-6281-48DB-9319-2AEAFDAE7572}" destId="{619D679B-A015-4ECF-8348-D1034C574F40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6D4C093-90E8-4414-A416-2D065527A9EC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8E1F4FF5-7919-4ACA-9020-6FFCD1A291C8}" type="presOf" srcId="{757F3AB3-0718-4624-B441-E567A8F0AB56}" destId="{333A1088-737F-45CB-B68E-254E46348037}" srcOrd="0" destOrd="0" presId="urn:microsoft.com/office/officeart/2005/8/layout/target3"/>
    <dgm:cxn modelId="{DEF6030A-82CF-4C44-9037-87995FAA2DEC}" type="presOf" srcId="{D1D4F407-5343-4D3F-B5B9-D407B03CAEB4}" destId="{D005CE8C-CC26-4C3E-AC11-E15060ECD759}" srcOrd="0" destOrd="0" presId="urn:microsoft.com/office/officeart/2005/8/layout/target3"/>
    <dgm:cxn modelId="{78C4FF4B-DAE0-4F9C-805F-8D6807129539}" type="presOf" srcId="{B651F6E3-6281-48DB-9319-2AEAFDAE7572}" destId="{6BB5E863-4638-4E1D-BFDE-399D028AC4ED}" srcOrd="1" destOrd="0" presId="urn:microsoft.com/office/officeart/2005/8/layout/target3"/>
    <dgm:cxn modelId="{A0030914-6634-4098-A24D-00090ACE9AC1}" type="presOf" srcId="{D1B46980-6531-4606-95E6-44980827E919}" destId="{6140AFEC-043D-4C43-A2F9-D0F5331DF3A3}" srcOrd="0" destOrd="0" presId="urn:microsoft.com/office/officeart/2005/8/layout/target3"/>
    <dgm:cxn modelId="{6A7D9C91-19CA-49D4-868F-7635019E95C3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DA815040-3743-4BEB-8C7B-EA5E608893D8}" type="presParOf" srcId="{333A1088-737F-45CB-B68E-254E46348037}" destId="{F5ABB229-8D3B-4694-996A-96F23CF14429}" srcOrd="0" destOrd="0" presId="urn:microsoft.com/office/officeart/2005/8/layout/target3"/>
    <dgm:cxn modelId="{4E64BDE5-4166-4C8F-B509-6321176287E2}" type="presParOf" srcId="{333A1088-737F-45CB-B68E-254E46348037}" destId="{F41139FD-01EE-4571-8B17-4FB00FC51163}" srcOrd="1" destOrd="0" presId="urn:microsoft.com/office/officeart/2005/8/layout/target3"/>
    <dgm:cxn modelId="{A946058F-CC68-4B7E-81B2-DF8913FC9F07}" type="presParOf" srcId="{333A1088-737F-45CB-B68E-254E46348037}" destId="{D005CE8C-CC26-4C3E-AC11-E15060ECD759}" srcOrd="2" destOrd="0" presId="urn:microsoft.com/office/officeart/2005/8/layout/target3"/>
    <dgm:cxn modelId="{00AC1507-3F33-4358-8547-5B524EBC5B5F}" type="presParOf" srcId="{333A1088-737F-45CB-B68E-254E46348037}" destId="{2C702D82-9B77-49B7-9568-BB8EB47C3372}" srcOrd="3" destOrd="0" presId="urn:microsoft.com/office/officeart/2005/8/layout/target3"/>
    <dgm:cxn modelId="{A7CDC711-59C6-46C4-A78D-FD01E796F05D}" type="presParOf" srcId="{333A1088-737F-45CB-B68E-254E46348037}" destId="{A52A0455-90FF-4808-ABD0-F02540D31D5A}" srcOrd="4" destOrd="0" presId="urn:microsoft.com/office/officeart/2005/8/layout/target3"/>
    <dgm:cxn modelId="{E7B026BE-0564-4179-ACD0-AFA1578C0918}" type="presParOf" srcId="{333A1088-737F-45CB-B68E-254E46348037}" destId="{6140AFEC-043D-4C43-A2F9-D0F5331DF3A3}" srcOrd="5" destOrd="0" presId="urn:microsoft.com/office/officeart/2005/8/layout/target3"/>
    <dgm:cxn modelId="{1CD2CFE9-9853-43EE-AB96-BF32178F2F29}" type="presParOf" srcId="{333A1088-737F-45CB-B68E-254E46348037}" destId="{9358AC05-5D7D-4327-9F80-1AD486AEA664}" srcOrd="6" destOrd="0" presId="urn:microsoft.com/office/officeart/2005/8/layout/target3"/>
    <dgm:cxn modelId="{F244782D-682C-4CA1-98EB-152090CDCB62}" type="presParOf" srcId="{333A1088-737F-45CB-B68E-254E46348037}" destId="{313FC574-E1CD-4FB4-B054-0B805CE0447D}" srcOrd="7" destOrd="0" presId="urn:microsoft.com/office/officeart/2005/8/layout/target3"/>
    <dgm:cxn modelId="{8538ED72-DC4D-4D9C-90CC-2C2FEC49FF3F}" type="presParOf" srcId="{333A1088-737F-45CB-B68E-254E46348037}" destId="{619D679B-A015-4ECF-8348-D1034C574F40}" srcOrd="8" destOrd="0" presId="urn:microsoft.com/office/officeart/2005/8/layout/target3"/>
    <dgm:cxn modelId="{60713B0A-53FD-408E-BFE6-5ACDE7F54448}" type="presParOf" srcId="{333A1088-737F-45CB-B68E-254E46348037}" destId="{322283A8-4A27-4CDA-BAE3-F381106A9174}" srcOrd="9" destOrd="0" presId="urn:microsoft.com/office/officeart/2005/8/layout/target3"/>
    <dgm:cxn modelId="{7026C782-FDB6-43FC-AB34-DCDA42BD1C70}" type="presParOf" srcId="{333A1088-737F-45CB-B68E-254E46348037}" destId="{FFC9F71D-1B4F-4AD9-A4A6-86ADEFC8AF5C}" srcOrd="10" destOrd="0" presId="urn:microsoft.com/office/officeart/2005/8/layout/target3"/>
    <dgm:cxn modelId="{038AA688-EE19-4F12-B7CE-B603C54882BC}" type="presParOf" srcId="{333A1088-737F-45CB-B68E-254E46348037}" destId="{25B08C86-7E15-44DC-BE7F-FFB55DD49D12}" srcOrd="11" destOrd="0" presId="urn:microsoft.com/office/officeart/2005/8/layout/target3"/>
    <dgm:cxn modelId="{F901E808-9113-4A78-9775-E8B5948304B4}" type="presParOf" srcId="{333A1088-737F-45CB-B68E-254E46348037}" destId="{76644BE8-9D7C-4C09-B250-3D10AF48CBB7}" srcOrd="12" destOrd="0" presId="urn:microsoft.com/office/officeart/2005/8/layout/target3"/>
    <dgm:cxn modelId="{EA01758B-3ED5-4ECF-90CF-F09D56425B2B}" type="presParOf" srcId="{333A1088-737F-45CB-B68E-254E46348037}" destId="{EE85B701-7295-41C0-BA7A-34D3756A2AE6}" srcOrd="13" destOrd="0" presId="urn:microsoft.com/office/officeart/2005/8/layout/target3"/>
    <dgm:cxn modelId="{108A8F5D-2D25-4F44-86CB-77E0FF04E02A}" type="presParOf" srcId="{333A1088-737F-45CB-B68E-254E46348037}" destId="{8BEBB6EC-1DAA-4CAC-8A25-BC0FCBD5DBD5}" srcOrd="14" destOrd="0" presId="urn:microsoft.com/office/officeart/2005/8/layout/target3"/>
    <dgm:cxn modelId="{34EFA5A2-03FD-4B7F-B110-BB8AD4826D7D}" type="presParOf" srcId="{333A1088-737F-45CB-B68E-254E46348037}" destId="{AED2198E-93D5-4001-81B4-73124B309672}" srcOrd="15" destOrd="0" presId="urn:microsoft.com/office/officeart/2005/8/layout/target3"/>
    <dgm:cxn modelId="{29F2A2ED-2966-4B66-AD32-2F6B0CD805FE}" type="presParOf" srcId="{333A1088-737F-45CB-B68E-254E46348037}" destId="{2BE915AB-18AA-4053-B92C-3BFC9ED204BB}" srcOrd="16" destOrd="0" presId="urn:microsoft.com/office/officeart/2005/8/layout/target3"/>
    <dgm:cxn modelId="{62A8A5B0-B823-43F5-930D-6CC1163D32EE}" type="presParOf" srcId="{333A1088-737F-45CB-B68E-254E46348037}" destId="{6BB5E863-4638-4E1D-BFDE-399D028AC4ED}" srcOrd="17" destOrd="0" presId="urn:microsoft.com/office/officeart/2005/8/layout/target3"/>
    <dgm:cxn modelId="{FF6A0677-8344-4EE6-8784-125B6F999861}" type="presParOf" srcId="{333A1088-737F-45CB-B68E-254E46348037}" destId="{5A5FFA88-C948-4069-8E93-59FA12366E83}" srcOrd="18" destOrd="0" presId="urn:microsoft.com/office/officeart/2005/8/layout/target3"/>
    <dgm:cxn modelId="{2F74967D-0EEF-4382-BCC6-B8D518D31406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5789" y="0"/>
          <a:ext cx="7404911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</a:t>
          </a:r>
          <a:r>
            <a:rPr lang="cs-CZ" sz="2000" kern="1200" smtClean="0"/>
            <a:t>Dolní </a:t>
          </a:r>
          <a:r>
            <a:rPr lang="cs-CZ" sz="2000" kern="1200" smtClean="0"/>
            <a:t>Benešov, </a:t>
          </a:r>
          <a:r>
            <a:rPr lang="cs-CZ" sz="2000" kern="1200" dirty="0" smtClean="0"/>
            <a:t>příspěvková organizace</a:t>
          </a:r>
          <a:endParaRPr lang="cs-CZ" sz="2000" kern="1200" dirty="0"/>
        </a:p>
      </dsp:txBody>
      <dsp:txXfrm>
        <a:off x="1255789" y="0"/>
        <a:ext cx="7404911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7404911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Silvie Krupová</a:t>
          </a:r>
          <a:endParaRPr lang="cs-CZ" sz="2000" kern="1200" dirty="0"/>
        </a:p>
      </dsp:txBody>
      <dsp:txXfrm>
        <a:off x="1273857" y="407634"/>
        <a:ext cx="7404911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7404911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NÁZEV:VY_32_INOVACE_12_Přírodopis 6. ročník</a:t>
          </a:r>
          <a:endParaRPr lang="cs-CZ" sz="2000" kern="1200" dirty="0"/>
        </a:p>
      </dsp:txBody>
      <dsp:txXfrm>
        <a:off x="1273857" y="815268"/>
        <a:ext cx="7404911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17209" y="1224137"/>
          <a:ext cx="7404911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Opakování- buňka</a:t>
          </a:r>
          <a:endParaRPr lang="cs-CZ" sz="2000" kern="1200" dirty="0"/>
        </a:p>
      </dsp:txBody>
      <dsp:txXfrm>
        <a:off x="1217209" y="1224137"/>
        <a:ext cx="7404911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7404911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</a:t>
          </a:r>
          <a:r>
            <a:rPr lang="cs-CZ" sz="2000" kern="1200" smtClean="0"/>
            <a:t>: CZ.1.07/1.4.00/21.1262</a:t>
          </a:r>
          <a:endParaRPr lang="cs-CZ" sz="2000" kern="1200" dirty="0"/>
        </a:p>
      </dsp:txBody>
      <dsp:txXfrm>
        <a:off x="1273857" y="1630536"/>
        <a:ext cx="7404911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E1A7C-7D48-45AA-A4EF-010249B21184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ED128-B24F-4D0C-89CE-C88F9831E2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1594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E1A7C-7D48-45AA-A4EF-010249B21184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ED128-B24F-4D0C-89CE-C88F9831E2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39631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E1A7C-7D48-45AA-A4EF-010249B21184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ED128-B24F-4D0C-89CE-C88F9831E2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14833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E1A7C-7D48-45AA-A4EF-010249B21184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ED128-B24F-4D0C-89CE-C88F9831E2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26280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E1A7C-7D48-45AA-A4EF-010249B21184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ED128-B24F-4D0C-89CE-C88F9831E2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14410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E1A7C-7D48-45AA-A4EF-010249B21184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ED128-B24F-4D0C-89CE-C88F9831E2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7285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E1A7C-7D48-45AA-A4EF-010249B21184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ED128-B24F-4D0C-89CE-C88F9831E2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08978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E1A7C-7D48-45AA-A4EF-010249B21184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ED128-B24F-4D0C-89CE-C88F9831E2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43416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E1A7C-7D48-45AA-A4EF-010249B21184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ED128-B24F-4D0C-89CE-C88F9831E2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23550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E1A7C-7D48-45AA-A4EF-010249B21184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ED128-B24F-4D0C-89CE-C88F9831E2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27284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E1A7C-7D48-45AA-A4EF-010249B21184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ED128-B24F-4D0C-89CE-C88F9831E2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69168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20000"/>
                <a:lumOff val="80000"/>
              </a:schemeClr>
            </a:gs>
            <a:gs pos="50000">
              <a:schemeClr val="bg1"/>
            </a:gs>
            <a:gs pos="100000">
              <a:schemeClr val="bg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7E1A7C-7D48-45AA-A4EF-010249B21184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9ED128-B24F-4D0C-89CE-C88F9831E2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1386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35021807"/>
              </p:ext>
            </p:extLst>
          </p:nvPr>
        </p:nvGraphicFramePr>
        <p:xfrm>
          <a:off x="179512" y="908720"/>
          <a:ext cx="8678768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19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Prezentace slouží k opakování učiva buňka.</a:t>
            </a:r>
          </a:p>
          <a:p>
            <a:endParaRPr lang="cs-CZ" dirty="0"/>
          </a:p>
          <a:p>
            <a:r>
              <a:rPr lang="cs-CZ" dirty="0" smtClean="0"/>
              <a:t>V úkolu č.1 žáci pojmenují označené organely a části buněk na obrázku. </a:t>
            </a:r>
          </a:p>
          <a:p>
            <a:r>
              <a:rPr lang="cs-CZ" dirty="0" smtClean="0"/>
              <a:t>V úkolu č.2 žáci spojí organely buňky s funkcemi, které v buňce vykonávají. </a:t>
            </a:r>
          </a:p>
          <a:p>
            <a:r>
              <a:rPr lang="cs-CZ" dirty="0" smtClean="0"/>
              <a:t>V úkolu č.3 žáci vyplní doplňovačku. </a:t>
            </a:r>
          </a:p>
          <a:p>
            <a:r>
              <a:rPr lang="cs-CZ" dirty="0" smtClean="0"/>
              <a:t>Žáci vypracovávají úkoly do sešitu a na interaktivní tabuli fixem nebo interaktivním perem.</a:t>
            </a:r>
          </a:p>
          <a:p>
            <a:r>
              <a:rPr lang="cs-CZ" dirty="0" smtClean="0"/>
              <a:t>Ke každému úkolu je v prezentaci řešení. 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25094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0"/>
            <a:ext cx="8579296" cy="836712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Úkol č.1: Pojmenuj označené části buňky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14" y="1837313"/>
            <a:ext cx="7934921" cy="4448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55859" y="836712"/>
            <a:ext cx="3240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Rostlinná buňka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78129" y="869860"/>
            <a:ext cx="3240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Živočišná buňka</a:t>
            </a:r>
            <a:endParaRPr lang="cs-CZ" sz="3600" dirty="0"/>
          </a:p>
        </p:txBody>
      </p:sp>
      <p:cxnSp>
        <p:nvCxnSpPr>
          <p:cNvPr id="7" name="Přímá spojnice 6"/>
          <p:cNvCxnSpPr>
            <a:endCxn id="36" idx="1"/>
          </p:cNvCxnSpPr>
          <p:nvPr/>
        </p:nvCxnSpPr>
        <p:spPr>
          <a:xfrm flipV="1">
            <a:off x="2923025" y="3657290"/>
            <a:ext cx="1156395" cy="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4651027" y="3657288"/>
            <a:ext cx="1387582" cy="37576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2627784" y="2531590"/>
            <a:ext cx="1296144" cy="17733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699849" y="4585483"/>
            <a:ext cx="199159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2362881" y="4585483"/>
            <a:ext cx="144854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4651027" y="2708920"/>
            <a:ext cx="1544085" cy="14401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1468210" y="5764205"/>
            <a:ext cx="976228" cy="48817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 flipV="1">
            <a:off x="4651025" y="5282180"/>
            <a:ext cx="2347284" cy="50405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2627784" y="5534207"/>
            <a:ext cx="1363565" cy="19905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 flipV="1">
            <a:off x="4886389" y="5229198"/>
            <a:ext cx="983479" cy="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3019137" y="5229197"/>
            <a:ext cx="1057191" cy="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2731788" y="6025645"/>
            <a:ext cx="577778" cy="16772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683567" y="2708920"/>
            <a:ext cx="961952" cy="3600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ovéPole 35"/>
          <p:cNvSpPr txBox="1"/>
          <p:nvPr/>
        </p:nvSpPr>
        <p:spPr>
          <a:xfrm>
            <a:off x="4079420" y="3364902"/>
            <a:ext cx="5746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2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4123571" y="2531590"/>
            <a:ext cx="5746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1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2444438" y="6109505"/>
            <a:ext cx="5746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7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3309566" y="5993536"/>
            <a:ext cx="5746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6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4076327" y="5440868"/>
            <a:ext cx="5746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5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4125150" y="4936810"/>
            <a:ext cx="5746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4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4076326" y="4293096"/>
            <a:ext cx="5746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3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255859" y="2321981"/>
            <a:ext cx="5746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8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812360" y="6285925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67103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 úkolu č.1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1 – mitochondrie</a:t>
            </a:r>
          </a:p>
          <a:p>
            <a:r>
              <a:rPr lang="cs-CZ" dirty="0" smtClean="0"/>
              <a:t>2- jádro</a:t>
            </a:r>
          </a:p>
          <a:p>
            <a:r>
              <a:rPr lang="cs-CZ" dirty="0" smtClean="0"/>
              <a:t>3- ribozomy</a:t>
            </a:r>
          </a:p>
          <a:p>
            <a:r>
              <a:rPr lang="cs-CZ" dirty="0" smtClean="0"/>
              <a:t>4 - plazmatická membrána</a:t>
            </a:r>
          </a:p>
          <a:p>
            <a:r>
              <a:rPr lang="cs-CZ" dirty="0" smtClean="0"/>
              <a:t>5 - cytoplazma</a:t>
            </a:r>
          </a:p>
          <a:p>
            <a:r>
              <a:rPr lang="cs-CZ" dirty="0" smtClean="0"/>
              <a:t>6 - buněčná stěna</a:t>
            </a:r>
          </a:p>
          <a:p>
            <a:r>
              <a:rPr lang="cs-CZ" dirty="0" smtClean="0"/>
              <a:t>7- chloroplast</a:t>
            </a:r>
          </a:p>
          <a:p>
            <a:r>
              <a:rPr lang="cs-CZ" dirty="0" smtClean="0"/>
              <a:t>8- vakuola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40295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856984" cy="936104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Úkol č. 2: k organelám a částem buňky přiřaď jejich funkci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268760"/>
            <a:ext cx="8892480" cy="5589240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800" b="1" dirty="0" smtClean="0"/>
              <a:t>Jádro				</a:t>
            </a:r>
            <a:r>
              <a:rPr lang="cs-CZ" sz="2800" dirty="0" smtClean="0"/>
              <a:t>shromažďuje buněčnou šťávu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800" b="1" dirty="0" smtClean="0"/>
              <a:t>Buněčná stěna		</a:t>
            </a:r>
            <a:r>
              <a:rPr lang="cs-CZ" sz="2800" dirty="0" smtClean="0"/>
              <a:t>obsahují zelené barvivo </a:t>
            </a:r>
            <a:endParaRPr lang="cs-CZ" sz="2800" b="1" dirty="0" smtClean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800" b="1" dirty="0" smtClean="0"/>
              <a:t>Plazmatická membrána	</a:t>
            </a:r>
            <a:r>
              <a:rPr lang="cs-CZ" sz="2800" dirty="0" smtClean="0"/>
              <a:t>vyplňuje buňku</a:t>
            </a:r>
            <a:endParaRPr lang="cs-CZ" sz="2800" b="1" dirty="0" smtClean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800" b="1" dirty="0" smtClean="0"/>
              <a:t>Cytoplazma			</a:t>
            </a:r>
            <a:r>
              <a:rPr lang="cs-CZ" sz="2800" dirty="0" smtClean="0"/>
              <a:t> slouží k přeměně energie, dýchání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800" b="1" dirty="0" smtClean="0"/>
              <a:t>Mitochondrie		</a:t>
            </a:r>
            <a:r>
              <a:rPr lang="cs-CZ" sz="2800" dirty="0" smtClean="0"/>
              <a:t> tvoří bílkoviny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800" b="1" dirty="0" smtClean="0"/>
              <a:t>Vakuola			</a:t>
            </a:r>
            <a:r>
              <a:rPr lang="cs-CZ" sz="2800" dirty="0" smtClean="0"/>
              <a:t>řídí buňku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800" b="1" dirty="0" smtClean="0"/>
              <a:t>Chloroplasty		</a:t>
            </a:r>
            <a:r>
              <a:rPr lang="cs-CZ" sz="2800" dirty="0" smtClean="0"/>
              <a:t>udržuje tvar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800" b="1" dirty="0" smtClean="0"/>
              <a:t>Ribozomy			</a:t>
            </a:r>
            <a:r>
              <a:rPr lang="cs-CZ" sz="2800" dirty="0" smtClean="0"/>
              <a:t>chrání buňku, je polopropustná</a:t>
            </a:r>
          </a:p>
        </p:txBody>
      </p:sp>
    </p:spTree>
    <p:extLst>
      <p:ext uri="{BB962C8B-B14F-4D97-AF65-F5344CB8AC3E}">
        <p14:creationId xmlns:p14="http://schemas.microsoft.com/office/powerpoint/2010/main" val="16520024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856984" cy="936104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Řešení úkolu č.2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268194"/>
            <a:ext cx="8892480" cy="5589240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800" b="1" dirty="0" smtClean="0"/>
              <a:t>Jádro				</a:t>
            </a:r>
            <a:r>
              <a:rPr lang="cs-CZ" sz="2800" dirty="0"/>
              <a:t>řídí </a:t>
            </a:r>
            <a:r>
              <a:rPr lang="cs-CZ" sz="2800" dirty="0" smtClean="0"/>
              <a:t>buňku				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800" b="1" dirty="0" smtClean="0"/>
              <a:t>Buněčná stěna		</a:t>
            </a:r>
            <a:r>
              <a:rPr lang="cs-CZ" sz="2800" dirty="0"/>
              <a:t>udržuje tvar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800" b="1" dirty="0" smtClean="0"/>
              <a:t>Plazmatická membrána	</a:t>
            </a:r>
            <a:r>
              <a:rPr lang="cs-CZ" sz="2800" dirty="0"/>
              <a:t> chrání buňku, je polopropustná </a:t>
            </a:r>
            <a:r>
              <a:rPr lang="cs-CZ" sz="2800" b="1" dirty="0" smtClean="0"/>
              <a:t>Cytoplazma			</a:t>
            </a:r>
            <a:r>
              <a:rPr lang="cs-CZ" sz="2800" dirty="0" smtClean="0"/>
              <a:t> </a:t>
            </a:r>
            <a:r>
              <a:rPr lang="cs-CZ" sz="2800" dirty="0"/>
              <a:t>vyplňuje </a:t>
            </a:r>
            <a:r>
              <a:rPr lang="cs-CZ" sz="2800" dirty="0" smtClean="0"/>
              <a:t>buňku</a:t>
            </a:r>
            <a:endParaRPr lang="cs-CZ" sz="2800" b="1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800" b="1" dirty="0" smtClean="0"/>
              <a:t>Mitochondrie		</a:t>
            </a:r>
            <a:r>
              <a:rPr lang="cs-CZ" sz="2800" dirty="0" smtClean="0"/>
              <a:t> </a:t>
            </a:r>
            <a:r>
              <a:rPr lang="cs-CZ" sz="2800" dirty="0"/>
              <a:t>slouží k přeměně energie, dýchání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800" b="1" dirty="0" smtClean="0"/>
              <a:t>Vakuola			</a:t>
            </a:r>
            <a:r>
              <a:rPr lang="cs-CZ" sz="2800" dirty="0"/>
              <a:t> shromažďuje buněčnou šťávu</a:t>
            </a:r>
            <a:endParaRPr lang="cs-CZ" sz="2800" b="1" dirty="0" smtClean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800" b="1" dirty="0" smtClean="0"/>
              <a:t>Chloroplasty		</a:t>
            </a:r>
            <a:r>
              <a:rPr lang="cs-CZ" sz="2800" dirty="0"/>
              <a:t>obsahují zelené barvivo </a:t>
            </a:r>
            <a:endParaRPr lang="cs-CZ" sz="2800" b="1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800" b="1" dirty="0" smtClean="0"/>
              <a:t>Ribozomy			</a:t>
            </a:r>
            <a:r>
              <a:rPr lang="cs-CZ" sz="2800" dirty="0"/>
              <a:t>tvoří bílkoviny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cs-CZ" sz="2800" dirty="0" smtClean="0"/>
          </a:p>
        </p:txBody>
      </p:sp>
    </p:spTree>
    <p:extLst>
      <p:ext uri="{BB962C8B-B14F-4D97-AF65-F5344CB8AC3E}">
        <p14:creationId xmlns:p14="http://schemas.microsoft.com/office/powerpoint/2010/main" val="23652552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Úkol č.3: vylušti doplňovačku</a:t>
            </a:r>
            <a:endParaRPr lang="cs-CZ" dirty="0">
              <a:solidFill>
                <a:srgbClr val="FF000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90877338"/>
              </p:ext>
            </p:extLst>
          </p:nvPr>
        </p:nvGraphicFramePr>
        <p:xfrm>
          <a:off x="1547660" y="1340768"/>
          <a:ext cx="6048676" cy="2160240"/>
        </p:xfrm>
        <a:graphic>
          <a:graphicData uri="http://schemas.openxmlformats.org/drawingml/2006/table">
            <a:tbl>
              <a:tblPr firstRow="1" firstCol="1" bandRow="1"/>
              <a:tblGrid>
                <a:gridCol w="503377"/>
                <a:gridCol w="503377"/>
                <a:gridCol w="503377"/>
                <a:gridCol w="503377"/>
                <a:gridCol w="504396"/>
                <a:gridCol w="504396"/>
                <a:gridCol w="504396"/>
                <a:gridCol w="504396"/>
                <a:gridCol w="504396"/>
                <a:gridCol w="504396"/>
                <a:gridCol w="504396"/>
                <a:gridCol w="504396"/>
              </a:tblGrid>
              <a:tr h="5400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1.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2.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3.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400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4.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323528" y="4005064"/>
            <a:ext cx="864096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3200" dirty="0" smtClean="0"/>
              <a:t>Organela, ve které se shromažďují buněčné šťávy</a:t>
            </a:r>
          </a:p>
          <a:p>
            <a:pPr marL="342900" indent="-342900">
              <a:buAutoNum type="arabicPeriod"/>
            </a:pPr>
            <a:r>
              <a:rPr lang="cs-CZ" sz="3200" dirty="0" smtClean="0"/>
              <a:t>Organela, ve které probíhá buněčné dýchání</a:t>
            </a:r>
          </a:p>
          <a:p>
            <a:pPr marL="342900" indent="-342900">
              <a:buAutoNum type="arabicPeriod"/>
            </a:pPr>
            <a:r>
              <a:rPr lang="cs-CZ" sz="3200" dirty="0" smtClean="0"/>
              <a:t>Organely, ve kterých se tvoří bílkoviny</a:t>
            </a:r>
          </a:p>
          <a:p>
            <a:pPr marL="342900" indent="-342900">
              <a:buAutoNum type="arabicPeriod"/>
            </a:pPr>
            <a:r>
              <a:rPr lang="cs-CZ" sz="3200" dirty="0" smtClean="0"/>
              <a:t>Tekutina vyplňující obsah buňky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9885020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 úkolu č.3</a:t>
            </a:r>
            <a:endParaRPr lang="cs-CZ" dirty="0">
              <a:solidFill>
                <a:srgbClr val="FF000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4172308"/>
              </p:ext>
            </p:extLst>
          </p:nvPr>
        </p:nvGraphicFramePr>
        <p:xfrm>
          <a:off x="1547660" y="1340768"/>
          <a:ext cx="6120684" cy="2160240"/>
        </p:xfrm>
        <a:graphic>
          <a:graphicData uri="http://schemas.openxmlformats.org/drawingml/2006/table">
            <a:tbl>
              <a:tblPr firstRow="1" firstCol="1" bandRow="1"/>
              <a:tblGrid>
                <a:gridCol w="503377"/>
                <a:gridCol w="503377"/>
                <a:gridCol w="503377"/>
                <a:gridCol w="503377"/>
                <a:gridCol w="504396"/>
                <a:gridCol w="578444"/>
                <a:gridCol w="504056"/>
                <a:gridCol w="504056"/>
                <a:gridCol w="504056"/>
                <a:gridCol w="504056"/>
                <a:gridCol w="504056"/>
                <a:gridCol w="504056"/>
              </a:tblGrid>
              <a:tr h="5400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1.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2.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40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CH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3.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400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4.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323528" y="4005064"/>
            <a:ext cx="864096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3200" dirty="0" smtClean="0"/>
              <a:t>Organela, ve které se shromažďují buněčné šťávy</a:t>
            </a:r>
          </a:p>
          <a:p>
            <a:pPr marL="342900" indent="-342900">
              <a:buAutoNum type="arabicPeriod"/>
            </a:pPr>
            <a:r>
              <a:rPr lang="cs-CZ" sz="3200" dirty="0" smtClean="0"/>
              <a:t>Organela, ve které probíhá buněčné dýchání</a:t>
            </a:r>
          </a:p>
          <a:p>
            <a:pPr marL="342900" indent="-342900">
              <a:buAutoNum type="arabicPeriod"/>
            </a:pPr>
            <a:r>
              <a:rPr lang="cs-CZ" sz="3200" dirty="0" smtClean="0"/>
              <a:t>Organely, ve kterých se tvoří bílkoviny</a:t>
            </a:r>
          </a:p>
          <a:p>
            <a:pPr marL="342900" indent="-342900">
              <a:buAutoNum type="arabicPeriod"/>
            </a:pPr>
            <a:r>
              <a:rPr lang="cs-CZ" sz="3200" dirty="0" smtClean="0"/>
              <a:t>Tekutina vyplňující obsah buňky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2636582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Obr.1</a:t>
            </a:r>
            <a:r>
              <a:rPr lang="cs-CZ" dirty="0"/>
              <a:t>: Byl vytvořen autorem materiálu, 18.9.2012.</a:t>
            </a:r>
          </a:p>
          <a:p>
            <a:r>
              <a:rPr lang="cs-CZ" dirty="0" smtClean="0"/>
              <a:t>Text: </a:t>
            </a:r>
            <a:r>
              <a:rPr lang="cs-CZ" dirty="0"/>
              <a:t>V</a:t>
            </a:r>
            <a:r>
              <a:rPr lang="cs-CZ" dirty="0" smtClean="0"/>
              <a:t>eškerý text byl vytvořen autorem materiálu 20.9.2012.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037363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</TotalTime>
  <Words>250</Words>
  <Application>Microsoft Office PowerPoint</Application>
  <PresentationFormat>Předvádění na obrazovce (4:3)</PresentationFormat>
  <Paragraphs>160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</vt:lpstr>
      <vt:lpstr>Úkol č.1: Pojmenuj označené části buňky</vt:lpstr>
      <vt:lpstr>Řešení úkolu č.1</vt:lpstr>
      <vt:lpstr>Úkol č. 2: k organelám a částem buňky přiřaď jejich funkci</vt:lpstr>
      <vt:lpstr>Řešení úkolu č.2</vt:lpstr>
      <vt:lpstr>Úkol č.3: vylušti doplňovačku</vt:lpstr>
      <vt:lpstr>Řešení úkolu č.3</vt:lpstr>
      <vt:lpstr>Citace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Silvie Šimečková</dc:creator>
  <cp:lastModifiedBy>08FB</cp:lastModifiedBy>
  <cp:revision>19</cp:revision>
  <dcterms:created xsi:type="dcterms:W3CDTF">2012-09-25T18:35:36Z</dcterms:created>
  <dcterms:modified xsi:type="dcterms:W3CDTF">2012-12-18T21:56:34Z</dcterms:modified>
</cp:coreProperties>
</file>