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NÁZEV:VY_32_INOVACE_17_Přírodopis </a:t>
          </a:r>
          <a:r>
            <a:rPr lang="cs-CZ" sz="2000" dirty="0" smtClean="0"/>
            <a:t>6.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buňka, viry, bakterie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7F2FD2-109E-4B16-A638-B814CC6C0D5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652B6CB-2AE5-4E7C-A5DC-4A54571D7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6DE314E-B7F4-4F56-A306-24292B1959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F94468-BB3B-4F0C-A2E6-0A36A49228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DA40C9-A77F-452C-995A-DAB7C21935E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55AA55-BE2B-4810-BEDA-D897D788268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FCFB58-DC7C-4D8B-8000-52AED969907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A01A9C-76A6-46E9-8D95-F8EF633FFC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316E-BBC4-47D9-BE64-3153809D2E1D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A6255-8075-4760-8002-956FEDC8B0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E9210-AC20-4E8F-8B26-323ABC9BA9C0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EF703-96F4-4B6B-85B6-A12C90B03B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2F1CB-DFF7-4FDE-B920-A08D77B7BEC7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BFAD7-65DE-45FB-B1B1-320714891E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CEB1E-6CF4-42E8-B8CC-56EAA23563B8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BB687-AAE2-4D30-8778-F9D12EF6D9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0D53E-AF75-4784-B5C1-B0D94C4ECC37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8707E-035B-493E-86B3-D52DAD2F8E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5BF8-7195-4BA2-805B-FC1283403C57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6B3CB-B794-4174-BC02-C052BB0F99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94E0C-123D-4AD3-9ACD-143B0FBAFEB8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116CD-0FC4-4719-A328-9CFCAA9788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FC179-32EE-4E22-AC5D-05BD7EB95965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EC332-64FB-498C-A835-5C81A768EB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54ED6-4128-4520-8BC7-EAB648A0FAD4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863CA-7CAA-4C76-976E-15670E2DA7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80C7E-4796-4171-AD30-CF6A8EAF0227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00352-8329-4848-A840-7A53127D4A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4A5F3-718B-4954-8DA5-257402AB43F3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F5B16-D37B-4E95-9432-D22E78EF52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80000"/>
                <a:satMod val="300000"/>
              </a:schemeClr>
            </a:gs>
            <a:gs pos="100000">
              <a:schemeClr val="bg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F1B256-4261-4D1C-99FF-B870CA949BC5}" type="datetimeFigureOut">
              <a:rPr lang="cs-CZ"/>
              <a:pPr>
                <a:defRPr/>
              </a:pPr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CF966D-631D-45DD-AE61-617DD0ACE5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1" r:id="rId3"/>
    <p:sldLayoutId id="2147483800" r:id="rId4"/>
    <p:sldLayoutId id="2147483799" r:id="rId5"/>
    <p:sldLayoutId id="2147483798" r:id="rId6"/>
    <p:sldLayoutId id="2147483797" r:id="rId7"/>
    <p:sldLayoutId id="2147483796" r:id="rId8"/>
    <p:sldLayoutId id="2147483795" r:id="rId9"/>
    <p:sldLayoutId id="2147483794" r:id="rId10"/>
    <p:sldLayoutId id="214748379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smtClean="0"/>
              <a:t>Hra Risk slouží k opakování učiva –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buňka, viry, bakterie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Pravidla: Žáci jsou rozděleni do 3 skupin, každá skupina si postupně vybírá otázky, pokud odpoví správně, získávají body. Vyhrává skupina s největším počtem bodů.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Po kliknutí na vybrané pole s body se zobrazí otázka, na kterou žáci odpoví, po odpovědi, učitel klikne </a:t>
            </a:r>
            <a:r>
              <a:rPr lang="cs-CZ" sz="2800" smtClean="0">
                <a:latin typeface="Arial" charset="0"/>
              </a:rPr>
              <a:t>              </a:t>
            </a:r>
            <a:r>
              <a:rPr lang="cs-CZ" sz="2800" smtClean="0"/>
              <a:t>na políčko odpověď a zobrazí se správná odpověď </a:t>
            </a:r>
            <a:r>
              <a:rPr lang="cs-CZ" sz="2800" smtClean="0">
                <a:latin typeface="Arial" charset="0"/>
              </a:rPr>
              <a:t>  </a:t>
            </a:r>
            <a:r>
              <a:rPr lang="cs-CZ" sz="2800" smtClean="0"/>
              <a:t>na otázku. Na hrací pole s nabídkou otázek se učitel dostane kliknutím na šipku zpět.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Pole s body, které už bylo vybráno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se zbarví modře. </a:t>
            </a:r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z="25000" smtClean="0">
                <a:latin typeface="Times New Roman" pitchFamily="18" charset="0"/>
                <a:cs typeface="Times New Roman" pitchFamily="18" charset="0"/>
              </a:rPr>
              <a:t>Risk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625" y="357188"/>
            <a:ext cx="2643188" cy="1785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625" y="2500313"/>
            <a:ext cx="2643188" cy="185737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625" y="4714875"/>
            <a:ext cx="2643188" cy="185737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063" y="922338"/>
            <a:ext cx="250031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latin typeface="+mn-lt"/>
                <a:cs typeface="+mn-cs"/>
              </a:rPr>
              <a:t>Buňka</a:t>
            </a:r>
            <a:endParaRPr lang="cs-CZ" sz="3200" cap="all" dirty="0">
              <a:latin typeface="+mn-lt"/>
              <a:cs typeface="+mn-cs"/>
            </a:endParaRPr>
          </a:p>
        </p:txBody>
      </p:sp>
      <p:sp>
        <p:nvSpPr>
          <p:cNvPr id="17413" name="TextovéPole 7"/>
          <p:cNvSpPr txBox="1">
            <a:spLocks noChangeArrowheads="1"/>
          </p:cNvSpPr>
          <p:nvPr/>
        </p:nvSpPr>
        <p:spPr bwMode="auto">
          <a:xfrm>
            <a:off x="357188" y="3065463"/>
            <a:ext cx="2643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VIRY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2938" y="5351463"/>
            <a:ext cx="21431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latin typeface="+mn-lt"/>
                <a:cs typeface="+mn-cs"/>
              </a:rPr>
              <a:t>BAKTERIE</a:t>
            </a:r>
            <a:endParaRPr lang="cs-CZ" sz="3200" cap="all" dirty="0">
              <a:latin typeface="+mn-lt"/>
              <a:cs typeface="+mn-cs"/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14688" y="493713"/>
            <a:ext cx="1785937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88" y="1285875"/>
            <a:ext cx="1785937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0" y="500063"/>
            <a:ext cx="1785938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3750" y="500063"/>
            <a:ext cx="1785938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0" y="1285875"/>
            <a:ext cx="1785938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50" y="1285875"/>
            <a:ext cx="1785938" cy="7143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88" y="2643188"/>
            <a:ext cx="1785937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88" y="3429000"/>
            <a:ext cx="1785937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0" y="2643188"/>
            <a:ext cx="1785938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0" y="3429000"/>
            <a:ext cx="1785938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50" y="2643188"/>
            <a:ext cx="1785938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50" y="3429000"/>
            <a:ext cx="1785938" cy="714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88" y="4857750"/>
            <a:ext cx="1785937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88" y="5643563"/>
            <a:ext cx="1785937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0" y="4857750"/>
            <a:ext cx="1785938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0" y="5643563"/>
            <a:ext cx="1785938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50" y="4857750"/>
            <a:ext cx="1785938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50" y="5643563"/>
            <a:ext cx="1785938" cy="7143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/>
              <a:t>Jak se nazývá řídící organela buňky</a:t>
            </a:r>
            <a:r>
              <a:rPr lang="cs-CZ" sz="5400" b="1" dirty="0"/>
              <a:t>?</a:t>
            </a:r>
            <a:endParaRPr lang="cs-CZ" sz="4800" b="1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jádro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/>
              <a:t>Ve které organele buňky se tvoří bílkoviny?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V ribozomech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Jaká je funkce mitochondrií?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150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Dochází v nich k přeměně energie, buněčnému dýchání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K čemu slouží vakuola?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28688" y="2857500"/>
            <a:ext cx="60721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Shromažďují se v ní buněčné šťávy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/>
              <a:t>Které buněčné organely má jen rostlinná buňka?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46434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Buněčnou stěnu</a:t>
            </a:r>
          </a:p>
          <a:p>
            <a:r>
              <a:rPr lang="cs-CZ" sz="4800">
                <a:latin typeface="Calibri" pitchFamily="34" charset="0"/>
              </a:rPr>
              <a:t>Chloroplasty</a:t>
            </a:r>
          </a:p>
          <a:p>
            <a:r>
              <a:rPr lang="cs-CZ" sz="4800">
                <a:latin typeface="Calibri" pitchFamily="34" charset="0"/>
              </a:rPr>
              <a:t>Vakuoly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Co je to chlorofyl?</a:t>
            </a:r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4643438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Zelené rostlinné barvivo, je </a:t>
            </a:r>
            <a:endParaRPr lang="cs-CZ" sz="4800"/>
          </a:p>
          <a:p>
            <a:pPr algn="ctr"/>
            <a:r>
              <a:rPr lang="cs-CZ" sz="4800">
                <a:latin typeface="Calibri" pitchFamily="34" charset="0"/>
              </a:rPr>
              <a:t>v chloroplastech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Pojmenuj tvary bakterií </a:t>
            </a:r>
            <a:r>
              <a:rPr lang="cs-CZ" b="1" smtClean="0">
                <a:latin typeface="Arial" charset="0"/>
              </a:rPr>
              <a:t/>
            </a:r>
            <a:br>
              <a:rPr lang="cs-CZ" b="1" smtClean="0">
                <a:latin typeface="Arial" charset="0"/>
              </a:rPr>
            </a:br>
            <a:r>
              <a:rPr lang="cs-CZ" b="1" smtClean="0"/>
              <a:t>na obrázku.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850" y="3951288"/>
            <a:ext cx="46434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A)Tyčinkovitá</a:t>
            </a:r>
          </a:p>
          <a:p>
            <a:r>
              <a:rPr lang="cs-CZ" sz="4800">
                <a:latin typeface="Calibri" pitchFamily="34" charset="0"/>
              </a:rPr>
              <a:t>B)Kok</a:t>
            </a:r>
          </a:p>
          <a:p>
            <a:r>
              <a:rPr lang="cs-CZ" sz="4800">
                <a:latin typeface="Calibri" pitchFamily="34" charset="0"/>
              </a:rPr>
              <a:t>C)Bičíkatá </a:t>
            </a:r>
          </a:p>
        </p:txBody>
      </p:sp>
      <p:sp>
        <p:nvSpPr>
          <p:cNvPr id="24581" name="TextovéPole 6"/>
          <p:cNvSpPr txBox="1">
            <a:spLocks noChangeArrowheads="1"/>
          </p:cNvSpPr>
          <p:nvPr/>
        </p:nvSpPr>
        <p:spPr bwMode="auto">
          <a:xfrm>
            <a:off x="7500938" y="5000625"/>
            <a:ext cx="928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Obr.3</a:t>
            </a:r>
          </a:p>
        </p:txBody>
      </p:sp>
      <p:pic>
        <p:nvPicPr>
          <p:cNvPr id="2458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2036763"/>
            <a:ext cx="1379537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 4"/>
          <p:cNvSpPr/>
          <p:nvPr/>
        </p:nvSpPr>
        <p:spPr>
          <a:xfrm>
            <a:off x="6543675" y="2722563"/>
            <a:ext cx="893763" cy="7905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4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21425" y="4073525"/>
            <a:ext cx="1414463" cy="34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5" name="TextovéPole 8"/>
          <p:cNvSpPr txBox="1">
            <a:spLocks noChangeArrowheads="1"/>
          </p:cNvSpPr>
          <p:nvPr/>
        </p:nvSpPr>
        <p:spPr bwMode="auto">
          <a:xfrm>
            <a:off x="5435600" y="1957388"/>
            <a:ext cx="6540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A)</a:t>
            </a:r>
          </a:p>
        </p:txBody>
      </p:sp>
      <p:sp>
        <p:nvSpPr>
          <p:cNvPr id="24586" name="TextovéPole 11"/>
          <p:cNvSpPr txBox="1">
            <a:spLocks noChangeArrowheads="1"/>
          </p:cNvSpPr>
          <p:nvPr/>
        </p:nvSpPr>
        <p:spPr bwMode="auto">
          <a:xfrm>
            <a:off x="5529263" y="2901950"/>
            <a:ext cx="6524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B)</a:t>
            </a:r>
          </a:p>
        </p:txBody>
      </p:sp>
      <p:sp>
        <p:nvSpPr>
          <p:cNvPr id="24587" name="TextovéPole 12"/>
          <p:cNvSpPr txBox="1">
            <a:spLocks noChangeArrowheads="1"/>
          </p:cNvSpPr>
          <p:nvPr/>
        </p:nvSpPr>
        <p:spPr bwMode="auto">
          <a:xfrm>
            <a:off x="5529263" y="3951288"/>
            <a:ext cx="6524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Vyjmenuj alespoň 2 bakteriální onemocnění člověka.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500" y="3071813"/>
            <a:ext cx="3643313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Angína </a:t>
            </a:r>
          </a:p>
          <a:p>
            <a:r>
              <a:rPr lang="cs-CZ" sz="4800">
                <a:latin typeface="Calibri" pitchFamily="34" charset="0"/>
              </a:rPr>
              <a:t>Spála</a:t>
            </a:r>
          </a:p>
          <a:p>
            <a:r>
              <a:rPr lang="cs-CZ" sz="4800">
                <a:latin typeface="Calibri" pitchFamily="34" charset="0"/>
              </a:rPr>
              <a:t>Salmonelóza</a:t>
            </a:r>
          </a:p>
          <a:p>
            <a:r>
              <a:rPr lang="cs-CZ" sz="4800">
                <a:latin typeface="Calibri" pitchFamily="34" charset="0"/>
              </a:rPr>
              <a:t>Borelióza</a:t>
            </a:r>
          </a:p>
          <a:p>
            <a:r>
              <a:rPr lang="cs-CZ" sz="4800">
                <a:latin typeface="Calibri" pitchFamily="34" charset="0"/>
              </a:rPr>
              <a:t>Zápal plic…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Kterými léky se léčí většina bakteriálních onemocnění?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3000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Antibiotiky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Co je to spora?</a:t>
            </a:r>
            <a:endParaRPr lang="cs-CZ" smtClean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8286750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Je to klidová forma bakterie, </a:t>
            </a:r>
            <a:endParaRPr lang="cs-CZ" sz="4800"/>
          </a:p>
          <a:p>
            <a:r>
              <a:rPr lang="cs-CZ" sz="4800">
                <a:latin typeface="Calibri" pitchFamily="34" charset="0"/>
              </a:rPr>
              <a:t>ve které přežije nepříznivé podmínky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/>
              <a:t>Jak se nazývají bakterie, které se využívají při výrobě mléčných výrobků?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" y="3071813"/>
            <a:ext cx="3000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laktobacily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885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Mají bakterie nějaký pozitivní význam? 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69913" y="2924175"/>
            <a:ext cx="85740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Ano</a:t>
            </a:r>
          </a:p>
          <a:p>
            <a:r>
              <a:rPr lang="cs-CZ" sz="3600">
                <a:latin typeface="Calibri" pitchFamily="34" charset="0"/>
              </a:rPr>
              <a:t>Např. Žijí ve střevech člověka- rozkládají potravu.</a:t>
            </a:r>
          </a:p>
          <a:p>
            <a:r>
              <a:rPr lang="cs-CZ" sz="3600">
                <a:latin typeface="Calibri" pitchFamily="34" charset="0"/>
              </a:rPr>
              <a:t>Rozkládají těla odumřelých organismů.</a:t>
            </a:r>
          </a:p>
          <a:p>
            <a:r>
              <a:rPr lang="cs-CZ" sz="3600">
                <a:latin typeface="Calibri" pitchFamily="34" charset="0"/>
              </a:rPr>
              <a:t>Používají se při výrobě mléčných výrobků – laktobacily.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Kde se vyskytují viry?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84645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Všude kolem nás- ve vodě, </a:t>
            </a:r>
            <a:endParaRPr lang="cs-CZ" sz="4800"/>
          </a:p>
          <a:p>
            <a:pPr algn="ctr"/>
            <a:r>
              <a:rPr lang="cs-CZ" sz="4800">
                <a:latin typeface="Calibri" pitchFamily="34" charset="0"/>
              </a:rPr>
              <a:t>ve vzduchu, v půdě…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214313" y="274638"/>
            <a:ext cx="8472487" cy="1143000"/>
          </a:xfrm>
        </p:spPr>
        <p:txBody>
          <a:bodyPr/>
          <a:lstStyle/>
          <a:p>
            <a:r>
              <a:rPr lang="cs-CZ" b="1" smtClean="0"/>
              <a:t>Mají viry buněčnou stavbu?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80327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Ne, jsou to nebuněčné organismy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Vyjmenuj alespoň 3 virová onemocnění člověka.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7394575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rýma, chřipka, žloutenka, dětská obrna, zarděnky, spalničky, příušnice, AIDS, opary, bradavice…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</a:rPr>
              <a:t>Jak předcházíme virovým onemocněním?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8286750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Očkováním</a:t>
            </a:r>
          </a:p>
          <a:p>
            <a:r>
              <a:rPr lang="cs-CZ" sz="4800">
                <a:latin typeface="Calibri" pitchFamily="34" charset="0"/>
              </a:rPr>
              <a:t>Dodržováním hygienických zásad</a:t>
            </a:r>
          </a:p>
          <a:p>
            <a:r>
              <a:rPr lang="cs-CZ" sz="4800">
                <a:latin typeface="Calibri" pitchFamily="34" charset="0"/>
              </a:rPr>
              <a:t>Otužováním</a:t>
            </a:r>
          </a:p>
          <a:p>
            <a:r>
              <a:rPr lang="cs-CZ" sz="4800">
                <a:latin typeface="Calibri" pitchFamily="34" charset="0"/>
              </a:rPr>
              <a:t>Užíváním vitamínů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Vysvětli jak se viry rozmnožují.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" y="3071813"/>
            <a:ext cx="82867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Virus pronikne do hostitelské buňky, tam se namnoží. Viry se pak uvolní z hostitelské buňky.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Vyjmenuj alespoň 2 virová onemocnění zvířat.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13" y="5500688"/>
            <a:ext cx="1785937" cy="11430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071813"/>
            <a:ext cx="7888288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slintavka</a:t>
            </a:r>
          </a:p>
          <a:p>
            <a:r>
              <a:rPr lang="cs-CZ" sz="4800">
                <a:latin typeface="Calibri" pitchFamily="34" charset="0"/>
              </a:rPr>
              <a:t>kulhavka </a:t>
            </a:r>
          </a:p>
          <a:p>
            <a:r>
              <a:rPr lang="cs-CZ" sz="4800">
                <a:latin typeface="Calibri" pitchFamily="34" charset="0"/>
              </a:rPr>
              <a:t>mor hovězího dobytka</a:t>
            </a:r>
          </a:p>
          <a:p>
            <a:r>
              <a:rPr lang="cs-CZ" sz="4800">
                <a:latin typeface="Calibri" pitchFamily="34" charset="0"/>
              </a:rPr>
              <a:t>mor drůbeže</a:t>
            </a:r>
          </a:p>
          <a:p>
            <a:r>
              <a:rPr lang="cs-CZ" sz="4800">
                <a:latin typeface="Calibri" pitchFamily="34" charset="0"/>
              </a:rPr>
              <a:t>vzteklina…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8713787" cy="5661025"/>
          </a:xfrm>
        </p:spPr>
        <p:txBody>
          <a:bodyPr/>
          <a:lstStyle/>
          <a:p>
            <a:r>
              <a:rPr lang="cs-CZ" smtClean="0"/>
              <a:t>Text: Veškerý text byl vytvořen autorem materiálu,  6.11. 2012.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882</TotalTime>
  <Words>384</Words>
  <Application>Microsoft Office PowerPoint</Application>
  <PresentationFormat>On-screen Show (4:3)</PresentationFormat>
  <Paragraphs>133</Paragraphs>
  <Slides>23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Calibri</vt:lpstr>
      <vt:lpstr>Arial</vt:lpstr>
      <vt:lpstr>Times New Roman</vt:lpstr>
      <vt:lpstr>Motiv sady Office</vt:lpstr>
      <vt:lpstr>Snímek 1</vt:lpstr>
      <vt:lpstr>Anotace</vt:lpstr>
      <vt:lpstr>                              </vt:lpstr>
      <vt:lpstr>Snímek 4</vt:lpstr>
      <vt:lpstr>Jak se nazývá řídící organela buňky?</vt:lpstr>
      <vt:lpstr>Ve které organele buňky se tvoří bílkoviny?</vt:lpstr>
      <vt:lpstr>Jaká je funkce mitochondrií?</vt:lpstr>
      <vt:lpstr>K čemu slouží vakuola?</vt:lpstr>
      <vt:lpstr>Které buněčné organely má jen rostlinná buňka?</vt:lpstr>
      <vt:lpstr>Co je to chlorofyl?</vt:lpstr>
      <vt:lpstr>Pojmenuj tvary bakterií  na obrázku.</vt:lpstr>
      <vt:lpstr>Vyjmenuj alespoň 2 bakteriální onemocnění člověka.</vt:lpstr>
      <vt:lpstr>Kterými léky se léčí většina bakteriálních onemocnění?</vt:lpstr>
      <vt:lpstr>Co je to spora?</vt:lpstr>
      <vt:lpstr>Jak se nazývají bakterie, které se využívají při výrobě mléčných výrobků?</vt:lpstr>
      <vt:lpstr>Mají bakterie nějaký pozitivní význam? </vt:lpstr>
      <vt:lpstr>Kde se vyskytují viry?</vt:lpstr>
      <vt:lpstr>Mají viry buněčnou stavbu?</vt:lpstr>
      <vt:lpstr>Vyjmenuj alespoň 3 virová onemocnění člověka.</vt:lpstr>
      <vt:lpstr>Jak předcházíme virovým onemocněním?</vt:lpstr>
      <vt:lpstr>Vysvětli jak se viry rozmnožují.</vt:lpstr>
      <vt:lpstr>Vyjmenuj alespoň 2 virová onemocnění zvířat.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DUM</cp:lastModifiedBy>
  <cp:revision>46</cp:revision>
  <dcterms:created xsi:type="dcterms:W3CDTF">2011-06-20T10:40:08Z</dcterms:created>
  <dcterms:modified xsi:type="dcterms:W3CDTF">2013-03-01T17:43:45Z</dcterms:modified>
</cp:coreProperties>
</file>