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46368" y="805767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NÁZEV:VY_32_INOVACE_04_Chemie 9.ročník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NÁZEV ŠKOLY: 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ZŠ Dolní Benešov,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AUTOR: Silvie Šimečková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24143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TÉMA: zdroje uhlovodíků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656185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ČÍSLO PROJEKTU: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alatino Linotype" pitchFamily="18" charset="0"/>
              <a:ea typeface="+mn-ea"/>
              <a:cs typeface="+mn-cs"/>
            </a:rPr>
            <a:t>CZ.1.07/1.4.00/21.1262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5C8144-3E65-47E0-9A72-3829C532C43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9BD57B-EDC7-4D19-99A1-53706CE729B3}" type="presOf" srcId="{757F3AB3-0718-4624-B441-E567A8F0AB56}" destId="{333A1088-737F-45CB-B68E-254E46348037}" srcOrd="0" destOrd="0" presId="urn:microsoft.com/office/officeart/2005/8/layout/target3"/>
    <dgm:cxn modelId="{00A11A05-63DB-4A3D-954D-F3AD28613AE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29DE70-96F7-4768-B80E-5D1AFDFAED95}" type="presOf" srcId="{4C35D32F-0EAB-4CD7-82EE-45574DC2A586}" destId="{8BEBB6EC-1DAA-4CAC-8A25-BC0FCBD5DBD5}" srcOrd="0" destOrd="0" presId="urn:microsoft.com/office/officeart/2005/8/layout/target3"/>
    <dgm:cxn modelId="{D353C351-683C-46F7-954F-9C016E27B4A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B3DD66-76AA-4D2B-8151-0E25881F81E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A0C9CDE-0B08-49D9-9E04-AE3A956F643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D9CF62D-01F7-46DB-A1B7-2A8BF33BEFA8}" type="presOf" srcId="{B651F6E3-6281-48DB-9319-2AEAFDAE7572}" destId="{6BB5E863-4638-4E1D-BFDE-399D028AC4ED}" srcOrd="1" destOrd="0" presId="urn:microsoft.com/office/officeart/2005/8/layout/target3"/>
    <dgm:cxn modelId="{2B2B966A-33B5-450E-BBAD-098843D679E3}" type="presOf" srcId="{D1D4F407-5343-4D3F-B5B9-D407B03CAEB4}" destId="{AED2198E-93D5-4001-81B4-73124B309672}" srcOrd="1" destOrd="0" presId="urn:microsoft.com/office/officeart/2005/8/layout/target3"/>
    <dgm:cxn modelId="{9D17AD88-0EE2-4C90-A2C1-E7458898DED3}" type="presOf" srcId="{D1B46980-6531-4606-95E6-44980827E919}" destId="{6140AFEC-043D-4C43-A2F9-D0F5331DF3A3}" srcOrd="0" destOrd="0" presId="urn:microsoft.com/office/officeart/2005/8/layout/target3"/>
    <dgm:cxn modelId="{3A73FD7F-C3B8-474E-B3A9-EB0CC6786587}" type="presOf" srcId="{4C35D32F-0EAB-4CD7-82EE-45574DC2A586}" destId="{890E4F0B-2866-4A3F-A3C7-2A14B1797930}" srcOrd="1" destOrd="0" presId="urn:microsoft.com/office/officeart/2005/8/layout/target3"/>
    <dgm:cxn modelId="{16074903-EB15-4F93-AA62-6C712C6D6C8B}" type="presParOf" srcId="{333A1088-737F-45CB-B68E-254E46348037}" destId="{F5ABB229-8D3B-4694-996A-96F23CF14429}" srcOrd="0" destOrd="0" presId="urn:microsoft.com/office/officeart/2005/8/layout/target3"/>
    <dgm:cxn modelId="{71D61E98-AC53-4664-84F5-B6E6263BB070}" type="presParOf" srcId="{333A1088-737F-45CB-B68E-254E46348037}" destId="{F41139FD-01EE-4571-8B17-4FB00FC51163}" srcOrd="1" destOrd="0" presId="urn:microsoft.com/office/officeart/2005/8/layout/target3"/>
    <dgm:cxn modelId="{FFEB8F37-7CDA-459A-89D9-9D022FEB6273}" type="presParOf" srcId="{333A1088-737F-45CB-B68E-254E46348037}" destId="{D005CE8C-CC26-4C3E-AC11-E15060ECD759}" srcOrd="2" destOrd="0" presId="urn:microsoft.com/office/officeart/2005/8/layout/target3"/>
    <dgm:cxn modelId="{98D0BADF-AC94-4CA7-9AA7-0A5439EC4D71}" type="presParOf" srcId="{333A1088-737F-45CB-B68E-254E46348037}" destId="{2C702D82-9B77-49B7-9568-BB8EB47C3372}" srcOrd="3" destOrd="0" presId="urn:microsoft.com/office/officeart/2005/8/layout/target3"/>
    <dgm:cxn modelId="{1E7916BC-DBB7-49B8-A2A1-A5A554222563}" type="presParOf" srcId="{333A1088-737F-45CB-B68E-254E46348037}" destId="{A52A0455-90FF-4808-ABD0-F02540D31D5A}" srcOrd="4" destOrd="0" presId="urn:microsoft.com/office/officeart/2005/8/layout/target3"/>
    <dgm:cxn modelId="{AA1E9D37-C84A-44DB-ACE6-E3088C7CB50F}" type="presParOf" srcId="{333A1088-737F-45CB-B68E-254E46348037}" destId="{6140AFEC-043D-4C43-A2F9-D0F5331DF3A3}" srcOrd="5" destOrd="0" presId="urn:microsoft.com/office/officeart/2005/8/layout/target3"/>
    <dgm:cxn modelId="{FF4F842B-C361-4279-8AFB-0B2C73DE519A}" type="presParOf" srcId="{333A1088-737F-45CB-B68E-254E46348037}" destId="{9358AC05-5D7D-4327-9F80-1AD486AEA664}" srcOrd="6" destOrd="0" presId="urn:microsoft.com/office/officeart/2005/8/layout/target3"/>
    <dgm:cxn modelId="{B4A908DF-97DC-4113-8903-0D5B647F29C9}" type="presParOf" srcId="{333A1088-737F-45CB-B68E-254E46348037}" destId="{313FC574-E1CD-4FB4-B054-0B805CE0447D}" srcOrd="7" destOrd="0" presId="urn:microsoft.com/office/officeart/2005/8/layout/target3"/>
    <dgm:cxn modelId="{99C6052D-76A8-479D-8FDE-1E7C4735EBF3}" type="presParOf" srcId="{333A1088-737F-45CB-B68E-254E46348037}" destId="{619D679B-A015-4ECF-8348-D1034C574F40}" srcOrd="8" destOrd="0" presId="urn:microsoft.com/office/officeart/2005/8/layout/target3"/>
    <dgm:cxn modelId="{27F4D8F9-CC7A-467F-8979-335472BAD15D}" type="presParOf" srcId="{333A1088-737F-45CB-B68E-254E46348037}" destId="{322283A8-4A27-4CDA-BAE3-F381106A9174}" srcOrd="9" destOrd="0" presId="urn:microsoft.com/office/officeart/2005/8/layout/target3"/>
    <dgm:cxn modelId="{F48E4055-84EE-4E74-8D24-832B5D86AA95}" type="presParOf" srcId="{333A1088-737F-45CB-B68E-254E46348037}" destId="{FFC9F71D-1B4F-4AD9-A4A6-86ADEFC8AF5C}" srcOrd="10" destOrd="0" presId="urn:microsoft.com/office/officeart/2005/8/layout/target3"/>
    <dgm:cxn modelId="{569958E3-3368-4597-BE24-EC59CB0EB18E}" type="presParOf" srcId="{333A1088-737F-45CB-B68E-254E46348037}" destId="{25B08C86-7E15-44DC-BE7F-FFB55DD49D12}" srcOrd="11" destOrd="0" presId="urn:microsoft.com/office/officeart/2005/8/layout/target3"/>
    <dgm:cxn modelId="{9D603735-86BF-468D-A57F-4ABA847EB593}" type="presParOf" srcId="{333A1088-737F-45CB-B68E-254E46348037}" destId="{76644BE8-9D7C-4C09-B250-3D10AF48CBB7}" srcOrd="12" destOrd="0" presId="urn:microsoft.com/office/officeart/2005/8/layout/target3"/>
    <dgm:cxn modelId="{4609A2E5-408C-41CF-985F-F442DCEB4317}" type="presParOf" srcId="{333A1088-737F-45CB-B68E-254E46348037}" destId="{EE85B701-7295-41C0-BA7A-34D3756A2AE6}" srcOrd="13" destOrd="0" presId="urn:microsoft.com/office/officeart/2005/8/layout/target3"/>
    <dgm:cxn modelId="{12B5578D-A18D-4475-BA09-F4729A341DBC}" type="presParOf" srcId="{333A1088-737F-45CB-B68E-254E46348037}" destId="{8BEBB6EC-1DAA-4CAC-8A25-BC0FCBD5DBD5}" srcOrd="14" destOrd="0" presId="urn:microsoft.com/office/officeart/2005/8/layout/target3"/>
    <dgm:cxn modelId="{9F392B4F-5A37-4D2B-8B8B-2383CEF2ED84}" type="presParOf" srcId="{333A1088-737F-45CB-B68E-254E46348037}" destId="{AED2198E-93D5-4001-81B4-73124B309672}" srcOrd="15" destOrd="0" presId="urn:microsoft.com/office/officeart/2005/8/layout/target3"/>
    <dgm:cxn modelId="{53F23AD6-13BA-4D9C-BD8B-612C5FABCC5E}" type="presParOf" srcId="{333A1088-737F-45CB-B68E-254E46348037}" destId="{2BE915AB-18AA-4053-B92C-3BFC9ED204BB}" srcOrd="16" destOrd="0" presId="urn:microsoft.com/office/officeart/2005/8/layout/target3"/>
    <dgm:cxn modelId="{C400C090-F614-4EDF-A626-62351E5AB4BC}" type="presParOf" srcId="{333A1088-737F-45CB-B68E-254E46348037}" destId="{6BB5E863-4638-4E1D-BFDE-399D028AC4ED}" srcOrd="17" destOrd="0" presId="urn:microsoft.com/office/officeart/2005/8/layout/target3"/>
    <dgm:cxn modelId="{3FD2AF51-9E51-4F61-87A2-7321FC1D54DF}" type="presParOf" srcId="{333A1088-737F-45CB-B68E-254E46348037}" destId="{5A5FFA88-C948-4069-8E93-59FA12366E83}" srcOrd="18" destOrd="0" presId="urn:microsoft.com/office/officeart/2005/8/layout/target3"/>
    <dgm:cxn modelId="{9C343BE6-6441-4A82-9FE6-AA5DBA4187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ADB9-68FA-492C-80CF-40F753613395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F0BF3-3657-4594-AD14-FB2CB015B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1096A-B2D5-4321-8E06-D7515681F33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7EF3E-31F1-40DA-A8DD-B762B367E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1644D-D59A-442E-8142-5AACC1511E4D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01F94-F2C1-426A-AD08-FD3E7017F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B2519-8214-49BC-AD1B-F4E56078A7F2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E7F8C-C66D-4151-BA95-C1F5D0EA86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E58A2-4369-40D5-9EC8-E7E71068691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C2199-B632-4689-AE0D-9C99DB0B9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74E8B-8CAB-4E13-A572-387D20592AB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B3CB7-9896-41D6-B6CB-9C15FDD62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04C7A-2638-4DAD-8B80-2C41E5907231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8C114-EF7B-4C1A-A2F6-C538EEEE80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E3C77-37E7-4B66-88D8-6493E8680161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CC282-5146-4782-9336-2EC5AB45F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289DBB-F53A-44A1-A747-8B6BEEA9EFBD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FB588A-1758-404F-B046-BF4026E29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F5DEB-FA5A-4A61-A923-EB3DC2B69A72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EA887-3065-44FB-B22B-70AC4D3C0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8D980-0BC2-4CB3-9990-03F75673364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77D2B-C276-41F6-A188-8B9BA92C2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D40DE0F-CB43-4836-AC44-06C60C3CD912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5A73E9C-E555-4637-BAF4-740A3A51A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22" r:id="rId7"/>
    <p:sldLayoutId id="2147483723" r:id="rId8"/>
    <p:sldLayoutId id="2147483724" r:id="rId9"/>
    <p:sldLayoutId id="2147483715" r:id="rId10"/>
    <p:sldLayoutId id="214748372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n&#237;_plyn" TargetMode="External"/><Relationship Id="rId2" Type="http://schemas.openxmlformats.org/officeDocument/2006/relationships/hyperlink" Target="http://cs.wikipedia.org/wiki/Rop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Uhl&#237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975"/>
            <a:ext cx="8077200" cy="16732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500188"/>
          </a:xfrm>
        </p:spPr>
        <p:txBody>
          <a:bodyPr/>
          <a:lstStyle/>
          <a:p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seznamuje žáky s učivem zdroje uhlovodíků.</a:t>
            </a:r>
          </a:p>
          <a:p>
            <a:r>
              <a:rPr lang="cs-CZ" smtClean="0"/>
              <a:t>Na konci prezentace jsou otázky, na které žáci odpoví, aby si zopakovali učivo.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Ropa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50"/>
            <a:ext cx="8686800" cy="5429250"/>
          </a:xfrm>
        </p:spPr>
        <p:txBody>
          <a:bodyPr/>
          <a:lstStyle/>
          <a:p>
            <a:r>
              <a:rPr lang="cs-CZ" smtClean="0"/>
              <a:t>směs uhlovodíků</a:t>
            </a:r>
          </a:p>
          <a:p>
            <a:r>
              <a:rPr lang="cs-CZ" smtClean="0"/>
              <a:t>hnědočerná olejovitá kapalina</a:t>
            </a:r>
          </a:p>
          <a:p>
            <a:r>
              <a:rPr lang="cs-CZ" smtClean="0"/>
              <a:t>má menší hustotu než voda</a:t>
            </a:r>
          </a:p>
          <a:p>
            <a:r>
              <a:rPr lang="cs-CZ" smtClean="0"/>
              <a:t>hořlavá</a:t>
            </a:r>
          </a:p>
          <a:p>
            <a:endParaRPr lang="cs-CZ" smtClean="0"/>
          </a:p>
          <a:p>
            <a:r>
              <a:rPr lang="cs-CZ" smtClean="0"/>
              <a:t>Pravděpodobně vznikla rozkladem zbytků pravěkých rostlin a živočichů.</a:t>
            </a:r>
          </a:p>
          <a:p>
            <a:endParaRPr lang="cs-CZ" smtClean="0"/>
          </a:p>
          <a:p>
            <a:r>
              <a:rPr lang="cs-CZ" smtClean="0"/>
              <a:t>nachází se ve svrchních vrstvách zemské kůry </a:t>
            </a:r>
          </a:p>
          <a:p>
            <a:r>
              <a:rPr lang="cs-CZ" smtClean="0">
                <a:latin typeface="Arial" charset="0"/>
              </a:rPr>
              <a:t>z</a:t>
            </a:r>
            <a:r>
              <a:rPr lang="cs-CZ" smtClean="0"/>
              <a:t>ískávání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 vrty, čerpadla</a:t>
            </a:r>
          </a:p>
          <a:p>
            <a:endParaRPr lang="cs-CZ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188913"/>
            <a:ext cx="2979737" cy="364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8172450" y="3500438"/>
            <a:ext cx="819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Zpracování ropy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smtClean="0"/>
              <a:t>Frakční destilací </a:t>
            </a:r>
            <a:r>
              <a:rPr lang="cs-CZ" smtClean="0"/>
              <a:t>=na základě rozdílné teploty varu se oddělují jednotlivé složky</a:t>
            </a:r>
          </a:p>
          <a:p>
            <a:endParaRPr lang="cs-CZ" smtClean="0"/>
          </a:p>
          <a:p>
            <a:endParaRPr lang="cs-CZ" smtClean="0"/>
          </a:p>
          <a:p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Frakce ropy: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4825"/>
            <a:ext cx="8229600" cy="5083175"/>
          </a:xfrm>
        </p:spPr>
        <p:txBody>
          <a:bodyPr rtlCol="0">
            <a:normAutofit fontScale="92500" lnSpcReduction="20000"/>
          </a:bodyPr>
          <a:lstStyle/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/>
              <a:t>1) plynné uhlovodíky </a:t>
            </a:r>
            <a:r>
              <a:rPr lang="cs-CZ" dirty="0" smtClean="0"/>
              <a:t>-použití jako paliva, 					např. propan-butan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/>
              <a:t>2) benzín </a:t>
            </a:r>
            <a:r>
              <a:rPr lang="cs-CZ" dirty="0" smtClean="0"/>
              <a:t>– palivo, rozpouštědlo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/>
              <a:t>3) petrolej</a:t>
            </a:r>
            <a:r>
              <a:rPr lang="cs-CZ" dirty="0" smtClean="0"/>
              <a:t> – palivo, výroba benzínu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/>
              <a:t>4) motorová nafta </a:t>
            </a:r>
            <a:r>
              <a:rPr lang="cs-CZ" dirty="0" smtClean="0"/>
              <a:t>– palivo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/>
              <a:t>5) mazut </a:t>
            </a:r>
            <a:r>
              <a:rPr lang="cs-CZ" dirty="0" smtClean="0"/>
              <a:t>-  palivo v teplárnách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/>
              <a:t>6) oleje </a:t>
            </a:r>
            <a:r>
              <a:rPr lang="cs-CZ" dirty="0" smtClean="0"/>
              <a:t>– mazadla strojních zařízení a motorů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b="1" dirty="0" smtClean="0"/>
              <a:t>7) asfalt </a:t>
            </a:r>
            <a:r>
              <a:rPr lang="cs-CZ" dirty="0" smtClean="0"/>
              <a:t>– úprava povrchu vozovek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Otázka: Které státy mají největší zásoby ropy?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Světové zásoby ropy</a:t>
            </a:r>
          </a:p>
        </p:txBody>
      </p:sp>
      <p:pic>
        <p:nvPicPr>
          <p:cNvPr id="18435" name="Picture 4" descr="http://upload.wikimedia.org/wikipedia/commons/thumb/e/e3/Oil_Reserves.png/500px-Oil_Reserve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2928938"/>
            <a:ext cx="81470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7772400" y="6270625"/>
            <a:ext cx="819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Zemní plyn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je přírodní hořlavý plyn využívaný jako významné plynné fosilní palivo</a:t>
            </a:r>
          </a:p>
          <a:p>
            <a:r>
              <a:rPr lang="cs-CZ" smtClean="0"/>
              <a:t>směs plynných uhlovodíků</a:t>
            </a:r>
          </a:p>
          <a:p>
            <a:r>
              <a:rPr lang="cs-CZ" smtClean="0"/>
              <a:t>často se nachází společně s ropou</a:t>
            </a:r>
          </a:p>
          <a:p>
            <a:endParaRPr lang="cs-CZ" smtClean="0"/>
          </a:p>
          <a:p>
            <a:r>
              <a:rPr lang="cs-CZ" smtClean="0"/>
              <a:t>Používá se jako palivo a k výrobě chemických látek.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91038" y="0"/>
            <a:ext cx="4652962" cy="263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7956550" y="2700338"/>
            <a:ext cx="819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Uhlí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hořlavá hornina</a:t>
            </a:r>
          </a:p>
          <a:p>
            <a:r>
              <a:rPr lang="cs-CZ" smtClean="0"/>
              <a:t>Obsahuje hlavně uhlík (dále vodík, kyslík, dusík, síru)</a:t>
            </a:r>
          </a:p>
          <a:p>
            <a:endParaRPr lang="cs-CZ" smtClean="0"/>
          </a:p>
          <a:p>
            <a:r>
              <a:rPr lang="cs-CZ" smtClean="0"/>
              <a:t>Druhy: </a:t>
            </a:r>
          </a:p>
          <a:p>
            <a:pPr lvl="1"/>
            <a:r>
              <a:rPr lang="cs-CZ" smtClean="0"/>
              <a:t>1)hnědé (mladší, 60%-75% uhlíku)</a:t>
            </a:r>
          </a:p>
          <a:p>
            <a:pPr lvl="1"/>
            <a:r>
              <a:rPr lang="cs-CZ" smtClean="0"/>
              <a:t>2) černé (75%-92% uhlíku)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38100"/>
            <a:ext cx="2979737" cy="308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8101013" y="3284538"/>
            <a:ext cx="817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Zpracování uhlí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Uhlí se zpracovává karbonizací= zahřívání 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bez přístupu vzduchu. </a:t>
            </a:r>
          </a:p>
          <a:p>
            <a:endParaRPr lang="cs-CZ" smtClean="0"/>
          </a:p>
          <a:p>
            <a:r>
              <a:rPr lang="cs-CZ" smtClean="0"/>
              <a:t>Získává se:</a:t>
            </a:r>
          </a:p>
          <a:p>
            <a:r>
              <a:rPr lang="cs-CZ" b="1" smtClean="0"/>
              <a:t>1) koks </a:t>
            </a:r>
            <a:r>
              <a:rPr lang="cs-CZ" smtClean="0"/>
              <a:t>– téměř čistý uhlík, používá se jako palivo, při výrobě železa…</a:t>
            </a:r>
          </a:p>
          <a:p>
            <a:r>
              <a:rPr lang="cs-CZ" b="1" smtClean="0"/>
              <a:t>2) koksárenský plyn</a:t>
            </a:r>
            <a:r>
              <a:rPr lang="cs-CZ" smtClean="0"/>
              <a:t>- (svítiplyn), topení</a:t>
            </a:r>
          </a:p>
          <a:p>
            <a:r>
              <a:rPr lang="cs-CZ" b="1" smtClean="0"/>
              <a:t>3) dehet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Otázky 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1) Ropa, uhlí, zemní plyn patří mezi obnovitelné nebo neobnovitelné zdroje? </a:t>
            </a:r>
          </a:p>
          <a:p>
            <a:r>
              <a:rPr lang="cs-CZ" smtClean="0"/>
              <a:t>2) Jak vznikla ropa? </a:t>
            </a:r>
          </a:p>
          <a:p>
            <a:r>
              <a:rPr lang="cs-CZ" smtClean="0"/>
              <a:t>3) Jaké má ropa využití?</a:t>
            </a:r>
          </a:p>
          <a:p>
            <a:r>
              <a:rPr lang="cs-CZ" smtClean="0"/>
              <a:t>4) Jaké má zemní plyn využití?</a:t>
            </a:r>
          </a:p>
          <a:p>
            <a:r>
              <a:rPr lang="cs-CZ" smtClean="0"/>
              <a:t>5) Jaké znáš druhy uhlí?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Odpovědi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1) neobnovitelné zdroje</a:t>
            </a:r>
          </a:p>
          <a:p>
            <a:r>
              <a:rPr lang="cs-CZ" smtClean="0"/>
              <a:t>2) vznikla rozkladem zbytků pravěkých rostlin a živočichů</a:t>
            </a:r>
          </a:p>
          <a:p>
            <a:r>
              <a:rPr lang="cs-CZ" smtClean="0"/>
              <a:t>3) používá se na výrobu paliv, rozpouštědel, asfaltu…</a:t>
            </a:r>
          </a:p>
          <a:p>
            <a:r>
              <a:rPr lang="cs-CZ" smtClean="0"/>
              <a:t>4) používá se hlavně jako palivo</a:t>
            </a:r>
          </a:p>
          <a:p>
            <a:r>
              <a:rPr lang="cs-CZ" smtClean="0"/>
              <a:t>5) hnědé uhlí, černé uhlí, lignit, antracit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Citace 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Veškerý text byl vytvořen autorem materiálu 20.1.2012.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cs-CZ" dirty="0"/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Obrázky: 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Obr.1:</a:t>
            </a:r>
            <a:r>
              <a:rPr lang="en-US" dirty="0" err="1"/>
              <a:t>Ropa</a:t>
            </a:r>
            <a:r>
              <a:rPr lang="en-US" dirty="0"/>
              <a:t>. In: </a:t>
            </a:r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17.2. 2011 [cit. </a:t>
            </a:r>
            <a:r>
              <a:rPr lang="en-US" dirty="0" smtClean="0"/>
              <a:t>2012-0</a:t>
            </a:r>
            <a:r>
              <a:rPr lang="cs-CZ" dirty="0" smtClean="0"/>
              <a:t>1</a:t>
            </a:r>
            <a:r>
              <a:rPr lang="en-US" dirty="0" smtClean="0"/>
              <a:t>-</a:t>
            </a:r>
            <a:r>
              <a:rPr lang="cs-CZ" dirty="0" smtClean="0"/>
              <a:t>20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cs.wikipedia.org/wiki/Ropa</a:t>
            </a:r>
            <a:endParaRPr lang="cs-CZ" dirty="0" smtClean="0"/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Obr.2: </a:t>
            </a:r>
            <a:r>
              <a:rPr lang="en-US" dirty="0" err="1"/>
              <a:t>Ropa</a:t>
            </a:r>
            <a:r>
              <a:rPr lang="en-US" dirty="0"/>
              <a:t>. In: </a:t>
            </a:r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17.2. 2011 [cit. </a:t>
            </a:r>
            <a:r>
              <a:rPr lang="en-US" dirty="0" smtClean="0"/>
              <a:t>2012-0</a:t>
            </a:r>
            <a:r>
              <a:rPr lang="cs-CZ" dirty="0" smtClean="0"/>
              <a:t>1</a:t>
            </a:r>
            <a:r>
              <a:rPr lang="en-US" dirty="0" smtClean="0"/>
              <a:t>-</a:t>
            </a:r>
            <a:r>
              <a:rPr lang="cs-CZ" dirty="0" smtClean="0"/>
              <a:t>20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cs.wikipedia.org/wiki/Ropa</a:t>
            </a:r>
            <a:endParaRPr lang="cs-CZ" dirty="0" smtClean="0"/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Obr.3: </a:t>
            </a:r>
            <a:r>
              <a:rPr lang="cs-CZ" dirty="0"/>
              <a:t>Zemní plyn.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2012-01-20].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Zemní_plyn</a:t>
            </a:r>
            <a:r>
              <a:rPr lang="cs-CZ" dirty="0" smtClean="0"/>
              <a:t> 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Obr.4: </a:t>
            </a:r>
            <a:r>
              <a:rPr lang="cs-CZ" dirty="0"/>
              <a:t>Uhlí.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30. 8. 2010 [cit. </a:t>
            </a:r>
            <a:r>
              <a:rPr lang="cs-CZ" dirty="0" smtClean="0"/>
              <a:t>2012-01-20]. </a:t>
            </a:r>
            <a:r>
              <a:rPr lang="cs-CZ" dirty="0"/>
              <a:t>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cs.wikipedia.org/wiki/Uhlí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307</TotalTime>
  <Words>345</Words>
  <Application>Microsoft Office PowerPoint</Application>
  <PresentationFormat>On-screen Show (4:3)</PresentationFormat>
  <Paragraphs>63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25" baseType="lpstr">
      <vt:lpstr>Corbel</vt:lpstr>
      <vt:lpstr>Arial</vt:lpstr>
      <vt:lpstr>Wingdings 2</vt:lpstr>
      <vt:lpstr>Wingdings</vt:lpstr>
      <vt:lpstr>Wingdings 3</vt:lpstr>
      <vt:lpstr>Calibri</vt:lpstr>
      <vt:lpstr>Modul</vt:lpstr>
      <vt:lpstr>Modul</vt:lpstr>
      <vt:lpstr>Modul</vt:lpstr>
      <vt:lpstr>Modul</vt:lpstr>
      <vt:lpstr>Modul</vt:lpstr>
      <vt:lpstr>Modul</vt:lpstr>
      <vt:lpstr>Modul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uhlovodíků</dc:title>
  <dc:creator>Silvie Šimečková</dc:creator>
  <cp:lastModifiedBy>DUM</cp:lastModifiedBy>
  <cp:revision>17</cp:revision>
  <dcterms:created xsi:type="dcterms:W3CDTF">2012-01-22T19:10:49Z</dcterms:created>
  <dcterms:modified xsi:type="dcterms:W3CDTF">2013-03-01T18:25:24Z</dcterms:modified>
</cp:coreProperties>
</file>