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NÁZEV:VY_32_INOVACE_05_Chemie 9.ročník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</a:t>
          </a:r>
          <a:r>
            <a:rPr lang="cs-CZ" sz="2000" smtClean="0"/>
            <a:t>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Šimečková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Procvičování- vlastnosti uhlíku, uhlovodíky</a:t>
          </a: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>
              <a:latin typeface="Palatino Linotype" pitchFamily="18" charset="0"/>
            </a:rPr>
            <a:t>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423" custLinFactNeighborY="-643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CDF5C9A-DB9C-4FD8-9DB9-7F10B51DE8AA}" type="presOf" srcId="{B651F6E3-6281-48DB-9319-2AEAFDAE7572}" destId="{6BB5E863-4638-4E1D-BFDE-399D028AC4ED}" srcOrd="1" destOrd="0" presId="urn:microsoft.com/office/officeart/2005/8/layout/target3"/>
    <dgm:cxn modelId="{1EF1E805-2DBB-44E9-BE01-C47BCE556EAB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7B869DE-D3A7-4EBE-9F0C-46B82730E6C4}" type="presOf" srcId="{D1D4F407-5343-4D3F-B5B9-D407B03CAEB4}" destId="{D005CE8C-CC26-4C3E-AC11-E15060ECD759}" srcOrd="0" destOrd="0" presId="urn:microsoft.com/office/officeart/2005/8/layout/target3"/>
    <dgm:cxn modelId="{488BE164-35B8-4E9E-9923-9392F53A773C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56B0D02-E7EF-43C4-87A3-828DCF128062}" type="presOf" srcId="{D8197B8C-B260-4A16-BDF4-0947B075E274}" destId="{5A5FFA88-C948-4069-8E93-59FA12366E83}" srcOrd="1" destOrd="0" presId="urn:microsoft.com/office/officeart/2005/8/layout/target3"/>
    <dgm:cxn modelId="{BD3F67CA-C186-4029-820B-09569153BFA9}" type="presOf" srcId="{D8197B8C-B260-4A16-BDF4-0947B075E274}" destId="{25B08C86-7E15-44DC-BE7F-FFB55DD49D12}" srcOrd="0" destOrd="0" presId="urn:microsoft.com/office/officeart/2005/8/layout/target3"/>
    <dgm:cxn modelId="{38A6D7F0-9208-4860-971D-5E6C407EA481}" type="presOf" srcId="{D1D4F407-5343-4D3F-B5B9-D407B03CAEB4}" destId="{AED2198E-93D5-4001-81B4-73124B309672}" srcOrd="1" destOrd="0" presId="urn:microsoft.com/office/officeart/2005/8/layout/target3"/>
    <dgm:cxn modelId="{4EFE60AC-1F2A-40E2-AA50-C27073441ACB}" type="presOf" srcId="{4C35D32F-0EAB-4CD7-82EE-45574DC2A586}" destId="{890E4F0B-2866-4A3F-A3C7-2A14B1797930}" srcOrd="1" destOrd="0" presId="urn:microsoft.com/office/officeart/2005/8/layout/target3"/>
    <dgm:cxn modelId="{886A6C8F-E6CF-4CB2-9B3B-7EA88907DEFB}" type="presOf" srcId="{4C35D32F-0EAB-4CD7-82EE-45574DC2A586}" destId="{8BEBB6EC-1DAA-4CAC-8A25-BC0FCBD5DBD5}" srcOrd="0" destOrd="0" presId="urn:microsoft.com/office/officeart/2005/8/layout/target3"/>
    <dgm:cxn modelId="{3A164C09-FEC9-4155-A535-53540EF93558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1481407-6B9F-4531-A2FA-AE672301CC36}" type="presOf" srcId="{B651F6E3-6281-48DB-9319-2AEAFDAE7572}" destId="{619D679B-A015-4ECF-8348-D1034C574F40}" srcOrd="0" destOrd="0" presId="urn:microsoft.com/office/officeart/2005/8/layout/target3"/>
    <dgm:cxn modelId="{D8E00204-9B2F-4F96-ACB5-90F876BA7159}" type="presParOf" srcId="{333A1088-737F-45CB-B68E-254E46348037}" destId="{F5ABB229-8D3B-4694-996A-96F23CF14429}" srcOrd="0" destOrd="0" presId="urn:microsoft.com/office/officeart/2005/8/layout/target3"/>
    <dgm:cxn modelId="{AC035B5E-27FA-4CEB-A71F-9BF29B7111C4}" type="presParOf" srcId="{333A1088-737F-45CB-B68E-254E46348037}" destId="{F41139FD-01EE-4571-8B17-4FB00FC51163}" srcOrd="1" destOrd="0" presId="urn:microsoft.com/office/officeart/2005/8/layout/target3"/>
    <dgm:cxn modelId="{C7723542-21D5-4A3B-8458-8B0D281C6854}" type="presParOf" srcId="{333A1088-737F-45CB-B68E-254E46348037}" destId="{D005CE8C-CC26-4C3E-AC11-E15060ECD759}" srcOrd="2" destOrd="0" presId="urn:microsoft.com/office/officeart/2005/8/layout/target3"/>
    <dgm:cxn modelId="{94E55FAA-93FA-49A7-9BEF-FF162DF6D85D}" type="presParOf" srcId="{333A1088-737F-45CB-B68E-254E46348037}" destId="{2C702D82-9B77-49B7-9568-BB8EB47C3372}" srcOrd="3" destOrd="0" presId="urn:microsoft.com/office/officeart/2005/8/layout/target3"/>
    <dgm:cxn modelId="{C8F67E59-111C-4558-857B-8AAFAAC844F0}" type="presParOf" srcId="{333A1088-737F-45CB-B68E-254E46348037}" destId="{A52A0455-90FF-4808-ABD0-F02540D31D5A}" srcOrd="4" destOrd="0" presId="urn:microsoft.com/office/officeart/2005/8/layout/target3"/>
    <dgm:cxn modelId="{D7ED66FF-B4E2-42E9-921A-EA5F74455DF7}" type="presParOf" srcId="{333A1088-737F-45CB-B68E-254E46348037}" destId="{6140AFEC-043D-4C43-A2F9-D0F5331DF3A3}" srcOrd="5" destOrd="0" presId="urn:microsoft.com/office/officeart/2005/8/layout/target3"/>
    <dgm:cxn modelId="{F58FBAC4-8C26-4933-BE71-F63094603963}" type="presParOf" srcId="{333A1088-737F-45CB-B68E-254E46348037}" destId="{9358AC05-5D7D-4327-9F80-1AD486AEA664}" srcOrd="6" destOrd="0" presId="urn:microsoft.com/office/officeart/2005/8/layout/target3"/>
    <dgm:cxn modelId="{DEC555EB-2BBB-4C6D-AD27-FC0DD5CFDFD6}" type="presParOf" srcId="{333A1088-737F-45CB-B68E-254E46348037}" destId="{313FC574-E1CD-4FB4-B054-0B805CE0447D}" srcOrd="7" destOrd="0" presId="urn:microsoft.com/office/officeart/2005/8/layout/target3"/>
    <dgm:cxn modelId="{D23CB795-3772-4F21-BDF8-C9D1A90CB3A3}" type="presParOf" srcId="{333A1088-737F-45CB-B68E-254E46348037}" destId="{619D679B-A015-4ECF-8348-D1034C574F40}" srcOrd="8" destOrd="0" presId="urn:microsoft.com/office/officeart/2005/8/layout/target3"/>
    <dgm:cxn modelId="{122513A7-8592-4D3F-8A08-D3A795D23A7D}" type="presParOf" srcId="{333A1088-737F-45CB-B68E-254E46348037}" destId="{322283A8-4A27-4CDA-BAE3-F381106A9174}" srcOrd="9" destOrd="0" presId="urn:microsoft.com/office/officeart/2005/8/layout/target3"/>
    <dgm:cxn modelId="{D37CB826-01EF-489D-972B-8CCAFD53952E}" type="presParOf" srcId="{333A1088-737F-45CB-B68E-254E46348037}" destId="{FFC9F71D-1B4F-4AD9-A4A6-86ADEFC8AF5C}" srcOrd="10" destOrd="0" presId="urn:microsoft.com/office/officeart/2005/8/layout/target3"/>
    <dgm:cxn modelId="{A597CDCC-15AE-4CBA-A895-E0A122569A49}" type="presParOf" srcId="{333A1088-737F-45CB-B68E-254E46348037}" destId="{25B08C86-7E15-44DC-BE7F-FFB55DD49D12}" srcOrd="11" destOrd="0" presId="urn:microsoft.com/office/officeart/2005/8/layout/target3"/>
    <dgm:cxn modelId="{384E286A-0EF3-4BA4-B3C6-7688EA9D2623}" type="presParOf" srcId="{333A1088-737F-45CB-B68E-254E46348037}" destId="{76644BE8-9D7C-4C09-B250-3D10AF48CBB7}" srcOrd="12" destOrd="0" presId="urn:microsoft.com/office/officeart/2005/8/layout/target3"/>
    <dgm:cxn modelId="{2A7AE389-B4E0-427E-966F-5D06894C373F}" type="presParOf" srcId="{333A1088-737F-45CB-B68E-254E46348037}" destId="{EE85B701-7295-41C0-BA7A-34D3756A2AE6}" srcOrd="13" destOrd="0" presId="urn:microsoft.com/office/officeart/2005/8/layout/target3"/>
    <dgm:cxn modelId="{BF439956-86CF-47D6-9D05-2AB2DC0C21EF}" type="presParOf" srcId="{333A1088-737F-45CB-B68E-254E46348037}" destId="{8BEBB6EC-1DAA-4CAC-8A25-BC0FCBD5DBD5}" srcOrd="14" destOrd="0" presId="urn:microsoft.com/office/officeart/2005/8/layout/target3"/>
    <dgm:cxn modelId="{D778A875-ABA9-42E6-81EC-95FA89610E75}" type="presParOf" srcId="{333A1088-737F-45CB-B68E-254E46348037}" destId="{AED2198E-93D5-4001-81B4-73124B309672}" srcOrd="15" destOrd="0" presId="urn:microsoft.com/office/officeart/2005/8/layout/target3"/>
    <dgm:cxn modelId="{FD3333C9-4E73-4C70-8DA6-18532233EA23}" type="presParOf" srcId="{333A1088-737F-45CB-B68E-254E46348037}" destId="{2BE915AB-18AA-4053-B92C-3BFC9ED204BB}" srcOrd="16" destOrd="0" presId="urn:microsoft.com/office/officeart/2005/8/layout/target3"/>
    <dgm:cxn modelId="{E9ECA74C-557A-444E-90D0-7A238E03E558}" type="presParOf" srcId="{333A1088-737F-45CB-B68E-254E46348037}" destId="{6BB5E863-4638-4E1D-BFDE-399D028AC4ED}" srcOrd="17" destOrd="0" presId="urn:microsoft.com/office/officeart/2005/8/layout/target3"/>
    <dgm:cxn modelId="{15F9207B-D7AB-4D32-8FCD-DB0A0FF5ADDC}" type="presParOf" srcId="{333A1088-737F-45CB-B68E-254E46348037}" destId="{5A5FFA88-C948-4069-8E93-59FA12366E83}" srcOrd="18" destOrd="0" presId="urn:microsoft.com/office/officeart/2005/8/layout/target3"/>
    <dgm:cxn modelId="{7FF9614D-6123-40A3-8262-214E1C2CA79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</a:t>
          </a:r>
          <a:r>
            <a:rPr lang="cs-CZ" sz="2000" kern="1200" smtClean="0"/>
            <a:t>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Šimečková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46368" y="805767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NÁZEV:VY_32_INOVACE_05_Chemie 9.ročník </a:t>
          </a:r>
          <a:endParaRPr lang="cs-CZ" sz="2000" kern="1200" dirty="0"/>
        </a:p>
      </dsp:txBody>
      <dsp:txXfrm>
        <a:off x="1246368" y="805767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Procvičování- vlastnosti uhlíku, uhlovodíky</a:t>
          </a:r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656185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>
              <a:latin typeface="Palatino Linotype" pitchFamily="18" charset="0"/>
            </a:rPr>
            <a:t>CZ.1.07/1.4.00/21.1262</a:t>
          </a:r>
          <a:endParaRPr lang="cs-CZ" sz="2000" kern="1200" dirty="0"/>
        </a:p>
      </dsp:txBody>
      <dsp:txXfrm>
        <a:off x="1224143" y="1656185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B6167F-AB6E-4799-9FD4-5E30464B25A2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048C5-5E98-4CF2-A8C0-DD15AA481C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B6167F-AB6E-4799-9FD4-5E30464B25A2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048C5-5E98-4CF2-A8C0-DD15AA481C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B6167F-AB6E-4799-9FD4-5E30464B25A2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048C5-5E98-4CF2-A8C0-DD15AA481C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B6167F-AB6E-4799-9FD4-5E30464B25A2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048C5-5E98-4CF2-A8C0-DD15AA481C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B6167F-AB6E-4799-9FD4-5E30464B25A2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048C5-5E98-4CF2-A8C0-DD15AA481C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B6167F-AB6E-4799-9FD4-5E30464B25A2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048C5-5E98-4CF2-A8C0-DD15AA481C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B6167F-AB6E-4799-9FD4-5E30464B25A2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048C5-5E98-4CF2-A8C0-DD15AA481C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B6167F-AB6E-4799-9FD4-5E30464B25A2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048C5-5E98-4CF2-A8C0-DD15AA481C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B6167F-AB6E-4799-9FD4-5E30464B25A2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048C5-5E98-4CF2-A8C0-DD15AA481C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B6167F-AB6E-4799-9FD4-5E30464B25A2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048C5-5E98-4CF2-A8C0-DD15AA481C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B6167F-AB6E-4799-9FD4-5E30464B25A2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A048C5-5E98-4CF2-A8C0-DD15AA481C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B6167F-AB6E-4799-9FD4-5E30464B25A2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A048C5-5E98-4CF2-A8C0-DD15AA481C5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15588707"/>
              </p:ext>
            </p:extLst>
          </p:nvPr>
        </p:nvGraphicFramePr>
        <p:xfrm>
          <a:off x="685800" y="2155143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opakování učiva-vlastnosti </a:t>
            </a:r>
            <a:r>
              <a:rPr lang="cs-CZ" dirty="0"/>
              <a:t>uhlíku, </a:t>
            </a:r>
            <a:r>
              <a:rPr lang="cs-CZ" dirty="0" smtClean="0"/>
              <a:t>uhlovodíky.</a:t>
            </a:r>
          </a:p>
          <a:p>
            <a:r>
              <a:rPr lang="cs-CZ" dirty="0" smtClean="0"/>
              <a:t>Žáci vypracovávají úkoly do sešitu, někteří na interaktivní tabuli pomocí fixu nebo interaktivního pera. </a:t>
            </a:r>
          </a:p>
          <a:p>
            <a:r>
              <a:rPr lang="cs-CZ" dirty="0" smtClean="0"/>
              <a:t>V prezentaci jsou řešení úkolů.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Procvičování- vlastnosti uhlíku, uhlovodíky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Úkol č.1: Urči, zda látky patří mezi organické látky nebo anorganické látky.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5043494" cy="5257800"/>
          </a:xfrm>
        </p:spPr>
        <p:txBody>
          <a:bodyPr numCol="2">
            <a:normAutofit/>
          </a:bodyPr>
          <a:lstStyle/>
          <a:p>
            <a:r>
              <a:rPr lang="cs-CZ" sz="3200" dirty="0" err="1" smtClean="0"/>
              <a:t>HCl</a:t>
            </a:r>
            <a:endParaRPr lang="cs-CZ" sz="3200" dirty="0" smtClean="0"/>
          </a:p>
          <a:p>
            <a:r>
              <a:rPr lang="cs-CZ" sz="3200" dirty="0" smtClean="0"/>
              <a:t>CH</a:t>
            </a:r>
            <a:r>
              <a:rPr lang="cs-CZ" sz="3200" baseline="-25000" dirty="0" smtClean="0"/>
              <a:t>4</a:t>
            </a:r>
            <a:r>
              <a:rPr lang="cs-CZ" sz="3200" dirty="0" smtClean="0"/>
              <a:t>	</a:t>
            </a:r>
          </a:p>
          <a:p>
            <a:r>
              <a:rPr lang="cs-CZ" sz="3200" dirty="0" smtClean="0"/>
              <a:t>CaCO</a:t>
            </a:r>
            <a:r>
              <a:rPr lang="cs-CZ" sz="3200" baseline="-25000" dirty="0" smtClean="0"/>
              <a:t>3</a:t>
            </a:r>
            <a:r>
              <a:rPr lang="cs-CZ" sz="3200" dirty="0" smtClean="0"/>
              <a:t>     </a:t>
            </a:r>
          </a:p>
          <a:p>
            <a:r>
              <a:rPr lang="cs-CZ" sz="3200" dirty="0" smtClean="0"/>
              <a:t>CH</a:t>
            </a:r>
            <a:r>
              <a:rPr lang="cs-CZ" sz="3200" baseline="-25000" dirty="0" smtClean="0"/>
              <a:t>3</a:t>
            </a:r>
            <a:r>
              <a:rPr lang="cs-CZ" sz="3200" dirty="0" smtClean="0"/>
              <a:t>OH	</a:t>
            </a:r>
          </a:p>
          <a:p>
            <a:r>
              <a:rPr lang="cs-CZ" sz="3200" dirty="0" smtClean="0"/>
              <a:t>CH</a:t>
            </a:r>
            <a:r>
              <a:rPr lang="cs-CZ" sz="3200" baseline="-25000" dirty="0" smtClean="0"/>
              <a:t>3</a:t>
            </a:r>
            <a:r>
              <a:rPr lang="cs-CZ" sz="3200" dirty="0" smtClean="0"/>
              <a:t>COOH</a:t>
            </a:r>
          </a:p>
          <a:p>
            <a:r>
              <a:rPr lang="cs-CZ" sz="3200" dirty="0" smtClean="0"/>
              <a:t>CO</a:t>
            </a:r>
            <a:r>
              <a:rPr lang="cs-CZ" sz="3200" baseline="-25000" dirty="0" smtClean="0"/>
              <a:t>2</a:t>
            </a:r>
            <a:r>
              <a:rPr lang="cs-CZ" sz="3200" dirty="0" smtClean="0"/>
              <a:t>	</a:t>
            </a:r>
          </a:p>
          <a:p>
            <a:r>
              <a:rPr lang="cs-CZ" sz="3200" dirty="0" smtClean="0"/>
              <a:t>C</a:t>
            </a:r>
            <a:r>
              <a:rPr lang="cs-CZ" sz="3200" baseline="-25000" dirty="0" smtClean="0"/>
              <a:t>2</a:t>
            </a:r>
            <a:r>
              <a:rPr lang="cs-CZ" sz="3200" dirty="0" smtClean="0"/>
              <a:t>H</a:t>
            </a:r>
            <a:r>
              <a:rPr lang="cs-CZ" sz="3200" baseline="-25000" dirty="0" smtClean="0"/>
              <a:t>6</a:t>
            </a:r>
            <a:r>
              <a:rPr lang="cs-CZ" sz="3200" dirty="0" smtClean="0"/>
              <a:t>	</a:t>
            </a:r>
          </a:p>
          <a:p>
            <a:r>
              <a:rPr lang="cs-CZ" sz="3200" dirty="0" smtClean="0"/>
              <a:t>H</a:t>
            </a:r>
            <a:r>
              <a:rPr lang="cs-CZ" sz="3200" baseline="-25000" dirty="0" smtClean="0"/>
              <a:t>2</a:t>
            </a:r>
            <a:r>
              <a:rPr lang="cs-CZ" sz="3200" dirty="0" smtClean="0"/>
              <a:t>CO</a:t>
            </a:r>
            <a:r>
              <a:rPr lang="cs-CZ" sz="3200" baseline="-25000" dirty="0" smtClean="0"/>
              <a:t>3</a:t>
            </a:r>
          </a:p>
          <a:p>
            <a:endParaRPr lang="cs-CZ" sz="3200" dirty="0" smtClean="0"/>
          </a:p>
          <a:p>
            <a:pPr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organické        látky	</a:t>
            </a:r>
          </a:p>
          <a:p>
            <a:endParaRPr lang="cs-CZ" sz="3200" dirty="0" smtClean="0"/>
          </a:p>
          <a:p>
            <a:pPr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  </a:t>
            </a:r>
            <a:r>
              <a:rPr lang="cs-CZ" sz="3200" dirty="0" smtClean="0">
                <a:solidFill>
                  <a:schemeClr val="accent1"/>
                </a:solidFill>
              </a:rPr>
              <a:t>anorganické    látky</a:t>
            </a:r>
            <a:endParaRPr lang="cs-CZ" sz="3200" dirty="0">
              <a:solidFill>
                <a:schemeClr val="accent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43570" y="1600200"/>
            <a:ext cx="3143272" cy="497207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uhlí </a:t>
            </a:r>
          </a:p>
          <a:p>
            <a:r>
              <a:rPr lang="cs-CZ" sz="3200" dirty="0" smtClean="0"/>
              <a:t>zemní plyn</a:t>
            </a:r>
          </a:p>
          <a:p>
            <a:r>
              <a:rPr lang="cs-CZ" sz="3200" dirty="0" smtClean="0"/>
              <a:t>vápenec </a:t>
            </a:r>
          </a:p>
          <a:p>
            <a:r>
              <a:rPr lang="cs-CZ" sz="3200" dirty="0" smtClean="0"/>
              <a:t>kyselina sírová</a:t>
            </a:r>
          </a:p>
          <a:p>
            <a:r>
              <a:rPr lang="cs-CZ" sz="3200" dirty="0" smtClean="0"/>
              <a:t>maso</a:t>
            </a:r>
          </a:p>
          <a:p>
            <a:r>
              <a:rPr lang="cs-CZ" sz="3200" dirty="0" smtClean="0"/>
              <a:t>kuchyňská sůl</a:t>
            </a:r>
          </a:p>
          <a:p>
            <a:r>
              <a:rPr lang="cs-CZ" sz="3200" dirty="0" smtClean="0"/>
              <a:t>skalice modrá</a:t>
            </a:r>
          </a:p>
          <a:p>
            <a:r>
              <a:rPr lang="cs-CZ" sz="3200" dirty="0" smtClean="0"/>
              <a:t>plasty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121444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Úkol č.2: Napiš šesti uhlíkatý uhlovodík, který bude mít: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4282" y="1600200"/>
            <a:ext cx="8472518" cy="4525963"/>
          </a:xfrm>
        </p:spPr>
        <p:txBody>
          <a:bodyPr/>
          <a:lstStyle/>
          <a:p>
            <a:pPr marL="514350" indent="-514350">
              <a:buAutoNum type="alphaLcParenR"/>
            </a:pPr>
            <a:r>
              <a:rPr lang="cs-CZ" dirty="0" smtClean="0"/>
              <a:t>přímí řetězec </a:t>
            </a:r>
          </a:p>
          <a:p>
            <a:pPr marL="514350" indent="-514350">
              <a:buAutoNum type="alphaLcParenR"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b) rozvětvený řetězec 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c) uzavřený řetězec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Úkol č.3: Napiš, jak se nazývají tyto alkany.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7207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a) C</a:t>
            </a:r>
            <a:r>
              <a:rPr lang="cs-CZ" baseline="-25000" dirty="0" smtClean="0"/>
              <a:t>3</a:t>
            </a:r>
            <a:r>
              <a:rPr lang="cs-CZ" dirty="0" smtClean="0"/>
              <a:t>H</a:t>
            </a:r>
            <a:r>
              <a:rPr lang="cs-CZ" baseline="-25000" dirty="0" smtClean="0"/>
              <a:t>8</a:t>
            </a:r>
            <a:r>
              <a:rPr lang="cs-CZ" dirty="0" smtClean="0"/>
              <a:t>	</a:t>
            </a:r>
          </a:p>
          <a:p>
            <a:endParaRPr lang="cs-CZ" dirty="0" smtClean="0"/>
          </a:p>
          <a:p>
            <a:r>
              <a:rPr lang="cs-CZ" dirty="0" smtClean="0"/>
              <a:t>b) C</a:t>
            </a:r>
            <a:r>
              <a:rPr lang="cs-CZ" baseline="-25000" dirty="0" smtClean="0"/>
              <a:t>7</a:t>
            </a:r>
            <a:r>
              <a:rPr lang="cs-CZ" dirty="0" smtClean="0"/>
              <a:t>H</a:t>
            </a:r>
            <a:r>
              <a:rPr lang="cs-CZ" baseline="-25000" dirty="0" smtClean="0"/>
              <a:t>16</a:t>
            </a:r>
            <a:r>
              <a:rPr lang="cs-CZ" dirty="0" smtClean="0"/>
              <a:t>	</a:t>
            </a:r>
          </a:p>
          <a:p>
            <a:endParaRPr lang="cs-CZ" dirty="0" smtClean="0"/>
          </a:p>
          <a:p>
            <a:r>
              <a:rPr lang="cs-CZ" dirty="0" smtClean="0"/>
              <a:t>c) CH</a:t>
            </a:r>
            <a:r>
              <a:rPr lang="cs-CZ" baseline="-25000" dirty="0" smtClean="0"/>
              <a:t>4</a:t>
            </a:r>
            <a:r>
              <a:rPr lang="cs-CZ" dirty="0" smtClean="0"/>
              <a:t>		</a:t>
            </a:r>
          </a:p>
          <a:p>
            <a:endParaRPr lang="cs-CZ" dirty="0" smtClean="0"/>
          </a:p>
          <a:p>
            <a:r>
              <a:rPr lang="cs-CZ" dirty="0" smtClean="0"/>
              <a:t>d) C</a:t>
            </a:r>
            <a:r>
              <a:rPr lang="cs-CZ" baseline="-25000" dirty="0" smtClean="0"/>
              <a:t>4</a:t>
            </a:r>
            <a:r>
              <a:rPr lang="cs-CZ" dirty="0" smtClean="0"/>
              <a:t>H</a:t>
            </a:r>
            <a:r>
              <a:rPr lang="cs-CZ" baseline="-25000" dirty="0" smtClean="0"/>
              <a:t>10</a:t>
            </a:r>
            <a:r>
              <a:rPr lang="cs-CZ" dirty="0" smtClean="0"/>
              <a:t>	</a:t>
            </a:r>
          </a:p>
          <a:p>
            <a:endParaRPr lang="cs-CZ" dirty="0" smtClean="0"/>
          </a:p>
          <a:p>
            <a:r>
              <a:rPr lang="cs-CZ" dirty="0" smtClean="0"/>
              <a:t>e) C</a:t>
            </a:r>
            <a:r>
              <a:rPr lang="cs-CZ" baseline="-25000" dirty="0" smtClean="0"/>
              <a:t>2</a:t>
            </a:r>
            <a:r>
              <a:rPr lang="cs-CZ" dirty="0" smtClean="0"/>
              <a:t>H</a:t>
            </a:r>
            <a:r>
              <a:rPr lang="cs-CZ" baseline="-25000" dirty="0" smtClean="0"/>
              <a:t>6</a:t>
            </a:r>
            <a:r>
              <a:rPr lang="cs-CZ" dirty="0" smtClean="0"/>
              <a:t>	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74638"/>
            <a:ext cx="885828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Úkol č.4: Zakresli čtyř uhlíkaté uhlovodíky, které obsahují ve svém řetězci: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a) jen jednoduché vazby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b) jednoduché vazby a jednu dvojnou vazbu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c) jednoduché vazby a jednu trojnou vazbu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Řešení: Úkol č.1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5043494" cy="5257800"/>
          </a:xfrm>
        </p:spPr>
        <p:txBody>
          <a:bodyPr numCol="2">
            <a:normAutofit/>
          </a:bodyPr>
          <a:lstStyle/>
          <a:p>
            <a:r>
              <a:rPr lang="cs-CZ" sz="3200" dirty="0" err="1" smtClean="0"/>
              <a:t>HCl</a:t>
            </a:r>
            <a:endParaRPr lang="cs-CZ" sz="3200" dirty="0" smtClean="0"/>
          </a:p>
          <a:p>
            <a:r>
              <a:rPr lang="cs-CZ" sz="3200" dirty="0" smtClean="0"/>
              <a:t>CH</a:t>
            </a:r>
            <a:r>
              <a:rPr lang="cs-CZ" sz="3200" baseline="-25000" dirty="0" smtClean="0"/>
              <a:t>4</a:t>
            </a:r>
            <a:r>
              <a:rPr lang="cs-CZ" sz="3200" dirty="0" smtClean="0"/>
              <a:t>	</a:t>
            </a:r>
          </a:p>
          <a:p>
            <a:r>
              <a:rPr lang="cs-CZ" sz="3200" dirty="0" smtClean="0"/>
              <a:t>CaCO</a:t>
            </a:r>
            <a:r>
              <a:rPr lang="cs-CZ" sz="3200" baseline="-25000" dirty="0" smtClean="0"/>
              <a:t>3</a:t>
            </a:r>
            <a:r>
              <a:rPr lang="cs-CZ" sz="3200" dirty="0" smtClean="0"/>
              <a:t>     </a:t>
            </a:r>
          </a:p>
          <a:p>
            <a:r>
              <a:rPr lang="cs-CZ" sz="3200" dirty="0" smtClean="0"/>
              <a:t>CH</a:t>
            </a:r>
            <a:r>
              <a:rPr lang="cs-CZ" sz="3200" baseline="-25000" dirty="0" smtClean="0"/>
              <a:t>3</a:t>
            </a:r>
            <a:r>
              <a:rPr lang="cs-CZ" sz="3200" dirty="0" smtClean="0"/>
              <a:t>OH	</a:t>
            </a:r>
          </a:p>
          <a:p>
            <a:r>
              <a:rPr lang="cs-CZ" sz="3200" dirty="0" smtClean="0"/>
              <a:t>CH</a:t>
            </a:r>
            <a:r>
              <a:rPr lang="cs-CZ" sz="3200" baseline="-25000" dirty="0" smtClean="0"/>
              <a:t>3</a:t>
            </a:r>
            <a:r>
              <a:rPr lang="cs-CZ" sz="3200" dirty="0" smtClean="0"/>
              <a:t>COOH</a:t>
            </a:r>
          </a:p>
          <a:p>
            <a:r>
              <a:rPr lang="cs-CZ" sz="3200" dirty="0" smtClean="0"/>
              <a:t>CO</a:t>
            </a:r>
            <a:r>
              <a:rPr lang="cs-CZ" sz="3200" baseline="-25000" dirty="0" smtClean="0"/>
              <a:t>2</a:t>
            </a:r>
            <a:r>
              <a:rPr lang="cs-CZ" sz="3200" dirty="0" smtClean="0"/>
              <a:t>	</a:t>
            </a:r>
          </a:p>
          <a:p>
            <a:r>
              <a:rPr lang="cs-CZ" sz="3200" dirty="0" smtClean="0"/>
              <a:t>C</a:t>
            </a:r>
            <a:r>
              <a:rPr lang="cs-CZ" sz="3200" baseline="-25000" dirty="0" smtClean="0"/>
              <a:t>2</a:t>
            </a:r>
            <a:r>
              <a:rPr lang="cs-CZ" sz="3200" dirty="0" smtClean="0"/>
              <a:t>H</a:t>
            </a:r>
            <a:r>
              <a:rPr lang="cs-CZ" sz="3200" baseline="-25000" dirty="0" smtClean="0"/>
              <a:t>6</a:t>
            </a:r>
            <a:r>
              <a:rPr lang="cs-CZ" sz="3200" dirty="0" smtClean="0"/>
              <a:t>	</a:t>
            </a:r>
          </a:p>
          <a:p>
            <a:r>
              <a:rPr lang="cs-CZ" sz="3200" dirty="0" smtClean="0"/>
              <a:t>H</a:t>
            </a:r>
            <a:r>
              <a:rPr lang="cs-CZ" sz="3200" baseline="-25000" dirty="0" smtClean="0"/>
              <a:t>2</a:t>
            </a:r>
            <a:r>
              <a:rPr lang="cs-CZ" sz="3200" dirty="0" smtClean="0"/>
              <a:t>CO</a:t>
            </a:r>
            <a:r>
              <a:rPr lang="cs-CZ" sz="3200" baseline="-25000" dirty="0" smtClean="0"/>
              <a:t>3</a:t>
            </a:r>
          </a:p>
          <a:p>
            <a:endParaRPr lang="cs-CZ" sz="3200" dirty="0" smtClean="0"/>
          </a:p>
          <a:p>
            <a:pPr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organické        látky	</a:t>
            </a:r>
          </a:p>
          <a:p>
            <a:endParaRPr lang="cs-CZ" sz="3200" dirty="0" smtClean="0"/>
          </a:p>
          <a:p>
            <a:pPr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  </a:t>
            </a:r>
            <a:r>
              <a:rPr lang="cs-CZ" sz="3200" dirty="0" smtClean="0">
                <a:solidFill>
                  <a:schemeClr val="accent1"/>
                </a:solidFill>
              </a:rPr>
              <a:t>anorganické    látky</a:t>
            </a:r>
            <a:endParaRPr lang="cs-CZ" sz="3200" dirty="0">
              <a:solidFill>
                <a:schemeClr val="accent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43570" y="1600200"/>
            <a:ext cx="3143272" cy="497207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uhlí </a:t>
            </a:r>
          </a:p>
          <a:p>
            <a:r>
              <a:rPr lang="cs-CZ" sz="3200" dirty="0" smtClean="0"/>
              <a:t>zemní plyn</a:t>
            </a:r>
          </a:p>
          <a:p>
            <a:r>
              <a:rPr lang="cs-CZ" sz="3200" dirty="0" smtClean="0"/>
              <a:t>vápenec </a:t>
            </a:r>
          </a:p>
          <a:p>
            <a:r>
              <a:rPr lang="cs-CZ" sz="3200" dirty="0" smtClean="0"/>
              <a:t>kyselina sírová</a:t>
            </a:r>
          </a:p>
          <a:p>
            <a:r>
              <a:rPr lang="cs-CZ" sz="3200" dirty="0" smtClean="0"/>
              <a:t>maso</a:t>
            </a:r>
          </a:p>
          <a:p>
            <a:r>
              <a:rPr lang="cs-CZ" sz="3200" dirty="0" smtClean="0"/>
              <a:t>kuchyňská sůl</a:t>
            </a:r>
          </a:p>
          <a:p>
            <a:r>
              <a:rPr lang="cs-CZ" sz="3200" dirty="0" smtClean="0"/>
              <a:t>skalice modrá</a:t>
            </a:r>
          </a:p>
          <a:p>
            <a:r>
              <a:rPr lang="cs-CZ" sz="3200" dirty="0" smtClean="0"/>
              <a:t>plasty 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1547664" y="1988840"/>
            <a:ext cx="1512168" cy="20882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979712" y="3164931"/>
            <a:ext cx="1080120" cy="1044116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1547664" y="4293096"/>
            <a:ext cx="1584176" cy="576064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1964013" y="4437112"/>
            <a:ext cx="1167827" cy="1584176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5148064" y="3114894"/>
            <a:ext cx="576064" cy="1044116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5148064" y="3655444"/>
            <a:ext cx="576064" cy="553603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 flipV="1">
            <a:off x="5148064" y="4293096"/>
            <a:ext cx="576064" cy="576064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 flipV="1">
            <a:off x="5148064" y="4437112"/>
            <a:ext cx="576064" cy="1030573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 flipV="1">
            <a:off x="4644008" y="2852936"/>
            <a:ext cx="1080121" cy="3138197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 flipV="1">
            <a:off x="4608003" y="2636912"/>
            <a:ext cx="1080122" cy="1656185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H="1">
            <a:off x="4608003" y="2502825"/>
            <a:ext cx="1116125" cy="1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H="1">
            <a:off x="4608003" y="1844824"/>
            <a:ext cx="1080123" cy="658001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H="1">
            <a:off x="1511216" y="2502826"/>
            <a:ext cx="1404600" cy="67933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H="1">
            <a:off x="2024546" y="2636912"/>
            <a:ext cx="1035286" cy="100004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H="1">
            <a:off x="1667670" y="2636912"/>
            <a:ext cx="1464170" cy="2644486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H="1">
            <a:off x="2519771" y="2852936"/>
            <a:ext cx="612069" cy="1356111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5804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1214446"/>
          </a:xfrm>
        </p:spPr>
        <p:txBody>
          <a:bodyPr>
            <a:normAutofit/>
          </a:bodyPr>
          <a:lstStyle/>
          <a:p>
            <a:r>
              <a:rPr lang="cs-CZ" dirty="0"/>
              <a:t>Řešení: Úkol </a:t>
            </a:r>
            <a:r>
              <a:rPr lang="cs-CZ" dirty="0" smtClean="0"/>
              <a:t>č.2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30852" y="1722968"/>
            <a:ext cx="8472518" cy="4525963"/>
          </a:xfrm>
        </p:spPr>
        <p:txBody>
          <a:bodyPr/>
          <a:lstStyle/>
          <a:p>
            <a:pPr marL="514350" indent="-514350">
              <a:buAutoNum type="alphaLcParenR"/>
            </a:pPr>
            <a:r>
              <a:rPr lang="cs-CZ" dirty="0" smtClean="0"/>
              <a:t>přímí řetězec 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b) rozvětvený řetězec 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c) uzavřený řetězec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14416" y="1873733"/>
            <a:ext cx="2873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07037" y="1908224"/>
            <a:ext cx="285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cxnSp>
        <p:nvCxnSpPr>
          <p:cNvPr id="8" name="Přímá spojovací čára 8"/>
          <p:cNvCxnSpPr/>
          <p:nvPr/>
        </p:nvCxnSpPr>
        <p:spPr>
          <a:xfrm>
            <a:off x="5509307" y="2164196"/>
            <a:ext cx="18000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21"/>
          <p:cNvCxnSpPr/>
          <p:nvPr/>
        </p:nvCxnSpPr>
        <p:spPr>
          <a:xfrm flipH="1">
            <a:off x="4750199" y="2351511"/>
            <a:ext cx="1589" cy="17859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4535599" y="1404807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112810" y="1899410"/>
            <a:ext cx="284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560089" y="2390665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128915" y="2437333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689307" y="2437333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161250" y="1917589"/>
            <a:ext cx="2873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733548" y="1920227"/>
            <a:ext cx="2873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361869" y="1868512"/>
            <a:ext cx="2873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964550" y="1906706"/>
            <a:ext cx="2873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cxnSp>
        <p:nvCxnSpPr>
          <p:cNvPr id="31" name="Přímá spojovací čára 8"/>
          <p:cNvCxnSpPr/>
          <p:nvPr/>
        </p:nvCxnSpPr>
        <p:spPr>
          <a:xfrm>
            <a:off x="6181869" y="2179709"/>
            <a:ext cx="18000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8"/>
          <p:cNvCxnSpPr/>
          <p:nvPr/>
        </p:nvCxnSpPr>
        <p:spPr>
          <a:xfrm>
            <a:off x="6769389" y="2135343"/>
            <a:ext cx="18000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8"/>
          <p:cNvCxnSpPr/>
          <p:nvPr/>
        </p:nvCxnSpPr>
        <p:spPr>
          <a:xfrm>
            <a:off x="7334416" y="2136931"/>
            <a:ext cx="18000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8"/>
          <p:cNvCxnSpPr/>
          <p:nvPr/>
        </p:nvCxnSpPr>
        <p:spPr>
          <a:xfrm>
            <a:off x="7954511" y="2129328"/>
            <a:ext cx="18000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8"/>
          <p:cNvCxnSpPr/>
          <p:nvPr/>
        </p:nvCxnSpPr>
        <p:spPr>
          <a:xfrm>
            <a:off x="4446458" y="2161020"/>
            <a:ext cx="18000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8"/>
          <p:cNvCxnSpPr/>
          <p:nvPr/>
        </p:nvCxnSpPr>
        <p:spPr>
          <a:xfrm>
            <a:off x="5001400" y="2162608"/>
            <a:ext cx="18000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21"/>
          <p:cNvCxnSpPr/>
          <p:nvPr/>
        </p:nvCxnSpPr>
        <p:spPr>
          <a:xfrm flipH="1">
            <a:off x="4752074" y="1784435"/>
            <a:ext cx="1589" cy="17859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21"/>
          <p:cNvCxnSpPr/>
          <p:nvPr/>
        </p:nvCxnSpPr>
        <p:spPr>
          <a:xfrm flipH="1">
            <a:off x="5359799" y="1817408"/>
            <a:ext cx="1589" cy="17859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21"/>
          <p:cNvCxnSpPr/>
          <p:nvPr/>
        </p:nvCxnSpPr>
        <p:spPr>
          <a:xfrm flipH="1">
            <a:off x="5361388" y="2361604"/>
            <a:ext cx="1589" cy="17859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21"/>
          <p:cNvCxnSpPr/>
          <p:nvPr/>
        </p:nvCxnSpPr>
        <p:spPr>
          <a:xfrm flipH="1">
            <a:off x="5893708" y="1791949"/>
            <a:ext cx="1589" cy="17859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21"/>
          <p:cNvCxnSpPr/>
          <p:nvPr/>
        </p:nvCxnSpPr>
        <p:spPr>
          <a:xfrm flipH="1">
            <a:off x="6526429" y="1741631"/>
            <a:ext cx="1589" cy="17859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21"/>
          <p:cNvCxnSpPr/>
          <p:nvPr/>
        </p:nvCxnSpPr>
        <p:spPr>
          <a:xfrm flipH="1">
            <a:off x="6515788" y="2307655"/>
            <a:ext cx="1589" cy="17859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21"/>
          <p:cNvCxnSpPr/>
          <p:nvPr/>
        </p:nvCxnSpPr>
        <p:spPr>
          <a:xfrm flipH="1">
            <a:off x="5895297" y="2351511"/>
            <a:ext cx="1589" cy="17859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čára 21"/>
          <p:cNvCxnSpPr/>
          <p:nvPr/>
        </p:nvCxnSpPr>
        <p:spPr>
          <a:xfrm flipH="1">
            <a:off x="7687121" y="1779214"/>
            <a:ext cx="1589" cy="17859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21"/>
          <p:cNvCxnSpPr/>
          <p:nvPr/>
        </p:nvCxnSpPr>
        <p:spPr>
          <a:xfrm flipH="1">
            <a:off x="7685532" y="2325315"/>
            <a:ext cx="1589" cy="17859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21"/>
          <p:cNvCxnSpPr/>
          <p:nvPr/>
        </p:nvCxnSpPr>
        <p:spPr>
          <a:xfrm flipH="1">
            <a:off x="7135608" y="1817408"/>
            <a:ext cx="1589" cy="17859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21"/>
          <p:cNvCxnSpPr/>
          <p:nvPr/>
        </p:nvCxnSpPr>
        <p:spPr>
          <a:xfrm flipH="1">
            <a:off x="7134019" y="2325315"/>
            <a:ext cx="1589" cy="17859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ovéPole 49"/>
          <p:cNvSpPr txBox="1"/>
          <p:nvPr/>
        </p:nvSpPr>
        <p:spPr>
          <a:xfrm>
            <a:off x="6949389" y="2431561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6919705" y="1397007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6340761" y="1336935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6340761" y="2360580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5145199" y="1447325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5682572" y="1404807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8044511" y="1891393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7514416" y="2361604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7472807" y="1350118"/>
            <a:ext cx="428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4318174" y="3645777"/>
            <a:ext cx="285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5305714" y="3649210"/>
            <a:ext cx="285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5860515" y="3667071"/>
            <a:ext cx="285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4927964" y="4424454"/>
            <a:ext cx="2120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4821351" y="3627206"/>
            <a:ext cx="285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6388436" y="3627206"/>
            <a:ext cx="285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cxnSp>
        <p:nvCxnSpPr>
          <p:cNvPr id="66" name="Přímá spojovací čára 21"/>
          <p:cNvCxnSpPr/>
          <p:nvPr/>
        </p:nvCxnSpPr>
        <p:spPr>
          <a:xfrm flipH="1">
            <a:off x="4533689" y="4055018"/>
            <a:ext cx="1589" cy="17859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ovací čára 21"/>
          <p:cNvCxnSpPr/>
          <p:nvPr/>
        </p:nvCxnSpPr>
        <p:spPr>
          <a:xfrm flipH="1">
            <a:off x="4461050" y="3577773"/>
            <a:ext cx="1589" cy="17859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ovací čára 21"/>
          <p:cNvCxnSpPr/>
          <p:nvPr/>
        </p:nvCxnSpPr>
        <p:spPr>
          <a:xfrm flipH="1">
            <a:off x="5053362" y="4205771"/>
            <a:ext cx="1589" cy="17859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ovací čára 21"/>
          <p:cNvCxnSpPr/>
          <p:nvPr/>
        </p:nvCxnSpPr>
        <p:spPr>
          <a:xfrm flipH="1">
            <a:off x="5054951" y="3537908"/>
            <a:ext cx="1589" cy="17859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ovací čára 21"/>
          <p:cNvCxnSpPr/>
          <p:nvPr/>
        </p:nvCxnSpPr>
        <p:spPr>
          <a:xfrm flipH="1">
            <a:off x="5539980" y="4076109"/>
            <a:ext cx="1589" cy="17859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ovací čára 21"/>
          <p:cNvCxnSpPr/>
          <p:nvPr/>
        </p:nvCxnSpPr>
        <p:spPr>
          <a:xfrm flipH="1">
            <a:off x="6083173" y="4076109"/>
            <a:ext cx="1589" cy="17859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ovací čára 21"/>
          <p:cNvCxnSpPr/>
          <p:nvPr/>
        </p:nvCxnSpPr>
        <p:spPr>
          <a:xfrm flipH="1">
            <a:off x="5107103" y="4846318"/>
            <a:ext cx="1589" cy="17859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ovací čára 21"/>
          <p:cNvCxnSpPr/>
          <p:nvPr/>
        </p:nvCxnSpPr>
        <p:spPr>
          <a:xfrm flipH="1">
            <a:off x="5531900" y="3556479"/>
            <a:ext cx="1589" cy="17859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ovací čára 21"/>
          <p:cNvCxnSpPr/>
          <p:nvPr/>
        </p:nvCxnSpPr>
        <p:spPr>
          <a:xfrm flipH="1">
            <a:off x="6647620" y="3586579"/>
            <a:ext cx="1589" cy="17859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ovací čára 21"/>
          <p:cNvCxnSpPr/>
          <p:nvPr/>
        </p:nvCxnSpPr>
        <p:spPr>
          <a:xfrm flipH="1">
            <a:off x="6604820" y="4076109"/>
            <a:ext cx="1589" cy="17859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ovací čára 21"/>
          <p:cNvCxnSpPr/>
          <p:nvPr/>
        </p:nvCxnSpPr>
        <p:spPr>
          <a:xfrm flipH="1">
            <a:off x="6075297" y="3497281"/>
            <a:ext cx="1589" cy="17859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ovací čára 8"/>
          <p:cNvCxnSpPr/>
          <p:nvPr/>
        </p:nvCxnSpPr>
        <p:spPr>
          <a:xfrm>
            <a:off x="4821351" y="4653650"/>
            <a:ext cx="18000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ovací čára 8"/>
          <p:cNvCxnSpPr/>
          <p:nvPr/>
        </p:nvCxnSpPr>
        <p:spPr>
          <a:xfrm>
            <a:off x="6827126" y="3876658"/>
            <a:ext cx="18000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ovací čára 8"/>
          <p:cNvCxnSpPr/>
          <p:nvPr/>
        </p:nvCxnSpPr>
        <p:spPr>
          <a:xfrm>
            <a:off x="5193652" y="4696687"/>
            <a:ext cx="18000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ovací čára 8"/>
          <p:cNvCxnSpPr/>
          <p:nvPr/>
        </p:nvCxnSpPr>
        <p:spPr>
          <a:xfrm>
            <a:off x="4165289" y="3923406"/>
            <a:ext cx="18000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ovací čára 8"/>
          <p:cNvCxnSpPr/>
          <p:nvPr/>
        </p:nvCxnSpPr>
        <p:spPr>
          <a:xfrm>
            <a:off x="4607037" y="3930488"/>
            <a:ext cx="18000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ovací čára 8"/>
          <p:cNvCxnSpPr/>
          <p:nvPr/>
        </p:nvCxnSpPr>
        <p:spPr>
          <a:xfrm>
            <a:off x="5214920" y="3909194"/>
            <a:ext cx="18000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ovací čára 8"/>
          <p:cNvCxnSpPr/>
          <p:nvPr/>
        </p:nvCxnSpPr>
        <p:spPr>
          <a:xfrm>
            <a:off x="5671245" y="3882706"/>
            <a:ext cx="18000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ovací čára 8"/>
          <p:cNvCxnSpPr/>
          <p:nvPr/>
        </p:nvCxnSpPr>
        <p:spPr>
          <a:xfrm>
            <a:off x="6185788" y="3926179"/>
            <a:ext cx="18000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1" name="TextovéPole 90"/>
          <p:cNvSpPr txBox="1"/>
          <p:nvPr/>
        </p:nvSpPr>
        <p:spPr>
          <a:xfrm>
            <a:off x="5276339" y="4424454"/>
            <a:ext cx="284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92" name="TextovéPole 91"/>
          <p:cNvSpPr txBox="1"/>
          <p:nvPr/>
        </p:nvSpPr>
        <p:spPr>
          <a:xfrm>
            <a:off x="4483979" y="4427017"/>
            <a:ext cx="284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93" name="TextovéPole 92"/>
          <p:cNvSpPr txBox="1"/>
          <p:nvPr/>
        </p:nvSpPr>
        <p:spPr>
          <a:xfrm>
            <a:off x="4341500" y="4122757"/>
            <a:ext cx="284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94" name="TextovéPole 93"/>
          <p:cNvSpPr txBox="1"/>
          <p:nvPr/>
        </p:nvSpPr>
        <p:spPr>
          <a:xfrm>
            <a:off x="3827852" y="3667071"/>
            <a:ext cx="284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95" name="TextovéPole 94"/>
          <p:cNvSpPr txBox="1"/>
          <p:nvPr/>
        </p:nvSpPr>
        <p:spPr>
          <a:xfrm>
            <a:off x="4275131" y="3141236"/>
            <a:ext cx="284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96" name="TextovéPole 95"/>
          <p:cNvSpPr txBox="1"/>
          <p:nvPr/>
        </p:nvSpPr>
        <p:spPr>
          <a:xfrm>
            <a:off x="4877373" y="3103986"/>
            <a:ext cx="284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97" name="TextovéPole 96"/>
          <p:cNvSpPr txBox="1"/>
          <p:nvPr/>
        </p:nvSpPr>
        <p:spPr>
          <a:xfrm>
            <a:off x="5366828" y="3125990"/>
            <a:ext cx="284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98" name="TextovéPole 97"/>
          <p:cNvSpPr txBox="1"/>
          <p:nvPr/>
        </p:nvSpPr>
        <p:spPr>
          <a:xfrm>
            <a:off x="5877218" y="3103986"/>
            <a:ext cx="284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99" name="TextovéPole 98"/>
          <p:cNvSpPr txBox="1"/>
          <p:nvPr/>
        </p:nvSpPr>
        <p:spPr>
          <a:xfrm>
            <a:off x="6450107" y="3141236"/>
            <a:ext cx="284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100" name="TextovéPole 99"/>
          <p:cNvSpPr txBox="1"/>
          <p:nvPr/>
        </p:nvSpPr>
        <p:spPr>
          <a:xfrm>
            <a:off x="6952342" y="3621096"/>
            <a:ext cx="284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101" name="TextovéPole 100"/>
          <p:cNvSpPr txBox="1"/>
          <p:nvPr/>
        </p:nvSpPr>
        <p:spPr>
          <a:xfrm>
            <a:off x="4929962" y="4935616"/>
            <a:ext cx="284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102" name="TextovéPole 101"/>
          <p:cNvSpPr txBox="1"/>
          <p:nvPr/>
        </p:nvSpPr>
        <p:spPr>
          <a:xfrm>
            <a:off x="6434075" y="4227603"/>
            <a:ext cx="284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103" name="TextovéPole 102"/>
          <p:cNvSpPr txBox="1"/>
          <p:nvPr/>
        </p:nvSpPr>
        <p:spPr>
          <a:xfrm>
            <a:off x="5903621" y="4180592"/>
            <a:ext cx="284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104" name="TextovéPole 103"/>
          <p:cNvSpPr txBox="1"/>
          <p:nvPr/>
        </p:nvSpPr>
        <p:spPr>
          <a:xfrm>
            <a:off x="5399090" y="4165407"/>
            <a:ext cx="284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7679545" y="5899165"/>
            <a:ext cx="2423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106" name="TextovéPole 105"/>
          <p:cNvSpPr txBox="1"/>
          <p:nvPr/>
        </p:nvSpPr>
        <p:spPr>
          <a:xfrm>
            <a:off x="7642125" y="4740336"/>
            <a:ext cx="2423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7163703" y="5062698"/>
            <a:ext cx="2423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8180997" y="5062698"/>
            <a:ext cx="2423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110" name="TextovéPole 109"/>
          <p:cNvSpPr txBox="1"/>
          <p:nvPr/>
        </p:nvSpPr>
        <p:spPr>
          <a:xfrm>
            <a:off x="8225851" y="5691896"/>
            <a:ext cx="2423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111" name="TextovéPole 110"/>
          <p:cNvSpPr txBox="1"/>
          <p:nvPr/>
        </p:nvSpPr>
        <p:spPr>
          <a:xfrm>
            <a:off x="7137197" y="5626404"/>
            <a:ext cx="2423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cxnSp>
        <p:nvCxnSpPr>
          <p:cNvPr id="112" name="Přímá spojovací čára 8"/>
          <p:cNvCxnSpPr/>
          <p:nvPr/>
        </p:nvCxnSpPr>
        <p:spPr>
          <a:xfrm>
            <a:off x="7134813" y="5001946"/>
            <a:ext cx="123550" cy="25137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ovací čára 8"/>
          <p:cNvCxnSpPr/>
          <p:nvPr/>
        </p:nvCxnSpPr>
        <p:spPr>
          <a:xfrm>
            <a:off x="7565925" y="4740336"/>
            <a:ext cx="152400" cy="1524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Přímá spojovací čára 8"/>
          <p:cNvCxnSpPr/>
          <p:nvPr/>
        </p:nvCxnSpPr>
        <p:spPr>
          <a:xfrm flipH="1">
            <a:off x="7954511" y="4686064"/>
            <a:ext cx="195162" cy="197799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Přímá spojovací čára 8"/>
          <p:cNvCxnSpPr/>
          <p:nvPr/>
        </p:nvCxnSpPr>
        <p:spPr>
          <a:xfrm>
            <a:off x="6964550" y="5818978"/>
            <a:ext cx="235951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Přímá spojovací čára 8"/>
          <p:cNvCxnSpPr/>
          <p:nvPr/>
        </p:nvCxnSpPr>
        <p:spPr>
          <a:xfrm>
            <a:off x="8508879" y="6086083"/>
            <a:ext cx="211361" cy="12708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Přímá spojovací čára 8"/>
          <p:cNvCxnSpPr/>
          <p:nvPr/>
        </p:nvCxnSpPr>
        <p:spPr>
          <a:xfrm>
            <a:off x="7933973" y="6358844"/>
            <a:ext cx="211361" cy="12708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Přímá spojovací čára 8"/>
          <p:cNvCxnSpPr/>
          <p:nvPr/>
        </p:nvCxnSpPr>
        <p:spPr>
          <a:xfrm flipV="1">
            <a:off x="8504825" y="5324308"/>
            <a:ext cx="203261" cy="744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Přímá spojovací čára 8"/>
          <p:cNvCxnSpPr/>
          <p:nvPr/>
        </p:nvCxnSpPr>
        <p:spPr>
          <a:xfrm flipH="1">
            <a:off x="8479372" y="4935616"/>
            <a:ext cx="97581" cy="26621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ovací čára 8"/>
          <p:cNvCxnSpPr/>
          <p:nvPr/>
        </p:nvCxnSpPr>
        <p:spPr>
          <a:xfrm flipH="1">
            <a:off x="8528162" y="5857670"/>
            <a:ext cx="195162" cy="45659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Přímá spojovací čára 8"/>
          <p:cNvCxnSpPr/>
          <p:nvPr/>
        </p:nvCxnSpPr>
        <p:spPr>
          <a:xfrm flipH="1">
            <a:off x="7581964" y="6358844"/>
            <a:ext cx="195162" cy="197799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Přímá spojovací čára 8"/>
          <p:cNvCxnSpPr/>
          <p:nvPr/>
        </p:nvCxnSpPr>
        <p:spPr>
          <a:xfrm flipH="1">
            <a:off x="7074272" y="6050724"/>
            <a:ext cx="195162" cy="197799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Přímá spojovací čára 8"/>
          <p:cNvCxnSpPr/>
          <p:nvPr/>
        </p:nvCxnSpPr>
        <p:spPr>
          <a:xfrm flipH="1">
            <a:off x="6989140" y="5324308"/>
            <a:ext cx="233293" cy="744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Přímá spojovací čára 8"/>
          <p:cNvCxnSpPr/>
          <p:nvPr/>
        </p:nvCxnSpPr>
        <p:spPr>
          <a:xfrm flipH="1">
            <a:off x="8022740" y="6019794"/>
            <a:ext cx="223542" cy="13257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Přímá spojovací čára 8"/>
          <p:cNvCxnSpPr/>
          <p:nvPr/>
        </p:nvCxnSpPr>
        <p:spPr>
          <a:xfrm flipH="1">
            <a:off x="7476097" y="5102933"/>
            <a:ext cx="223542" cy="132577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Přímá spojovací čára 8"/>
          <p:cNvCxnSpPr/>
          <p:nvPr/>
        </p:nvCxnSpPr>
        <p:spPr>
          <a:xfrm flipH="1" flipV="1">
            <a:off x="7989970" y="5029250"/>
            <a:ext cx="235881" cy="17258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Přímá spojovací čára 8"/>
          <p:cNvCxnSpPr/>
          <p:nvPr/>
        </p:nvCxnSpPr>
        <p:spPr>
          <a:xfrm>
            <a:off x="7471341" y="5953505"/>
            <a:ext cx="217369" cy="97219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0" name="Přímá spojovací čára 21"/>
          <p:cNvCxnSpPr/>
          <p:nvPr/>
        </p:nvCxnSpPr>
        <p:spPr>
          <a:xfrm flipH="1">
            <a:off x="8419783" y="5537106"/>
            <a:ext cx="1589" cy="17859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1" name="Přímá spojovací čára 21"/>
          <p:cNvCxnSpPr/>
          <p:nvPr/>
        </p:nvCxnSpPr>
        <p:spPr>
          <a:xfrm flipH="1">
            <a:off x="7379530" y="5496620"/>
            <a:ext cx="1589" cy="17859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8" name="TextovéPole 147"/>
          <p:cNvSpPr txBox="1"/>
          <p:nvPr/>
        </p:nvSpPr>
        <p:spPr>
          <a:xfrm>
            <a:off x="7302910" y="4369516"/>
            <a:ext cx="284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149" name="TextovéPole 148"/>
          <p:cNvSpPr txBox="1"/>
          <p:nvPr/>
        </p:nvSpPr>
        <p:spPr>
          <a:xfrm>
            <a:off x="8625743" y="5537106"/>
            <a:ext cx="284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150" name="TextovéPole 149"/>
          <p:cNvSpPr txBox="1"/>
          <p:nvPr/>
        </p:nvSpPr>
        <p:spPr>
          <a:xfrm>
            <a:off x="8605966" y="5029250"/>
            <a:ext cx="284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151" name="TextovéPole 150"/>
          <p:cNvSpPr txBox="1"/>
          <p:nvPr/>
        </p:nvSpPr>
        <p:spPr>
          <a:xfrm>
            <a:off x="8425524" y="4542023"/>
            <a:ext cx="284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152" name="TextovéPole 151"/>
          <p:cNvSpPr txBox="1"/>
          <p:nvPr/>
        </p:nvSpPr>
        <p:spPr>
          <a:xfrm>
            <a:off x="7978759" y="4332992"/>
            <a:ext cx="284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153" name="TextovéPole 152"/>
          <p:cNvSpPr txBox="1"/>
          <p:nvPr/>
        </p:nvSpPr>
        <p:spPr>
          <a:xfrm>
            <a:off x="6676427" y="5105770"/>
            <a:ext cx="284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154" name="TextovéPole 153"/>
          <p:cNvSpPr txBox="1"/>
          <p:nvPr/>
        </p:nvSpPr>
        <p:spPr>
          <a:xfrm>
            <a:off x="6886617" y="4622253"/>
            <a:ext cx="284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155" name="TextovéPole 154"/>
          <p:cNvSpPr txBox="1"/>
          <p:nvPr/>
        </p:nvSpPr>
        <p:spPr>
          <a:xfrm>
            <a:off x="6696614" y="5623201"/>
            <a:ext cx="284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156" name="TextovéPole 155"/>
          <p:cNvSpPr txBox="1"/>
          <p:nvPr/>
        </p:nvSpPr>
        <p:spPr>
          <a:xfrm>
            <a:off x="6869338" y="6086082"/>
            <a:ext cx="284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157" name="TextovéPole 156"/>
          <p:cNvSpPr txBox="1"/>
          <p:nvPr/>
        </p:nvSpPr>
        <p:spPr>
          <a:xfrm>
            <a:off x="7287151" y="6347815"/>
            <a:ext cx="284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158" name="TextovéPole 157"/>
          <p:cNvSpPr txBox="1"/>
          <p:nvPr/>
        </p:nvSpPr>
        <p:spPr>
          <a:xfrm>
            <a:off x="8062059" y="6334780"/>
            <a:ext cx="284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159" name="TextovéPole 158"/>
          <p:cNvSpPr txBox="1"/>
          <p:nvPr/>
        </p:nvSpPr>
        <p:spPr>
          <a:xfrm>
            <a:off x="8625743" y="5986913"/>
            <a:ext cx="284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08623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Řešení: Úkol </a:t>
            </a:r>
            <a:r>
              <a:rPr lang="cs-CZ" dirty="0" smtClean="0"/>
              <a:t>č.3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7207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a) C</a:t>
            </a:r>
            <a:r>
              <a:rPr lang="cs-CZ" baseline="-25000" dirty="0" smtClean="0"/>
              <a:t>3</a:t>
            </a:r>
            <a:r>
              <a:rPr lang="cs-CZ" dirty="0" smtClean="0"/>
              <a:t>H</a:t>
            </a:r>
            <a:r>
              <a:rPr lang="cs-CZ" baseline="-25000" dirty="0" smtClean="0"/>
              <a:t>8	</a:t>
            </a:r>
            <a:r>
              <a:rPr lang="cs-CZ" dirty="0" smtClean="0"/>
              <a:t>propan	</a:t>
            </a:r>
          </a:p>
          <a:p>
            <a:endParaRPr lang="cs-CZ" dirty="0" smtClean="0"/>
          </a:p>
          <a:p>
            <a:r>
              <a:rPr lang="cs-CZ" dirty="0" smtClean="0"/>
              <a:t>b) C</a:t>
            </a:r>
            <a:r>
              <a:rPr lang="cs-CZ" baseline="-25000" dirty="0" smtClean="0"/>
              <a:t>7</a:t>
            </a:r>
            <a:r>
              <a:rPr lang="cs-CZ" dirty="0" smtClean="0"/>
              <a:t>H</a:t>
            </a:r>
            <a:r>
              <a:rPr lang="cs-CZ" baseline="-25000" dirty="0" smtClean="0"/>
              <a:t>16</a:t>
            </a:r>
            <a:r>
              <a:rPr lang="cs-CZ" dirty="0" smtClean="0"/>
              <a:t>	heptan</a:t>
            </a:r>
          </a:p>
          <a:p>
            <a:endParaRPr lang="cs-CZ" dirty="0" smtClean="0"/>
          </a:p>
          <a:p>
            <a:r>
              <a:rPr lang="cs-CZ" dirty="0" smtClean="0"/>
              <a:t>c) CH</a:t>
            </a:r>
            <a:r>
              <a:rPr lang="cs-CZ" baseline="-25000" dirty="0" smtClean="0"/>
              <a:t>4</a:t>
            </a:r>
            <a:r>
              <a:rPr lang="cs-CZ" dirty="0" smtClean="0"/>
              <a:t>	</a:t>
            </a:r>
            <a:r>
              <a:rPr lang="cs-CZ" dirty="0" err="1" smtClean="0"/>
              <a:t>methan</a:t>
            </a:r>
            <a:r>
              <a:rPr lang="cs-CZ" dirty="0" smtClean="0"/>
              <a:t>	</a:t>
            </a:r>
          </a:p>
          <a:p>
            <a:endParaRPr lang="cs-CZ" dirty="0" smtClean="0"/>
          </a:p>
          <a:p>
            <a:r>
              <a:rPr lang="cs-CZ" dirty="0" smtClean="0"/>
              <a:t>d) C</a:t>
            </a:r>
            <a:r>
              <a:rPr lang="cs-CZ" baseline="-25000" dirty="0" smtClean="0"/>
              <a:t>4</a:t>
            </a:r>
            <a:r>
              <a:rPr lang="cs-CZ" dirty="0" smtClean="0"/>
              <a:t>H</a:t>
            </a:r>
            <a:r>
              <a:rPr lang="cs-CZ" baseline="-25000" dirty="0" smtClean="0"/>
              <a:t>10</a:t>
            </a:r>
            <a:r>
              <a:rPr lang="cs-CZ" dirty="0" smtClean="0"/>
              <a:t>	butan</a:t>
            </a:r>
          </a:p>
          <a:p>
            <a:endParaRPr lang="cs-CZ" dirty="0" smtClean="0"/>
          </a:p>
          <a:p>
            <a:r>
              <a:rPr lang="cs-CZ" dirty="0" smtClean="0"/>
              <a:t>e) C</a:t>
            </a:r>
            <a:r>
              <a:rPr lang="cs-CZ" baseline="-25000" dirty="0" smtClean="0"/>
              <a:t>2</a:t>
            </a:r>
            <a:r>
              <a:rPr lang="cs-CZ" dirty="0" smtClean="0"/>
              <a:t>H</a:t>
            </a:r>
            <a:r>
              <a:rPr lang="cs-CZ" baseline="-25000" dirty="0" smtClean="0"/>
              <a:t>6</a:t>
            </a:r>
            <a:r>
              <a:rPr lang="cs-CZ" dirty="0" smtClean="0"/>
              <a:t>	</a:t>
            </a:r>
            <a:r>
              <a:rPr lang="cs-CZ" dirty="0" err="1" smtClean="0"/>
              <a:t>ethan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8538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74638"/>
            <a:ext cx="885828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Úkol č.4: Zakresli čtyř uhlíkaté uhlovodíky, které obsahují ve svém řetězci: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/>
          <a:lstStyle/>
          <a:p>
            <a:r>
              <a:rPr lang="cs-CZ" dirty="0" smtClean="0"/>
              <a:t>a) jen jednoduché vazby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b) jednoduché vazby a jednu dvojnou vazbu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c) jednoduché vazby a jednu trojnou vazbu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55776" y="2403284"/>
            <a:ext cx="285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99849" y="2415420"/>
            <a:ext cx="285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42313" y="2403284"/>
            <a:ext cx="285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74623" y="2415420"/>
            <a:ext cx="285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cxnSp>
        <p:nvCxnSpPr>
          <p:cNvPr id="8" name="Přímá spojovací čára 8"/>
          <p:cNvCxnSpPr/>
          <p:nvPr/>
        </p:nvCxnSpPr>
        <p:spPr>
          <a:xfrm>
            <a:off x="2879832" y="2661083"/>
            <a:ext cx="18000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3478946" y="2661083"/>
            <a:ext cx="18000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8"/>
          <p:cNvCxnSpPr/>
          <p:nvPr/>
        </p:nvCxnSpPr>
        <p:spPr>
          <a:xfrm>
            <a:off x="4062313" y="2664894"/>
            <a:ext cx="18000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8"/>
          <p:cNvCxnSpPr/>
          <p:nvPr/>
        </p:nvCxnSpPr>
        <p:spPr>
          <a:xfrm>
            <a:off x="4642331" y="2675442"/>
            <a:ext cx="18000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8"/>
          <p:cNvCxnSpPr/>
          <p:nvPr/>
        </p:nvCxnSpPr>
        <p:spPr>
          <a:xfrm>
            <a:off x="2423879" y="2675153"/>
            <a:ext cx="18000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8"/>
          <p:cNvCxnSpPr/>
          <p:nvPr/>
        </p:nvCxnSpPr>
        <p:spPr>
          <a:xfrm>
            <a:off x="3657140" y="4482845"/>
            <a:ext cx="18000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8"/>
          <p:cNvCxnSpPr/>
          <p:nvPr/>
        </p:nvCxnSpPr>
        <p:spPr>
          <a:xfrm>
            <a:off x="3909592" y="6082234"/>
            <a:ext cx="18000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8"/>
          <p:cNvCxnSpPr/>
          <p:nvPr/>
        </p:nvCxnSpPr>
        <p:spPr>
          <a:xfrm>
            <a:off x="3909592" y="6158843"/>
            <a:ext cx="18000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21"/>
          <p:cNvCxnSpPr/>
          <p:nvPr/>
        </p:nvCxnSpPr>
        <p:spPr>
          <a:xfrm flipH="1">
            <a:off x="3219909" y="2837206"/>
            <a:ext cx="1589" cy="17859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21"/>
          <p:cNvCxnSpPr/>
          <p:nvPr/>
        </p:nvCxnSpPr>
        <p:spPr>
          <a:xfrm flipH="1">
            <a:off x="3221498" y="2363785"/>
            <a:ext cx="1589" cy="17859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21"/>
          <p:cNvCxnSpPr/>
          <p:nvPr/>
        </p:nvCxnSpPr>
        <p:spPr>
          <a:xfrm flipH="1">
            <a:off x="3815710" y="2837206"/>
            <a:ext cx="1589" cy="17859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21"/>
          <p:cNvCxnSpPr/>
          <p:nvPr/>
        </p:nvCxnSpPr>
        <p:spPr>
          <a:xfrm flipH="1">
            <a:off x="3790936" y="2350759"/>
            <a:ext cx="1589" cy="17859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21"/>
          <p:cNvCxnSpPr/>
          <p:nvPr/>
        </p:nvCxnSpPr>
        <p:spPr>
          <a:xfrm flipH="1">
            <a:off x="4449532" y="2835310"/>
            <a:ext cx="1589" cy="17859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1"/>
          <p:cNvCxnSpPr/>
          <p:nvPr/>
        </p:nvCxnSpPr>
        <p:spPr>
          <a:xfrm flipH="1">
            <a:off x="4412784" y="2360230"/>
            <a:ext cx="1589" cy="17859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flipH="1">
            <a:off x="2741577" y="2340459"/>
            <a:ext cx="1589" cy="17859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1"/>
          <p:cNvCxnSpPr/>
          <p:nvPr/>
        </p:nvCxnSpPr>
        <p:spPr>
          <a:xfrm flipH="1">
            <a:off x="2743166" y="2835310"/>
            <a:ext cx="1589" cy="17859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3625225" y="1978378"/>
            <a:ext cx="284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000643" y="2895656"/>
            <a:ext cx="284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587282" y="2847315"/>
            <a:ext cx="284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046041" y="1982648"/>
            <a:ext cx="284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513879" y="1940782"/>
            <a:ext cx="284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555776" y="2886673"/>
            <a:ext cx="284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762094" y="2440057"/>
            <a:ext cx="284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092757" y="2415420"/>
            <a:ext cx="284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275131" y="2871278"/>
            <a:ext cx="284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194209" y="1978378"/>
            <a:ext cx="284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2740152" y="4179534"/>
            <a:ext cx="285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cxnSp>
        <p:nvCxnSpPr>
          <p:cNvPr id="51" name="Přímá spojovací čára 8"/>
          <p:cNvCxnSpPr/>
          <p:nvPr/>
        </p:nvCxnSpPr>
        <p:spPr>
          <a:xfrm>
            <a:off x="3064208" y="4437333"/>
            <a:ext cx="18000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čára 8"/>
          <p:cNvCxnSpPr/>
          <p:nvPr/>
        </p:nvCxnSpPr>
        <p:spPr>
          <a:xfrm>
            <a:off x="3663322" y="4437333"/>
            <a:ext cx="18000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čára 8"/>
          <p:cNvCxnSpPr/>
          <p:nvPr/>
        </p:nvCxnSpPr>
        <p:spPr>
          <a:xfrm>
            <a:off x="4246689" y="4441144"/>
            <a:ext cx="18000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8"/>
          <p:cNvCxnSpPr/>
          <p:nvPr/>
        </p:nvCxnSpPr>
        <p:spPr>
          <a:xfrm>
            <a:off x="4826707" y="4451692"/>
            <a:ext cx="18000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čára 8"/>
          <p:cNvCxnSpPr/>
          <p:nvPr/>
        </p:nvCxnSpPr>
        <p:spPr>
          <a:xfrm>
            <a:off x="2608255" y="4451403"/>
            <a:ext cx="18000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ovéPole 56"/>
          <p:cNvSpPr txBox="1"/>
          <p:nvPr/>
        </p:nvSpPr>
        <p:spPr>
          <a:xfrm>
            <a:off x="3246615" y="4662923"/>
            <a:ext cx="284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3771658" y="4623565"/>
            <a:ext cx="284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2698255" y="3717032"/>
            <a:ext cx="284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2740152" y="4662923"/>
            <a:ext cx="284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4946470" y="4216307"/>
            <a:ext cx="284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2277133" y="4191670"/>
            <a:ext cx="284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4459507" y="4647528"/>
            <a:ext cx="284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4378585" y="3754628"/>
            <a:ext cx="284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2992737" y="5845307"/>
            <a:ext cx="285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cxnSp>
        <p:nvCxnSpPr>
          <p:cNvPr id="83" name="Přímá spojovací čára 8"/>
          <p:cNvCxnSpPr/>
          <p:nvPr/>
        </p:nvCxnSpPr>
        <p:spPr>
          <a:xfrm>
            <a:off x="3316793" y="6103106"/>
            <a:ext cx="18000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ovací čára 8"/>
          <p:cNvCxnSpPr/>
          <p:nvPr/>
        </p:nvCxnSpPr>
        <p:spPr>
          <a:xfrm>
            <a:off x="3915907" y="5969790"/>
            <a:ext cx="18000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ovací čára 8"/>
          <p:cNvCxnSpPr/>
          <p:nvPr/>
        </p:nvCxnSpPr>
        <p:spPr>
          <a:xfrm>
            <a:off x="4499274" y="6106917"/>
            <a:ext cx="18000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ovací čára 8"/>
          <p:cNvCxnSpPr/>
          <p:nvPr/>
        </p:nvCxnSpPr>
        <p:spPr>
          <a:xfrm>
            <a:off x="5079292" y="6117465"/>
            <a:ext cx="18000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ovací čára 8"/>
          <p:cNvCxnSpPr/>
          <p:nvPr/>
        </p:nvCxnSpPr>
        <p:spPr>
          <a:xfrm>
            <a:off x="2860840" y="6117176"/>
            <a:ext cx="180000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" name="TextovéPole 91"/>
          <p:cNvSpPr txBox="1"/>
          <p:nvPr/>
        </p:nvSpPr>
        <p:spPr>
          <a:xfrm>
            <a:off x="2950840" y="5382805"/>
            <a:ext cx="284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93" name="TextovéPole 92"/>
          <p:cNvSpPr txBox="1"/>
          <p:nvPr/>
        </p:nvSpPr>
        <p:spPr>
          <a:xfrm>
            <a:off x="2992737" y="6328696"/>
            <a:ext cx="284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94" name="TextovéPole 93"/>
          <p:cNvSpPr txBox="1"/>
          <p:nvPr/>
        </p:nvSpPr>
        <p:spPr>
          <a:xfrm>
            <a:off x="5199055" y="5882080"/>
            <a:ext cx="284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95" name="TextovéPole 94"/>
          <p:cNvSpPr txBox="1"/>
          <p:nvPr/>
        </p:nvSpPr>
        <p:spPr>
          <a:xfrm>
            <a:off x="2529718" y="5857443"/>
            <a:ext cx="284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96" name="TextovéPole 95"/>
          <p:cNvSpPr txBox="1"/>
          <p:nvPr/>
        </p:nvSpPr>
        <p:spPr>
          <a:xfrm>
            <a:off x="4712092" y="6313301"/>
            <a:ext cx="284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97" name="TextovéPole 96"/>
          <p:cNvSpPr txBox="1"/>
          <p:nvPr/>
        </p:nvSpPr>
        <p:spPr>
          <a:xfrm>
            <a:off x="4631170" y="5420401"/>
            <a:ext cx="284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98" name="TextovéPole 97"/>
          <p:cNvSpPr txBox="1"/>
          <p:nvPr/>
        </p:nvSpPr>
        <p:spPr>
          <a:xfrm>
            <a:off x="4132744" y="5854971"/>
            <a:ext cx="285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99" name="TextovéPole 98"/>
          <p:cNvSpPr txBox="1"/>
          <p:nvPr/>
        </p:nvSpPr>
        <p:spPr>
          <a:xfrm>
            <a:off x="3557570" y="5822212"/>
            <a:ext cx="285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100" name="TextovéPole 99"/>
          <p:cNvSpPr txBox="1"/>
          <p:nvPr/>
        </p:nvSpPr>
        <p:spPr>
          <a:xfrm>
            <a:off x="3275907" y="4174995"/>
            <a:ext cx="285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101" name="TextovéPole 100"/>
          <p:cNvSpPr txBox="1"/>
          <p:nvPr/>
        </p:nvSpPr>
        <p:spPr>
          <a:xfrm>
            <a:off x="4683831" y="5846101"/>
            <a:ext cx="285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102" name="TextovéPole 101"/>
          <p:cNvSpPr txBox="1"/>
          <p:nvPr/>
        </p:nvSpPr>
        <p:spPr>
          <a:xfrm>
            <a:off x="4451121" y="4176517"/>
            <a:ext cx="285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103" name="TextovéPole 102"/>
          <p:cNvSpPr txBox="1"/>
          <p:nvPr/>
        </p:nvSpPr>
        <p:spPr>
          <a:xfrm>
            <a:off x="3824767" y="4148686"/>
            <a:ext cx="285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</a:t>
            </a:r>
            <a:endParaRPr lang="cs-CZ" sz="2800" dirty="0"/>
          </a:p>
        </p:txBody>
      </p:sp>
      <p:cxnSp>
        <p:nvCxnSpPr>
          <p:cNvPr id="104" name="Přímá spojovací čára 21"/>
          <p:cNvCxnSpPr/>
          <p:nvPr/>
        </p:nvCxnSpPr>
        <p:spPr>
          <a:xfrm flipH="1">
            <a:off x="2895457" y="4144166"/>
            <a:ext cx="1589" cy="17859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ovací čára 21"/>
          <p:cNvCxnSpPr/>
          <p:nvPr/>
        </p:nvCxnSpPr>
        <p:spPr>
          <a:xfrm flipH="1">
            <a:off x="2945571" y="4560931"/>
            <a:ext cx="1589" cy="17859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ovací čára 21"/>
          <p:cNvCxnSpPr/>
          <p:nvPr/>
        </p:nvCxnSpPr>
        <p:spPr>
          <a:xfrm flipH="1">
            <a:off x="4854571" y="5793543"/>
            <a:ext cx="1589" cy="17859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ovací čára 21"/>
          <p:cNvCxnSpPr/>
          <p:nvPr/>
        </p:nvCxnSpPr>
        <p:spPr>
          <a:xfrm flipH="1">
            <a:off x="4014412" y="4558230"/>
            <a:ext cx="1589" cy="17859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Přímá spojovací čára 21"/>
          <p:cNvCxnSpPr/>
          <p:nvPr/>
        </p:nvCxnSpPr>
        <p:spPr>
          <a:xfrm flipH="1">
            <a:off x="3469977" y="4582608"/>
            <a:ext cx="1589" cy="17859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Přímá spojovací čára 21"/>
          <p:cNvCxnSpPr/>
          <p:nvPr/>
        </p:nvCxnSpPr>
        <p:spPr>
          <a:xfrm flipH="1">
            <a:off x="3182650" y="5770123"/>
            <a:ext cx="1589" cy="17859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Přímá spojovací čára 21"/>
          <p:cNvCxnSpPr/>
          <p:nvPr/>
        </p:nvCxnSpPr>
        <p:spPr>
          <a:xfrm flipH="1">
            <a:off x="3180165" y="6288893"/>
            <a:ext cx="1589" cy="17859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Přímá spojovací čára 21"/>
          <p:cNvCxnSpPr/>
          <p:nvPr/>
        </p:nvCxnSpPr>
        <p:spPr>
          <a:xfrm flipH="1">
            <a:off x="4645750" y="4608917"/>
            <a:ext cx="1589" cy="17859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Přímá spojovací čára 21"/>
          <p:cNvCxnSpPr/>
          <p:nvPr/>
        </p:nvCxnSpPr>
        <p:spPr>
          <a:xfrm flipH="1">
            <a:off x="4601986" y="4137219"/>
            <a:ext cx="1589" cy="17859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Přímá spojovací čára 21"/>
          <p:cNvCxnSpPr/>
          <p:nvPr/>
        </p:nvCxnSpPr>
        <p:spPr>
          <a:xfrm flipH="1">
            <a:off x="4916707" y="6279229"/>
            <a:ext cx="1589" cy="17859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811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Veškerý text byl vytvořen </a:t>
            </a:r>
            <a:r>
              <a:rPr lang="cs-CZ" smtClean="0"/>
              <a:t>autorem </a:t>
            </a:r>
            <a:r>
              <a:rPr lang="cs-CZ" smtClean="0"/>
              <a:t>materiálu, 15.2.2012.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224</TotalTime>
  <Words>341</Words>
  <Application>Microsoft Office PowerPoint</Application>
  <PresentationFormat>Předvádění na obrazovce (4:3)</PresentationFormat>
  <Paragraphs>200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Anotace</vt:lpstr>
      <vt:lpstr>Procvičování- vlastnosti uhlíku, uhlovodíky</vt:lpstr>
      <vt:lpstr>Úkol č.1: Urči, zda látky patří mezi organické látky nebo anorganické látky.</vt:lpstr>
      <vt:lpstr>Úkol č.2: Napiš šesti uhlíkatý uhlovodík, který bude mít:</vt:lpstr>
      <vt:lpstr>Úkol č.3: Napiš, jak se nazývají tyto alkany.</vt:lpstr>
      <vt:lpstr>Úkol č.4: Zakresli čtyř uhlíkaté uhlovodíky, které obsahují ve svém řetězci:</vt:lpstr>
      <vt:lpstr>Řešení: Úkol č.1</vt:lpstr>
      <vt:lpstr>Řešení: Úkol č.2</vt:lpstr>
      <vt:lpstr>Řešení: Úkol č.3</vt:lpstr>
      <vt:lpstr>Úkol č.4: Zakresli čtyř uhlíkaté uhlovodíky, které obsahují ve svém řetězci:</vt:lpstr>
      <vt:lpstr>Citace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Silvie Šimečková</dc:creator>
  <cp:lastModifiedBy>08FB</cp:lastModifiedBy>
  <cp:revision>18</cp:revision>
  <dcterms:created xsi:type="dcterms:W3CDTF">2012-01-25T22:13:36Z</dcterms:created>
  <dcterms:modified xsi:type="dcterms:W3CDTF">2012-12-16T08:31:27Z</dcterms:modified>
</cp:coreProperties>
</file>