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4" r:id="rId3"/>
    <p:sldId id="268" r:id="rId4"/>
    <p:sldId id="269" r:id="rId5"/>
    <p:sldId id="270" r:id="rId6"/>
    <p:sldId id="271" r:id="rId7"/>
    <p:sldId id="272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46368" y="805767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NÁZEV:VY_32_INOVACE_06_Chemie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9.ročník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NÁZEV ŠKOLY: </a:t>
          </a:r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ZŠ Dolní </a:t>
          </a:r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Benešov, příspěvková organizace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AUTOR: Silvie Šimečková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24143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TÉMA: Procvičování- názvosloví uhlovodíků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24143" y="1656185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ČÍSLO PROJEKTU: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alatino Linotype" pitchFamily="18" charset="0"/>
              <a:ea typeface="+mn-ea"/>
              <a:cs typeface="+mn-cs"/>
            </a:rPr>
            <a:t>CZ.1.07/1.4.00/21.1262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17AD88-0EE2-4C90-A2C1-E7458898DED3}" type="presOf" srcId="{D1B46980-6531-4606-95E6-44980827E919}" destId="{6140AFEC-043D-4C43-A2F9-D0F5331DF3A3}" srcOrd="0" destOrd="0" presId="urn:microsoft.com/office/officeart/2005/8/layout/target3"/>
    <dgm:cxn modelId="{3A73FD7F-C3B8-474E-B3A9-EB0CC6786587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353C351-683C-46F7-954F-9C016E27B4A2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9BD57B-EDC7-4D19-99A1-53706CE729B3}" type="presOf" srcId="{757F3AB3-0718-4624-B441-E567A8F0AB56}" destId="{333A1088-737F-45CB-B68E-254E46348037}" srcOrd="0" destOrd="0" presId="urn:microsoft.com/office/officeart/2005/8/layout/target3"/>
    <dgm:cxn modelId="{CA0C9CDE-0B08-49D9-9E04-AE3A956F6430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B2B966A-33B5-450E-BBAD-098843D679E3}" type="presOf" srcId="{D1D4F407-5343-4D3F-B5B9-D407B03CAEB4}" destId="{AED2198E-93D5-4001-81B4-73124B309672}" srcOrd="1" destOrd="0" presId="urn:microsoft.com/office/officeart/2005/8/layout/target3"/>
    <dgm:cxn modelId="{1329DE70-96F7-4768-B80E-5D1AFDFAED95}" type="presOf" srcId="{4C35D32F-0EAB-4CD7-82EE-45574DC2A586}" destId="{8BEBB6EC-1DAA-4CAC-8A25-BC0FCBD5DBD5}" srcOrd="0" destOrd="0" presId="urn:microsoft.com/office/officeart/2005/8/layout/target3"/>
    <dgm:cxn modelId="{E8B3DD66-76AA-4D2B-8151-0E25881F81E9}" type="presOf" srcId="{D8197B8C-B260-4A16-BDF4-0947B075E274}" destId="{25B08C86-7E15-44DC-BE7F-FFB55DD49D12}" srcOrd="0" destOrd="0" presId="urn:microsoft.com/office/officeart/2005/8/layout/target3"/>
    <dgm:cxn modelId="{BF5C8144-3E65-47E0-9A72-3829C532C43E}" type="presOf" srcId="{D1B46980-6531-4606-95E6-44980827E919}" destId="{2BE915AB-18AA-4053-B92C-3BFC9ED204BB}" srcOrd="1" destOrd="0" presId="urn:microsoft.com/office/officeart/2005/8/layout/target3"/>
    <dgm:cxn modelId="{00A11A05-63DB-4A3D-954D-F3AD28613AEE}" type="presOf" srcId="{B651F6E3-6281-48DB-9319-2AEAFDAE7572}" destId="{619D679B-A015-4ECF-8348-D1034C574F40}" srcOrd="0" destOrd="0" presId="urn:microsoft.com/office/officeart/2005/8/layout/target3"/>
    <dgm:cxn modelId="{8D9CF62D-01F7-46DB-A1B7-2A8BF33BEFA8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074903-EB15-4F93-AA62-6C712C6D6C8B}" type="presParOf" srcId="{333A1088-737F-45CB-B68E-254E46348037}" destId="{F5ABB229-8D3B-4694-996A-96F23CF14429}" srcOrd="0" destOrd="0" presId="urn:microsoft.com/office/officeart/2005/8/layout/target3"/>
    <dgm:cxn modelId="{71D61E98-AC53-4664-84F5-B6E6263BB070}" type="presParOf" srcId="{333A1088-737F-45CB-B68E-254E46348037}" destId="{F41139FD-01EE-4571-8B17-4FB00FC51163}" srcOrd="1" destOrd="0" presId="urn:microsoft.com/office/officeart/2005/8/layout/target3"/>
    <dgm:cxn modelId="{FFEB8F37-7CDA-459A-89D9-9D022FEB6273}" type="presParOf" srcId="{333A1088-737F-45CB-B68E-254E46348037}" destId="{D005CE8C-CC26-4C3E-AC11-E15060ECD759}" srcOrd="2" destOrd="0" presId="urn:microsoft.com/office/officeart/2005/8/layout/target3"/>
    <dgm:cxn modelId="{98D0BADF-AC94-4CA7-9AA7-0A5439EC4D71}" type="presParOf" srcId="{333A1088-737F-45CB-B68E-254E46348037}" destId="{2C702D82-9B77-49B7-9568-BB8EB47C3372}" srcOrd="3" destOrd="0" presId="urn:microsoft.com/office/officeart/2005/8/layout/target3"/>
    <dgm:cxn modelId="{1E7916BC-DBB7-49B8-A2A1-A5A554222563}" type="presParOf" srcId="{333A1088-737F-45CB-B68E-254E46348037}" destId="{A52A0455-90FF-4808-ABD0-F02540D31D5A}" srcOrd="4" destOrd="0" presId="urn:microsoft.com/office/officeart/2005/8/layout/target3"/>
    <dgm:cxn modelId="{AA1E9D37-C84A-44DB-ACE6-E3088C7CB50F}" type="presParOf" srcId="{333A1088-737F-45CB-B68E-254E46348037}" destId="{6140AFEC-043D-4C43-A2F9-D0F5331DF3A3}" srcOrd="5" destOrd="0" presId="urn:microsoft.com/office/officeart/2005/8/layout/target3"/>
    <dgm:cxn modelId="{FF4F842B-C361-4279-8AFB-0B2C73DE519A}" type="presParOf" srcId="{333A1088-737F-45CB-B68E-254E46348037}" destId="{9358AC05-5D7D-4327-9F80-1AD486AEA664}" srcOrd="6" destOrd="0" presId="urn:microsoft.com/office/officeart/2005/8/layout/target3"/>
    <dgm:cxn modelId="{B4A908DF-97DC-4113-8903-0D5B647F29C9}" type="presParOf" srcId="{333A1088-737F-45CB-B68E-254E46348037}" destId="{313FC574-E1CD-4FB4-B054-0B805CE0447D}" srcOrd="7" destOrd="0" presId="urn:microsoft.com/office/officeart/2005/8/layout/target3"/>
    <dgm:cxn modelId="{99C6052D-76A8-479D-8FDE-1E7C4735EBF3}" type="presParOf" srcId="{333A1088-737F-45CB-B68E-254E46348037}" destId="{619D679B-A015-4ECF-8348-D1034C574F40}" srcOrd="8" destOrd="0" presId="urn:microsoft.com/office/officeart/2005/8/layout/target3"/>
    <dgm:cxn modelId="{27F4D8F9-CC7A-467F-8979-335472BAD15D}" type="presParOf" srcId="{333A1088-737F-45CB-B68E-254E46348037}" destId="{322283A8-4A27-4CDA-BAE3-F381106A9174}" srcOrd="9" destOrd="0" presId="urn:microsoft.com/office/officeart/2005/8/layout/target3"/>
    <dgm:cxn modelId="{F48E4055-84EE-4E74-8D24-832B5D86AA95}" type="presParOf" srcId="{333A1088-737F-45CB-B68E-254E46348037}" destId="{FFC9F71D-1B4F-4AD9-A4A6-86ADEFC8AF5C}" srcOrd="10" destOrd="0" presId="urn:microsoft.com/office/officeart/2005/8/layout/target3"/>
    <dgm:cxn modelId="{569958E3-3368-4597-BE24-EC59CB0EB18E}" type="presParOf" srcId="{333A1088-737F-45CB-B68E-254E46348037}" destId="{25B08C86-7E15-44DC-BE7F-FFB55DD49D12}" srcOrd="11" destOrd="0" presId="urn:microsoft.com/office/officeart/2005/8/layout/target3"/>
    <dgm:cxn modelId="{9D603735-86BF-468D-A57F-4ABA847EB593}" type="presParOf" srcId="{333A1088-737F-45CB-B68E-254E46348037}" destId="{76644BE8-9D7C-4C09-B250-3D10AF48CBB7}" srcOrd="12" destOrd="0" presId="urn:microsoft.com/office/officeart/2005/8/layout/target3"/>
    <dgm:cxn modelId="{4609A2E5-408C-41CF-985F-F442DCEB4317}" type="presParOf" srcId="{333A1088-737F-45CB-B68E-254E46348037}" destId="{EE85B701-7295-41C0-BA7A-34D3756A2AE6}" srcOrd="13" destOrd="0" presId="urn:microsoft.com/office/officeart/2005/8/layout/target3"/>
    <dgm:cxn modelId="{12B5578D-A18D-4475-BA09-F4729A341DBC}" type="presParOf" srcId="{333A1088-737F-45CB-B68E-254E46348037}" destId="{8BEBB6EC-1DAA-4CAC-8A25-BC0FCBD5DBD5}" srcOrd="14" destOrd="0" presId="urn:microsoft.com/office/officeart/2005/8/layout/target3"/>
    <dgm:cxn modelId="{9F392B4F-5A37-4D2B-8B8B-2383CEF2ED84}" type="presParOf" srcId="{333A1088-737F-45CB-B68E-254E46348037}" destId="{AED2198E-93D5-4001-81B4-73124B309672}" srcOrd="15" destOrd="0" presId="urn:microsoft.com/office/officeart/2005/8/layout/target3"/>
    <dgm:cxn modelId="{53F23AD6-13BA-4D9C-BD8B-612C5FABCC5E}" type="presParOf" srcId="{333A1088-737F-45CB-B68E-254E46348037}" destId="{2BE915AB-18AA-4053-B92C-3BFC9ED204BB}" srcOrd="16" destOrd="0" presId="urn:microsoft.com/office/officeart/2005/8/layout/target3"/>
    <dgm:cxn modelId="{C400C090-F614-4EDF-A626-62351E5AB4BC}" type="presParOf" srcId="{333A1088-737F-45CB-B68E-254E46348037}" destId="{6BB5E863-4638-4E1D-BFDE-399D028AC4ED}" srcOrd="17" destOrd="0" presId="urn:microsoft.com/office/officeart/2005/8/layout/target3"/>
    <dgm:cxn modelId="{3FD2AF51-9E51-4F61-87A2-7321FC1D54DF}" type="presParOf" srcId="{333A1088-737F-45CB-B68E-254E46348037}" destId="{5A5FFA88-C948-4069-8E93-59FA12366E83}" srcOrd="18" destOrd="0" presId="urn:microsoft.com/office/officeart/2005/8/layout/target3"/>
    <dgm:cxn modelId="{9C343BE6-6441-4A82-9FE6-AA5DBA4187B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NÁZEV ŠKOLY: </a:t>
          </a: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ZŠ Dolní </a:t>
          </a: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Benešov, příspěvková organizace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AUTOR: Silvie Šimečková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NÁZEV:VY_32_INOVACE_06_Chemie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9.ročník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TÉMA: Procvičování- názvosloví uhlovodíků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2DA2BF">
            <a:hueOff val="0"/>
            <a:satOff val="0"/>
            <a:lumOff val="0"/>
            <a:alphaOff val="0"/>
          </a:srgbClr>
        </a:solidFill>
        <a:ln w="55000" cap="flat" cmpd="thickThin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656185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55000" cap="flat" cmpd="thickThin" algn="ctr">
          <a:solidFill>
            <a:srgbClr val="2DA2B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Lucida Sans Unicode"/>
              <a:ea typeface="+mn-ea"/>
              <a:cs typeface="+mn-cs"/>
            </a:rPr>
            <a:t>ČÍSLO PROJEKTU: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Palatino Linotype" pitchFamily="18" charset="0"/>
              <a:ea typeface="+mn-ea"/>
              <a:cs typeface="+mn-cs"/>
            </a:rPr>
            <a:t>CZ.1.07/1.4.00/21.1262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Lucida Sans Unicode"/>
            <a:ea typeface="+mn-ea"/>
            <a:cs typeface="+mn-cs"/>
          </a:endParaRPr>
        </a:p>
      </dsp:txBody>
      <dsp:txXfrm>
        <a:off x="1224143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B4777B0-FFDF-4007-9CE1-0CC358D4BA2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F80B05E-52E1-4FB4-AFCC-9AFDBDD0C1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283209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Prezentace </a:t>
            </a:r>
            <a:r>
              <a:rPr lang="cs-CZ" dirty="0" smtClean="0"/>
              <a:t>slouží k procvičování názvosloví uhlovodíků .</a:t>
            </a:r>
          </a:p>
          <a:p>
            <a:r>
              <a:rPr lang="cs-CZ" dirty="0" smtClean="0"/>
              <a:t>Žáci vypracovávají úkoly do sešitu, jeden žák na interaktivní tabuli pomocí interaktivního pera nebo fixu.</a:t>
            </a:r>
          </a:p>
          <a:p>
            <a:endParaRPr lang="cs-CZ" dirty="0"/>
          </a:p>
          <a:p>
            <a:r>
              <a:rPr lang="cs-CZ" dirty="0" smtClean="0"/>
              <a:t>Úkol č. 1: žáci přiřadí k názvům uhlovodíků v levém sloupci vzorce.</a:t>
            </a:r>
          </a:p>
          <a:p>
            <a:r>
              <a:rPr lang="cs-CZ" dirty="0"/>
              <a:t>Úkol č. </a:t>
            </a:r>
            <a:r>
              <a:rPr lang="cs-CZ" dirty="0" smtClean="0"/>
              <a:t>2: </a:t>
            </a:r>
            <a:r>
              <a:rPr lang="cs-CZ" dirty="0"/>
              <a:t>žáci </a:t>
            </a:r>
            <a:r>
              <a:rPr lang="cs-CZ" dirty="0" smtClean="0"/>
              <a:t>napíšou vzorce k názvům uhlovodíků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69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Opakování- uhlovodíky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523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8786"/>
            <a:ext cx="7772400" cy="851729"/>
          </a:xfrm>
        </p:spPr>
        <p:txBody>
          <a:bodyPr/>
          <a:lstStyle/>
          <a:p>
            <a:r>
              <a:rPr lang="cs-CZ" dirty="0" smtClean="0"/>
              <a:t>Úkol č.1: Přiřaď k názvům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2215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1) penten  		a)</a:t>
            </a:r>
          </a:p>
          <a:p>
            <a:endParaRPr lang="cs-CZ" sz="3200" dirty="0"/>
          </a:p>
          <a:p>
            <a:r>
              <a:rPr lang="cs-CZ" sz="3200" dirty="0" smtClean="0"/>
              <a:t>2) </a:t>
            </a:r>
            <a:r>
              <a:rPr lang="cs-CZ" sz="3200" dirty="0" err="1" smtClean="0"/>
              <a:t>propyn</a:t>
            </a:r>
            <a:r>
              <a:rPr lang="cs-CZ" sz="3200" dirty="0" smtClean="0"/>
              <a:t>			b)</a:t>
            </a:r>
          </a:p>
          <a:p>
            <a:endParaRPr lang="cs-CZ" sz="3200" dirty="0"/>
          </a:p>
          <a:p>
            <a:r>
              <a:rPr lang="cs-CZ" sz="3200" dirty="0" smtClean="0"/>
              <a:t>3) </a:t>
            </a:r>
            <a:r>
              <a:rPr lang="cs-CZ" sz="3200" dirty="0" err="1" smtClean="0"/>
              <a:t>ethen</a:t>
            </a:r>
            <a:r>
              <a:rPr lang="cs-CZ" sz="3200" dirty="0" smtClean="0"/>
              <a:t>			c)</a:t>
            </a:r>
          </a:p>
          <a:p>
            <a:endParaRPr lang="cs-CZ" sz="3200" dirty="0"/>
          </a:p>
          <a:p>
            <a:r>
              <a:rPr lang="cs-CZ" sz="3200" dirty="0" smtClean="0"/>
              <a:t>4) </a:t>
            </a:r>
            <a:r>
              <a:rPr lang="cs-CZ" sz="3200" dirty="0" err="1" smtClean="0"/>
              <a:t>ethyn</a:t>
            </a:r>
            <a:r>
              <a:rPr lang="cs-CZ" sz="3200" dirty="0" smtClean="0"/>
              <a:t> 			d)</a:t>
            </a:r>
          </a:p>
          <a:p>
            <a:endParaRPr lang="cs-CZ" sz="3200" dirty="0"/>
          </a:p>
          <a:p>
            <a:r>
              <a:rPr lang="cs-CZ" sz="3200" dirty="0" smtClean="0"/>
              <a:t>5) butan			e)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68458" y="162345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23480" y="162995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5961532" y="181575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961532" y="1864278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428846" y="1815348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5492258" y="1817422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12474" y="1526477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271897" y="1484913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04226" y="162345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2520" y="160237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97323" y="113051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68458" y="112636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50550" y="623034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93850" y="620926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6741450" y="6461212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6374350" y="642431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086318" y="623034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394612" y="620926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30" name="Přímá spojnice 29"/>
          <p:cNvCxnSpPr/>
          <p:nvPr/>
        </p:nvCxnSpPr>
        <p:spPr>
          <a:xfrm flipV="1">
            <a:off x="6741450" y="639040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6741450" y="633807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7242212" y="640931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5553534" y="515719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930699" y="515719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306534" y="515719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749834" y="515966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106580" y="515966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5813240" y="5380570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7027796" y="5363032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6600913" y="536262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6191296" y="534509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5813240" y="5337935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729660" y="5048833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7306914" y="5462797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5477334" y="534509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450550" y="5062687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7286038" y="5038280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6074715" y="5464469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6472137" y="5481582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6897888" y="5473507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6897888" y="5038280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V="1">
            <a:off x="7394612" y="5355322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189302" y="5188111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546607" y="473515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259499" y="477487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741450" y="473515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106580" y="473515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903264" y="557620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328121" y="557620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6712672" y="554912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7106580" y="554912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470812" y="516858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5568215" y="392103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945380" y="392103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6321215" y="392103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85" name="Přímá spojnice 84"/>
          <p:cNvCxnSpPr/>
          <p:nvPr/>
        </p:nvCxnSpPr>
        <p:spPr>
          <a:xfrm flipV="1">
            <a:off x="6615594" y="4126474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V="1">
            <a:off x="5492015" y="4108936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5189302" y="3940670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6274180" y="353871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6342802" y="434004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6767994" y="396610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97" name="Přímá spojnice 96"/>
          <p:cNvCxnSpPr/>
          <p:nvPr/>
        </p:nvCxnSpPr>
        <p:spPr>
          <a:xfrm flipV="1">
            <a:off x="5841404" y="4056928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V="1">
            <a:off x="5813240" y="3971277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V="1">
            <a:off x="5827064" y="410933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V="1">
            <a:off x="6218731" y="4106755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6478596" y="3843688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6488971" y="4215990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ovéPole 104"/>
          <p:cNvSpPr txBox="1"/>
          <p:nvPr/>
        </p:nvSpPr>
        <p:spPr>
          <a:xfrm>
            <a:off x="5665166" y="258718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6042331" y="258718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6418166" y="258718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6861466" y="2589661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109" name="Přímá spojnice 108"/>
          <p:cNvCxnSpPr/>
          <p:nvPr/>
        </p:nvCxnSpPr>
        <p:spPr>
          <a:xfrm flipV="1">
            <a:off x="6712545" y="279262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5841292" y="2478825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flipV="1">
            <a:off x="5588966" y="2775083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TextovéPole 111"/>
          <p:cNvSpPr txBox="1"/>
          <p:nvPr/>
        </p:nvSpPr>
        <p:spPr>
          <a:xfrm>
            <a:off x="5300934" y="261810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5658239" y="216514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6371131" y="220486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6853082" y="216514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6014896" y="300619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6439753" y="300619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6824304" y="297911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119" name="Přímá spojnice 118"/>
          <p:cNvCxnSpPr/>
          <p:nvPr/>
        </p:nvCxnSpPr>
        <p:spPr>
          <a:xfrm>
            <a:off x="5856247" y="2880059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6230334" y="2468272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6226777" y="2921231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6603292" y="2908708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6589240" y="2478825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>
            <a:off x="7029482" y="2468272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>
            <a:off x="7037866" y="2880059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6" name="TextovéPole 125"/>
          <p:cNvSpPr txBox="1"/>
          <p:nvPr/>
        </p:nvSpPr>
        <p:spPr>
          <a:xfrm>
            <a:off x="5712231" y="297629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6042331" y="2189551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28" name="TextovéPole 127"/>
          <p:cNvSpPr txBox="1"/>
          <p:nvPr/>
        </p:nvSpPr>
        <p:spPr>
          <a:xfrm>
            <a:off x="7224642" y="2603836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129" name="Přímá spojnice 128"/>
          <p:cNvCxnSpPr/>
          <p:nvPr/>
        </p:nvCxnSpPr>
        <p:spPr>
          <a:xfrm flipV="1">
            <a:off x="7112385" y="277320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flipV="1">
            <a:off x="5977434" y="2798335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flipV="1">
            <a:off x="6309155" y="2786836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076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8786"/>
            <a:ext cx="7772400" cy="851729"/>
          </a:xfrm>
        </p:spPr>
        <p:txBody>
          <a:bodyPr>
            <a:normAutofit/>
          </a:bodyPr>
          <a:lstStyle/>
          <a:p>
            <a:r>
              <a:rPr lang="cs-CZ" dirty="0" smtClean="0"/>
              <a:t>Řešení - úkol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2215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1) penten  		a)</a:t>
            </a:r>
          </a:p>
          <a:p>
            <a:endParaRPr lang="cs-CZ" sz="3200" dirty="0"/>
          </a:p>
          <a:p>
            <a:r>
              <a:rPr lang="cs-CZ" sz="3200" dirty="0" smtClean="0"/>
              <a:t>2) </a:t>
            </a:r>
            <a:r>
              <a:rPr lang="cs-CZ" sz="3200" dirty="0" err="1" smtClean="0"/>
              <a:t>propyn</a:t>
            </a:r>
            <a:r>
              <a:rPr lang="cs-CZ" sz="3200" dirty="0" smtClean="0"/>
              <a:t>			b)</a:t>
            </a:r>
          </a:p>
          <a:p>
            <a:endParaRPr lang="cs-CZ" sz="3200" dirty="0"/>
          </a:p>
          <a:p>
            <a:r>
              <a:rPr lang="cs-CZ" sz="3200" dirty="0" smtClean="0"/>
              <a:t>3) </a:t>
            </a:r>
            <a:r>
              <a:rPr lang="cs-CZ" sz="3200" dirty="0" err="1" smtClean="0"/>
              <a:t>ethen</a:t>
            </a:r>
            <a:r>
              <a:rPr lang="cs-CZ" sz="3200" dirty="0" smtClean="0"/>
              <a:t>			c)</a:t>
            </a:r>
          </a:p>
          <a:p>
            <a:endParaRPr lang="cs-CZ" sz="3200" dirty="0"/>
          </a:p>
          <a:p>
            <a:r>
              <a:rPr lang="cs-CZ" sz="3200" dirty="0" smtClean="0"/>
              <a:t>4) </a:t>
            </a:r>
            <a:r>
              <a:rPr lang="cs-CZ" sz="3200" dirty="0" err="1" smtClean="0"/>
              <a:t>ethyn</a:t>
            </a:r>
            <a:r>
              <a:rPr lang="cs-CZ" sz="3200" dirty="0" smtClean="0"/>
              <a:t> 			d)</a:t>
            </a:r>
          </a:p>
          <a:p>
            <a:endParaRPr lang="cs-CZ" sz="3200" dirty="0"/>
          </a:p>
          <a:p>
            <a:r>
              <a:rPr lang="cs-CZ" sz="3200" dirty="0" smtClean="0"/>
              <a:t>5) butan			e)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68458" y="162345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23480" y="162995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5961532" y="181575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961532" y="1864278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428846" y="1815348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5492258" y="1817422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12474" y="1526477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271897" y="1484913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04226" y="162345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2520" y="160237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97323" y="113051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68458" y="112636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50550" y="623034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93850" y="620926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6741450" y="6461212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6374350" y="642431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086318" y="623034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394612" y="620926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30" name="Přímá spojnice 29"/>
          <p:cNvCxnSpPr/>
          <p:nvPr/>
        </p:nvCxnSpPr>
        <p:spPr>
          <a:xfrm flipV="1">
            <a:off x="6741450" y="639040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6741450" y="633807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7242212" y="640931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5553534" y="515719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930699" y="515719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306534" y="515719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749834" y="515966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106580" y="515966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5813240" y="5380570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7027796" y="5363032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6600913" y="536262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6191296" y="534509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5813240" y="5337935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729660" y="5048833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7306914" y="5462797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5477334" y="534509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450550" y="5062687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7286038" y="5038280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6074715" y="5464469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6472137" y="5481582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6897888" y="5473507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6897888" y="5038280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V="1">
            <a:off x="7394612" y="5355322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5189302" y="5188111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546607" y="473515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259499" y="477487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741450" y="473515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106580" y="473515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903264" y="557620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328121" y="557620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6712672" y="554912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7106580" y="554912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470812" y="516858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5568215" y="392103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945380" y="392103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6321215" y="392103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85" name="Přímá spojnice 84"/>
          <p:cNvCxnSpPr/>
          <p:nvPr/>
        </p:nvCxnSpPr>
        <p:spPr>
          <a:xfrm flipV="1">
            <a:off x="6615594" y="4126474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V="1">
            <a:off x="5492015" y="4108936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5189302" y="3940670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6274180" y="353871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6342802" y="434004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6767994" y="396610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97" name="Přímá spojnice 96"/>
          <p:cNvCxnSpPr/>
          <p:nvPr/>
        </p:nvCxnSpPr>
        <p:spPr>
          <a:xfrm flipV="1">
            <a:off x="5841404" y="4056928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V="1">
            <a:off x="5813240" y="3971277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V="1">
            <a:off x="5827064" y="410933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V="1">
            <a:off x="6218731" y="4106755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6478596" y="3843688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6488971" y="4215990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ovéPole 104"/>
          <p:cNvSpPr txBox="1"/>
          <p:nvPr/>
        </p:nvSpPr>
        <p:spPr>
          <a:xfrm>
            <a:off x="5665166" y="258718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6042331" y="258718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6418166" y="258718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6861466" y="2589661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109" name="Přímá spojnice 108"/>
          <p:cNvCxnSpPr/>
          <p:nvPr/>
        </p:nvCxnSpPr>
        <p:spPr>
          <a:xfrm flipV="1">
            <a:off x="6712545" y="279262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5841292" y="2478825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flipV="1">
            <a:off x="5588966" y="2775083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" name="TextovéPole 111"/>
          <p:cNvSpPr txBox="1"/>
          <p:nvPr/>
        </p:nvSpPr>
        <p:spPr>
          <a:xfrm>
            <a:off x="5300934" y="261810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5658239" y="216514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6371131" y="220486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6853082" y="216514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6014896" y="300619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6439753" y="300619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6824304" y="297911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119" name="Přímá spojnice 118"/>
          <p:cNvCxnSpPr/>
          <p:nvPr/>
        </p:nvCxnSpPr>
        <p:spPr>
          <a:xfrm>
            <a:off x="5856247" y="2880059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6230334" y="2468272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6226777" y="2921231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6603292" y="2908708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6589240" y="2478825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>
            <a:off x="7029482" y="2468272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>
            <a:off x="7037866" y="2880059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6" name="TextovéPole 125"/>
          <p:cNvSpPr txBox="1"/>
          <p:nvPr/>
        </p:nvSpPr>
        <p:spPr>
          <a:xfrm>
            <a:off x="5712231" y="297629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6042331" y="2189551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28" name="TextovéPole 127"/>
          <p:cNvSpPr txBox="1"/>
          <p:nvPr/>
        </p:nvSpPr>
        <p:spPr>
          <a:xfrm>
            <a:off x="7224642" y="2603836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129" name="Přímá spojnice 128"/>
          <p:cNvCxnSpPr/>
          <p:nvPr/>
        </p:nvCxnSpPr>
        <p:spPr>
          <a:xfrm flipV="1">
            <a:off x="7112385" y="277320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flipV="1">
            <a:off x="5977434" y="2798335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flipV="1">
            <a:off x="6309155" y="2786836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627784" y="1830008"/>
            <a:ext cx="1944216" cy="330525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V="1">
            <a:off x="2627784" y="1815348"/>
            <a:ext cx="1944216" cy="21563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2780184" y="2976295"/>
            <a:ext cx="1791816" cy="99538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flipV="1">
            <a:off x="2627784" y="2921231"/>
            <a:ext cx="2020416" cy="330911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2627784" y="5135262"/>
            <a:ext cx="1914306" cy="109508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5841292" y="2456895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9257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40960" cy="8640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č.2: napiš vzorce k názvům uhlovodíků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980728"/>
            <a:ext cx="7772400" cy="561662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1) benzen</a:t>
            </a:r>
          </a:p>
          <a:p>
            <a:endParaRPr lang="cs-CZ" sz="2800" dirty="0"/>
          </a:p>
          <a:p>
            <a:r>
              <a:rPr lang="cs-CZ" sz="2800" dirty="0" smtClean="0"/>
              <a:t>2) </a:t>
            </a:r>
            <a:r>
              <a:rPr lang="cs-CZ" sz="2800" dirty="0" err="1" smtClean="0"/>
              <a:t>methan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3) </a:t>
            </a:r>
            <a:r>
              <a:rPr lang="cs-CZ" sz="2800" dirty="0" err="1" smtClean="0"/>
              <a:t>hexen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4) naftalen</a:t>
            </a:r>
          </a:p>
          <a:p>
            <a:endParaRPr lang="cs-CZ" sz="2800" dirty="0"/>
          </a:p>
          <a:p>
            <a:r>
              <a:rPr lang="cs-CZ" sz="2800" dirty="0" smtClean="0"/>
              <a:t>5) </a:t>
            </a:r>
            <a:r>
              <a:rPr lang="cs-CZ" sz="2800" dirty="0" err="1" smtClean="0"/>
              <a:t>butyn</a:t>
            </a:r>
            <a:r>
              <a:rPr lang="cs-CZ" sz="2800" dirty="0" smtClean="0"/>
              <a:t> </a:t>
            </a:r>
          </a:p>
          <a:p>
            <a:endParaRPr lang="cs-CZ" sz="2800" dirty="0"/>
          </a:p>
          <a:p>
            <a:r>
              <a:rPr lang="cs-CZ" sz="2800" dirty="0" smtClean="0"/>
              <a:t>6)cyklopropan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0763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80183"/>
            <a:ext cx="8640960" cy="864096"/>
          </a:xfrm>
        </p:spPr>
        <p:txBody>
          <a:bodyPr>
            <a:normAutofit/>
          </a:bodyPr>
          <a:lstStyle/>
          <a:p>
            <a:r>
              <a:rPr lang="cs-CZ" dirty="0"/>
              <a:t>Řešení - úkol </a:t>
            </a:r>
            <a:r>
              <a:rPr lang="cs-CZ" dirty="0" smtClean="0"/>
              <a:t>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980728"/>
            <a:ext cx="7772400" cy="561662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1) benzen			</a:t>
            </a:r>
          </a:p>
          <a:p>
            <a:endParaRPr lang="cs-CZ" sz="2800" dirty="0"/>
          </a:p>
          <a:p>
            <a:r>
              <a:rPr lang="cs-CZ" sz="2800" dirty="0" smtClean="0"/>
              <a:t>2) </a:t>
            </a:r>
            <a:r>
              <a:rPr lang="cs-CZ" sz="2800" dirty="0" err="1" smtClean="0"/>
              <a:t>methan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3) </a:t>
            </a:r>
            <a:r>
              <a:rPr lang="cs-CZ" sz="2800" dirty="0" err="1" smtClean="0"/>
              <a:t>hexen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4) naftalen</a:t>
            </a:r>
          </a:p>
          <a:p>
            <a:endParaRPr lang="cs-CZ" sz="2800" dirty="0"/>
          </a:p>
          <a:p>
            <a:r>
              <a:rPr lang="cs-CZ" sz="2800" dirty="0" smtClean="0"/>
              <a:t>5) </a:t>
            </a:r>
            <a:r>
              <a:rPr lang="cs-CZ" sz="2800" dirty="0" err="1" smtClean="0"/>
              <a:t>butyn</a:t>
            </a:r>
            <a:r>
              <a:rPr lang="cs-CZ" sz="2800" dirty="0" smtClean="0"/>
              <a:t> </a:t>
            </a:r>
          </a:p>
          <a:p>
            <a:endParaRPr lang="cs-CZ" sz="2800" dirty="0"/>
          </a:p>
          <a:p>
            <a:r>
              <a:rPr lang="cs-CZ" sz="2800" dirty="0" smtClean="0"/>
              <a:t>6)cyklopropan</a:t>
            </a:r>
            <a:endParaRPr lang="cs-CZ" sz="2800" dirty="0"/>
          </a:p>
        </p:txBody>
      </p:sp>
      <p:sp>
        <p:nvSpPr>
          <p:cNvPr id="5" name="Šestiúhelník 4"/>
          <p:cNvSpPr/>
          <p:nvPr/>
        </p:nvSpPr>
        <p:spPr>
          <a:xfrm>
            <a:off x="5148064" y="836712"/>
            <a:ext cx="720080" cy="648072"/>
          </a:xfrm>
          <a:prstGeom prst="hexagon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364088" y="980728"/>
            <a:ext cx="288032" cy="360040"/>
          </a:xfrm>
          <a:prstGeom prst="ellipse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2026046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4708765" y="2225698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72000" y="1929064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063752" y="2026046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60168" y="161442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4351784" y="2225296"/>
            <a:ext cx="152400" cy="40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413806" y="244892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15911" y="2026046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4572000" y="2329174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418166" y="258718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61466" y="2589661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6712545" y="279262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441003" y="2149040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53082" y="216514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14896" y="300619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39753" y="300619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85466" y="297911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7029482" y="2468272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042331" y="2189551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655439" y="2994816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665166" y="256525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5841292" y="2456895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588966" y="2753153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5300934" y="259617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658239" y="214321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5938696" y="2764906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7308304" y="260310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021873" y="2572190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37" name="Přímá spojnice 36"/>
          <p:cNvCxnSpPr/>
          <p:nvPr/>
        </p:nvCxnSpPr>
        <p:spPr>
          <a:xfrm flipV="1">
            <a:off x="6287353" y="278187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308304" y="2972300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740352" y="258334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308304" y="214520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41" name="Přímá spojnice 40"/>
          <p:cNvCxnSpPr/>
          <p:nvPr/>
        </p:nvCxnSpPr>
        <p:spPr>
          <a:xfrm flipV="1">
            <a:off x="7177269" y="2803157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7664152" y="2803560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7499111" y="2468272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057744" y="2870054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7534091" y="2883908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602851" y="2897834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590246" y="2482040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205429" y="2454331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219284" y="2883908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835192" y="2870054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Šestiúhelník 50"/>
          <p:cNvSpPr/>
          <p:nvPr/>
        </p:nvSpPr>
        <p:spPr>
          <a:xfrm>
            <a:off x="4341798" y="3861048"/>
            <a:ext cx="720080" cy="648072"/>
          </a:xfrm>
          <a:prstGeom prst="hexagon">
            <a:avLst/>
          </a:prstGeom>
          <a:noFill/>
          <a:ln w="25400">
            <a:solidFill>
              <a:schemeClr val="tx1"/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4557822" y="4005064"/>
            <a:ext cx="288032" cy="360040"/>
          </a:xfrm>
          <a:prstGeom prst="ellipse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Šestiúhelník 52"/>
          <p:cNvSpPr/>
          <p:nvPr/>
        </p:nvSpPr>
        <p:spPr>
          <a:xfrm>
            <a:off x="5004048" y="3861048"/>
            <a:ext cx="720080" cy="648072"/>
          </a:xfrm>
          <a:prstGeom prst="hexagon">
            <a:avLst/>
          </a:prstGeom>
          <a:noFill/>
          <a:ln w="25400">
            <a:solidFill>
              <a:schemeClr val="tx1"/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176728" y="4033873"/>
            <a:ext cx="288032" cy="360040"/>
          </a:xfrm>
          <a:prstGeom prst="ellipse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6314307" y="474742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691472" y="474742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067307" y="474742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510607" y="4749901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59" name="Přímá spojnice 58"/>
          <p:cNvCxnSpPr/>
          <p:nvPr/>
        </p:nvCxnSpPr>
        <p:spPr>
          <a:xfrm flipV="1">
            <a:off x="7361686" y="495286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6238107" y="4935323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5950075" y="477834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020272" y="436510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502223" y="432538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088894" y="5166435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7473445" y="513935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68" name="Přímá spojnice 67"/>
          <p:cNvCxnSpPr/>
          <p:nvPr/>
        </p:nvCxnSpPr>
        <p:spPr>
          <a:xfrm>
            <a:off x="7238381" y="4639065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678623" y="4628512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7873783" y="4764076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cxnSp>
        <p:nvCxnSpPr>
          <p:cNvPr id="73" name="Přímá spojnice 72"/>
          <p:cNvCxnSpPr/>
          <p:nvPr/>
        </p:nvCxnSpPr>
        <p:spPr>
          <a:xfrm flipV="1">
            <a:off x="6626575" y="4958575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V="1">
            <a:off x="6958296" y="4947076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V="1">
            <a:off x="6595412" y="4835731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V="1">
            <a:off x="6629998" y="5113039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7217631" y="5037345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7678623" y="5013849"/>
            <a:ext cx="0" cy="1939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V="1">
            <a:off x="7790255" y="4933610"/>
            <a:ext cx="152400" cy="40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ovéPole 82"/>
          <p:cNvSpPr txBox="1"/>
          <p:nvPr/>
        </p:nvSpPr>
        <p:spPr>
          <a:xfrm>
            <a:off x="4572000" y="595689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982099" y="595689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4283968" y="554863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cxnSp>
        <p:nvCxnSpPr>
          <p:cNvPr id="86" name="Přímá spojnice 85"/>
          <p:cNvCxnSpPr/>
          <p:nvPr/>
        </p:nvCxnSpPr>
        <p:spPr>
          <a:xfrm flipV="1">
            <a:off x="4207768" y="5822903"/>
            <a:ext cx="182472" cy="2516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 flipV="1">
            <a:off x="4523058" y="5794331"/>
            <a:ext cx="178780" cy="28026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endCxn id="83" idx="1"/>
          </p:cNvCxnSpPr>
          <p:nvPr/>
        </p:nvCxnSpPr>
        <p:spPr>
          <a:xfrm flipV="1">
            <a:off x="4261406" y="6156948"/>
            <a:ext cx="310594" cy="1736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V="1">
            <a:off x="4523058" y="5539469"/>
            <a:ext cx="125142" cy="10022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V="1">
            <a:off x="4014486" y="6256774"/>
            <a:ext cx="89390" cy="20045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3925096" y="6011147"/>
            <a:ext cx="178780" cy="1085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V="1">
            <a:off x="4851602" y="5956893"/>
            <a:ext cx="252341" cy="16781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H="1" flipV="1">
            <a:off x="4798155" y="6254541"/>
            <a:ext cx="179617" cy="20269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4207768" y="5539469"/>
            <a:ext cx="178780" cy="10023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TextovéPole 112"/>
          <p:cNvSpPr txBox="1"/>
          <p:nvPr/>
        </p:nvSpPr>
        <p:spPr>
          <a:xfrm>
            <a:off x="3683433" y="6241861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3674630" y="583294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4917862" y="6257177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5008628" y="5819756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3971465" y="534858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4585629" y="5330853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4637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>
            <a:normAutofit/>
          </a:bodyPr>
          <a:lstStyle/>
          <a:p>
            <a:r>
              <a:rPr lang="cs-CZ" dirty="0"/>
              <a:t>Text: Veškerý </a:t>
            </a:r>
            <a:r>
              <a:rPr lang="cs-CZ" dirty="0" smtClean="0"/>
              <a:t>text byl </a:t>
            </a:r>
            <a:r>
              <a:rPr lang="cs-CZ" dirty="0"/>
              <a:t>vytvořen autorem </a:t>
            </a:r>
            <a:r>
              <a:rPr lang="cs-CZ" dirty="0" smtClean="0"/>
              <a:t>materiálu, 11.3.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156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426</TotalTime>
  <Words>272</Words>
  <Application>Microsoft Office PowerPoint</Application>
  <PresentationFormat>Předvádění na obrazovce (4:3)</PresentationFormat>
  <Paragraphs>193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Anotace</vt:lpstr>
      <vt:lpstr>Opakování- uhlovodíky </vt:lpstr>
      <vt:lpstr>Úkol č.1: Přiřaď k názvům vzorce</vt:lpstr>
      <vt:lpstr>Řešení - úkol č.1</vt:lpstr>
      <vt:lpstr>Úkol č.2: napiš vzorce k názvům uhlovodíků </vt:lpstr>
      <vt:lpstr>Řešení - úkol č.2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 uhlovodíků</dc:title>
  <dc:creator>Silvie Šimečková</dc:creator>
  <cp:lastModifiedBy>08FB</cp:lastModifiedBy>
  <cp:revision>28</cp:revision>
  <dcterms:created xsi:type="dcterms:W3CDTF">2012-01-22T19:10:49Z</dcterms:created>
  <dcterms:modified xsi:type="dcterms:W3CDTF">2012-06-27T09:30:03Z</dcterms:modified>
</cp:coreProperties>
</file>