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NÁZEV:VY_32_INOVACE_07_Chemie 9.ročník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600" dirty="0" smtClean="0"/>
            <a:t>ZŠ Dolní Benešov,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Deriváty uhlovodíků, </a:t>
          </a:r>
          <a:r>
            <a:rPr lang="cs-CZ" sz="2000" dirty="0" err="1" smtClean="0"/>
            <a:t>halogenderiváty</a:t>
          </a:r>
          <a:endParaRPr lang="cs-CZ" sz="2000" dirty="0" smtClean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latin typeface="Palatino Linotype" pitchFamily="18" charset="0"/>
            </a:rPr>
            <a:t>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E63D27-4882-438B-A350-7997365486B8}" type="presOf" srcId="{B651F6E3-6281-48DB-9319-2AEAFDAE7572}" destId="{6BB5E863-4638-4E1D-BFDE-399D028AC4ED}" srcOrd="1" destOrd="0" presId="urn:microsoft.com/office/officeart/2005/8/layout/target3"/>
    <dgm:cxn modelId="{7A0B15F6-5269-4B59-90BB-779921E47BE9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8B26D80-4BCB-4787-B397-A69695104382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B0FA9FE-3251-4D74-9280-FDAF03C77151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595021C-6606-4229-BD12-329C94F23AC3}" type="presOf" srcId="{D8197B8C-B260-4A16-BDF4-0947B075E274}" destId="{5A5FFA88-C948-4069-8E93-59FA12366E83}" srcOrd="1" destOrd="0" presId="urn:microsoft.com/office/officeart/2005/8/layout/target3"/>
    <dgm:cxn modelId="{F81709AC-BA08-4D17-8337-D74DD1B79B33}" type="presOf" srcId="{B651F6E3-6281-48DB-9319-2AEAFDAE7572}" destId="{619D679B-A015-4ECF-8348-D1034C574F40}" srcOrd="0" destOrd="0" presId="urn:microsoft.com/office/officeart/2005/8/layout/target3"/>
    <dgm:cxn modelId="{825ACF2F-0E28-4220-A04D-87FBAD6D8AA5}" type="presOf" srcId="{D1B46980-6531-4606-95E6-44980827E919}" destId="{6140AFEC-043D-4C43-A2F9-D0F5331DF3A3}" srcOrd="0" destOrd="0" presId="urn:microsoft.com/office/officeart/2005/8/layout/target3"/>
    <dgm:cxn modelId="{D35C9A98-CF28-49AE-B151-E0F4C3D0A343}" type="presOf" srcId="{4C35D32F-0EAB-4CD7-82EE-45574DC2A586}" destId="{890E4F0B-2866-4A3F-A3C7-2A14B1797930}" srcOrd="1" destOrd="0" presId="urn:microsoft.com/office/officeart/2005/8/layout/target3"/>
    <dgm:cxn modelId="{21B5C100-F796-4955-BE80-A27E94251DE3}" type="presOf" srcId="{D1D4F407-5343-4D3F-B5B9-D407B03CAEB4}" destId="{AED2198E-93D5-4001-81B4-73124B309672}" srcOrd="1" destOrd="0" presId="urn:microsoft.com/office/officeart/2005/8/layout/target3"/>
    <dgm:cxn modelId="{312CC785-AFD9-41B5-B633-DEE8CADC05CF}" type="presOf" srcId="{D1B46980-6531-4606-95E6-44980827E919}" destId="{2BE915AB-18AA-4053-B92C-3BFC9ED204BB}" srcOrd="1" destOrd="0" presId="urn:microsoft.com/office/officeart/2005/8/layout/target3"/>
    <dgm:cxn modelId="{F8862438-DD0A-4CA1-8755-F3B5B4E77591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7208313-F2AA-4B1B-ABE8-FACCD1DBA0B6}" type="presParOf" srcId="{333A1088-737F-45CB-B68E-254E46348037}" destId="{F5ABB229-8D3B-4694-996A-96F23CF14429}" srcOrd="0" destOrd="0" presId="urn:microsoft.com/office/officeart/2005/8/layout/target3"/>
    <dgm:cxn modelId="{6529000F-DCCA-4764-8B64-2174C454033F}" type="presParOf" srcId="{333A1088-737F-45CB-B68E-254E46348037}" destId="{F41139FD-01EE-4571-8B17-4FB00FC51163}" srcOrd="1" destOrd="0" presId="urn:microsoft.com/office/officeart/2005/8/layout/target3"/>
    <dgm:cxn modelId="{68C54F4E-A30F-4943-8D29-6582DF22880F}" type="presParOf" srcId="{333A1088-737F-45CB-B68E-254E46348037}" destId="{D005CE8C-CC26-4C3E-AC11-E15060ECD759}" srcOrd="2" destOrd="0" presId="urn:microsoft.com/office/officeart/2005/8/layout/target3"/>
    <dgm:cxn modelId="{EE8F2B1A-5CC8-48F3-B85E-5345D677A425}" type="presParOf" srcId="{333A1088-737F-45CB-B68E-254E46348037}" destId="{2C702D82-9B77-49B7-9568-BB8EB47C3372}" srcOrd="3" destOrd="0" presId="urn:microsoft.com/office/officeart/2005/8/layout/target3"/>
    <dgm:cxn modelId="{779024B2-CB9B-45B8-B3F6-F40D13729375}" type="presParOf" srcId="{333A1088-737F-45CB-B68E-254E46348037}" destId="{A52A0455-90FF-4808-ABD0-F02540D31D5A}" srcOrd="4" destOrd="0" presId="urn:microsoft.com/office/officeart/2005/8/layout/target3"/>
    <dgm:cxn modelId="{64B213AE-06EE-4EB9-BF70-6A2870EE42E6}" type="presParOf" srcId="{333A1088-737F-45CB-B68E-254E46348037}" destId="{6140AFEC-043D-4C43-A2F9-D0F5331DF3A3}" srcOrd="5" destOrd="0" presId="urn:microsoft.com/office/officeart/2005/8/layout/target3"/>
    <dgm:cxn modelId="{CC1A65CD-0D29-4FC6-90B7-B5181442BFE6}" type="presParOf" srcId="{333A1088-737F-45CB-B68E-254E46348037}" destId="{9358AC05-5D7D-4327-9F80-1AD486AEA664}" srcOrd="6" destOrd="0" presId="urn:microsoft.com/office/officeart/2005/8/layout/target3"/>
    <dgm:cxn modelId="{6498D854-6F4A-472D-808D-058E68347D29}" type="presParOf" srcId="{333A1088-737F-45CB-B68E-254E46348037}" destId="{313FC574-E1CD-4FB4-B054-0B805CE0447D}" srcOrd="7" destOrd="0" presId="urn:microsoft.com/office/officeart/2005/8/layout/target3"/>
    <dgm:cxn modelId="{E7C78F29-1D8F-4F81-A5C7-207153B8F949}" type="presParOf" srcId="{333A1088-737F-45CB-B68E-254E46348037}" destId="{619D679B-A015-4ECF-8348-D1034C574F40}" srcOrd="8" destOrd="0" presId="urn:microsoft.com/office/officeart/2005/8/layout/target3"/>
    <dgm:cxn modelId="{1BE3E21C-1BEF-460F-9C99-7CF3259050F8}" type="presParOf" srcId="{333A1088-737F-45CB-B68E-254E46348037}" destId="{322283A8-4A27-4CDA-BAE3-F381106A9174}" srcOrd="9" destOrd="0" presId="urn:microsoft.com/office/officeart/2005/8/layout/target3"/>
    <dgm:cxn modelId="{C85FBEE3-C78F-4305-B347-B81A378B33F8}" type="presParOf" srcId="{333A1088-737F-45CB-B68E-254E46348037}" destId="{FFC9F71D-1B4F-4AD9-A4A6-86ADEFC8AF5C}" srcOrd="10" destOrd="0" presId="urn:microsoft.com/office/officeart/2005/8/layout/target3"/>
    <dgm:cxn modelId="{2F0E8A59-0C0D-4600-86AB-D534F6960628}" type="presParOf" srcId="{333A1088-737F-45CB-B68E-254E46348037}" destId="{25B08C86-7E15-44DC-BE7F-FFB55DD49D12}" srcOrd="11" destOrd="0" presId="urn:microsoft.com/office/officeart/2005/8/layout/target3"/>
    <dgm:cxn modelId="{5D14EF54-1FC7-4F50-B32A-DA7E1EF7FCF3}" type="presParOf" srcId="{333A1088-737F-45CB-B68E-254E46348037}" destId="{76644BE8-9D7C-4C09-B250-3D10AF48CBB7}" srcOrd="12" destOrd="0" presId="urn:microsoft.com/office/officeart/2005/8/layout/target3"/>
    <dgm:cxn modelId="{E93C6FDD-55C8-4C4E-B649-C279C51074BB}" type="presParOf" srcId="{333A1088-737F-45CB-B68E-254E46348037}" destId="{EE85B701-7295-41C0-BA7A-34D3756A2AE6}" srcOrd="13" destOrd="0" presId="urn:microsoft.com/office/officeart/2005/8/layout/target3"/>
    <dgm:cxn modelId="{41EA8732-4975-42A1-989F-DA48FDDE8E04}" type="presParOf" srcId="{333A1088-737F-45CB-B68E-254E46348037}" destId="{8BEBB6EC-1DAA-4CAC-8A25-BC0FCBD5DBD5}" srcOrd="14" destOrd="0" presId="urn:microsoft.com/office/officeart/2005/8/layout/target3"/>
    <dgm:cxn modelId="{C1085CB6-C002-4557-967E-60C35A1D3028}" type="presParOf" srcId="{333A1088-737F-45CB-B68E-254E46348037}" destId="{AED2198E-93D5-4001-81B4-73124B309672}" srcOrd="15" destOrd="0" presId="urn:microsoft.com/office/officeart/2005/8/layout/target3"/>
    <dgm:cxn modelId="{D746CABF-2A47-42F4-8DE9-8BDC6E6552B2}" type="presParOf" srcId="{333A1088-737F-45CB-B68E-254E46348037}" destId="{2BE915AB-18AA-4053-B92C-3BFC9ED204BB}" srcOrd="16" destOrd="0" presId="urn:microsoft.com/office/officeart/2005/8/layout/target3"/>
    <dgm:cxn modelId="{D171814B-58D6-4456-9160-69ABA77CD208}" type="presParOf" srcId="{333A1088-737F-45CB-B68E-254E46348037}" destId="{6BB5E863-4638-4E1D-BFDE-399D028AC4ED}" srcOrd="17" destOrd="0" presId="urn:microsoft.com/office/officeart/2005/8/layout/target3"/>
    <dgm:cxn modelId="{10EBB479-2D67-4894-92F3-17DECA181DD0}" type="presParOf" srcId="{333A1088-737F-45CB-B68E-254E46348037}" destId="{5A5FFA88-C948-4069-8E93-59FA12366E83}" srcOrd="18" destOrd="0" presId="urn:microsoft.com/office/officeart/2005/8/layout/target3"/>
    <dgm:cxn modelId="{92D0287D-9D52-40D4-ABE8-D5717E0E08F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600" kern="1200" dirty="0" smtClean="0"/>
            <a:t>ZŠ Dolní Benešov, příspěvková organizace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NÁZEV:VY_32_INOVACE_07_Chemie 9.ročník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Deriváty uhlovodíků, </a:t>
          </a:r>
          <a:r>
            <a:rPr lang="cs-CZ" sz="2000" kern="1200" dirty="0" err="1" smtClean="0"/>
            <a:t>halogenderiváty</a:t>
          </a:r>
          <a:endParaRPr lang="cs-CZ" sz="2000" kern="1200" dirty="0" smtClean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latin typeface="Palatino Linotype" pitchFamily="18" charset="0"/>
            </a:rPr>
            <a:t>CZ.1.07/1.4.00/21.1262</a:t>
          </a:r>
          <a:endParaRPr lang="cs-CZ" sz="2000" kern="1200" dirty="0"/>
        </a:p>
      </dsp:txBody>
      <dsp:txXfrm>
        <a:off x="1224143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B68447C-9A59-48FC-B73B-10C5FF25318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0693643-3159-4852-B5DC-C7524E6AFA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68447C-9A59-48FC-B73B-10C5FF25318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693643-3159-4852-B5DC-C7524E6AF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68447C-9A59-48FC-B73B-10C5FF25318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693643-3159-4852-B5DC-C7524E6AF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68447C-9A59-48FC-B73B-10C5FF25318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693643-3159-4852-B5DC-C7524E6AF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68447C-9A59-48FC-B73B-10C5FF25318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693643-3159-4852-B5DC-C7524E6AFA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68447C-9A59-48FC-B73B-10C5FF25318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693643-3159-4852-B5DC-C7524E6AF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68447C-9A59-48FC-B73B-10C5FF25318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693643-3159-4852-B5DC-C7524E6AFA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B68447C-9A59-48FC-B73B-10C5FF25318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693643-3159-4852-B5DC-C7524E6AFA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B68447C-9A59-48FC-B73B-10C5FF25318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0693643-3159-4852-B5DC-C7524E6AF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68447C-9A59-48FC-B73B-10C5FF25318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693643-3159-4852-B5DC-C7524E6AFA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68447C-9A59-48FC-B73B-10C5FF25318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693643-3159-4852-B5DC-C7524E6AFA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B68447C-9A59-48FC-B73B-10C5FF25318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0693643-3159-4852-B5DC-C7524E6AFA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38740756"/>
              </p:ext>
            </p:extLst>
          </p:nvPr>
        </p:nvGraphicFramePr>
        <p:xfrm>
          <a:off x="685800" y="2155143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se základními informacemi </a:t>
            </a:r>
            <a:r>
              <a:rPr lang="cs-CZ" dirty="0" smtClean="0"/>
              <a:t>o derivátech uhlovodíků.</a:t>
            </a:r>
            <a:endParaRPr lang="cs-CZ" dirty="0"/>
          </a:p>
          <a:p>
            <a:endParaRPr lang="cs-CZ" dirty="0"/>
          </a:p>
          <a:p>
            <a:pPr marL="109728" indent="0">
              <a:buNone/>
            </a:pPr>
            <a:endParaRPr lang="cs-CZ" dirty="0"/>
          </a:p>
          <a:p>
            <a:r>
              <a:rPr lang="cs-CZ" dirty="0"/>
              <a:t>Na konci prezentace jsou otázky pro žáky k zopakování učiva.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0939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organické látky, které vznikají nahrazením jednoho nebo více atomů vodíku v uhlovodíku atomy jiných prvku nebo skupinou prvků</a:t>
            </a:r>
          </a:p>
          <a:p>
            <a:endParaRPr lang="cs-CZ" dirty="0" smtClean="0"/>
          </a:p>
          <a:p>
            <a:r>
              <a:rPr lang="cs-CZ" dirty="0" smtClean="0"/>
              <a:t>Př. 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Deriváty uhlovodíků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488" y="435769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43306" y="435769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cxnSp>
        <p:nvCxnSpPr>
          <p:cNvPr id="8" name="Přímá spojovací čára 7"/>
          <p:cNvCxnSpPr>
            <a:stCxn id="5" idx="3"/>
            <a:endCxn id="6" idx="1"/>
          </p:cNvCxnSpPr>
          <p:nvPr/>
        </p:nvCxnSpPr>
        <p:spPr>
          <a:xfrm>
            <a:off x="3357554" y="4650082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143372" y="4643446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571736" y="4643446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2965440" y="4178304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2965440" y="5035560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3751258" y="4178304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3751258" y="5035560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928926" y="342900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714744" y="342900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143108" y="435769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928926" y="521495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714744" y="521495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500562" y="442913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1857356" y="3143248"/>
            <a:ext cx="2643206" cy="3000396"/>
          </a:xfrm>
          <a:prstGeom prst="ellipse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4500562" y="5786454"/>
            <a:ext cx="43577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/>
                </a:solidFill>
              </a:rPr>
              <a:t>Uhlovodíkový zbytek 	= radikál</a:t>
            </a:r>
            <a:endParaRPr lang="cs-CZ" sz="3200" b="1" dirty="0">
              <a:solidFill>
                <a:schemeClr val="accent4"/>
              </a:solidFill>
            </a:endParaRPr>
          </a:p>
        </p:txBody>
      </p:sp>
      <p:cxnSp>
        <p:nvCxnSpPr>
          <p:cNvPr id="35" name="Přímá spojovací šipka 34"/>
          <p:cNvCxnSpPr/>
          <p:nvPr/>
        </p:nvCxnSpPr>
        <p:spPr>
          <a:xfrm rot="16200000" flipV="1">
            <a:off x="4393405" y="5464983"/>
            <a:ext cx="357190" cy="285752"/>
          </a:xfrm>
          <a:prstGeom prst="straightConnector1">
            <a:avLst/>
          </a:prstGeom>
          <a:ln w="2540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5429256" y="3643314"/>
            <a:ext cx="34290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Charakteristická 	skupina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38" name="Přímá spojovací šipka 37"/>
          <p:cNvCxnSpPr/>
          <p:nvPr/>
        </p:nvCxnSpPr>
        <p:spPr>
          <a:xfrm rot="10800000" flipV="1">
            <a:off x="5072066" y="4071942"/>
            <a:ext cx="428628" cy="28575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část molekuly uhlovodíku bez jednoho nebo více atomů vodíku</a:t>
            </a:r>
          </a:p>
          <a:p>
            <a:r>
              <a:rPr lang="cs-CZ" dirty="0" smtClean="0"/>
              <a:t>Koncovka – </a:t>
            </a:r>
            <a:r>
              <a:rPr lang="cs-CZ" b="1" dirty="0" err="1" smtClean="0">
                <a:solidFill>
                  <a:srgbClr val="FF0000"/>
                </a:solidFill>
              </a:rPr>
              <a:t>yl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Zkratka – </a:t>
            </a:r>
            <a:r>
              <a:rPr lang="cs-CZ" b="1" dirty="0" smtClean="0">
                <a:solidFill>
                  <a:srgbClr val="FF0000"/>
                </a:solidFill>
              </a:rPr>
              <a:t>R</a:t>
            </a:r>
          </a:p>
          <a:p>
            <a:r>
              <a:rPr lang="cs-CZ" dirty="0" smtClean="0"/>
              <a:t>Př. </a:t>
            </a:r>
            <a:r>
              <a:rPr lang="cs-CZ" dirty="0" err="1" smtClean="0"/>
              <a:t>ethan</a:t>
            </a:r>
            <a:r>
              <a:rPr lang="cs-CZ" dirty="0" smtClean="0"/>
              <a:t> 				</a:t>
            </a:r>
            <a:r>
              <a:rPr lang="cs-CZ" dirty="0" err="1" smtClean="0"/>
              <a:t>ethyl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Uhlovodíkový zbytek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57356" y="478632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1965308" y="4535494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>
            <a:off x="1893870" y="5464188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643174" y="478632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58016" y="471488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72198" y="4714884"/>
            <a:ext cx="5619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2357422" y="5000636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214678" y="5000636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571604" y="5000636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7358082" y="492919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572264" y="492919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715008" y="492919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2679688" y="4606932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2679688" y="5464188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180151" y="5392750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6180151" y="4535494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6965968" y="4535494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6965969" y="5321312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857356" y="564357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643174" y="564357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929454" y="5500702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43636" y="5500702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214942" y="471488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29454" y="378619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72198" y="378619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500430" y="471488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643174" y="385762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28794" y="378619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142976" y="471488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Atom nebo skupina atomů, které nahrazují atomy vodíku v uhlovodíku</a:t>
            </a:r>
          </a:p>
          <a:p>
            <a:endParaRPr lang="cs-CZ" dirty="0" smtClean="0"/>
          </a:p>
          <a:p>
            <a:r>
              <a:rPr lang="cs-CZ" dirty="0" smtClean="0"/>
              <a:t>Př. – Cl</a:t>
            </a:r>
          </a:p>
          <a:p>
            <a:r>
              <a:rPr lang="cs-CZ" dirty="0" smtClean="0"/>
              <a:t>     - Br</a:t>
            </a:r>
          </a:p>
          <a:p>
            <a:r>
              <a:rPr lang="cs-CZ" dirty="0" smtClean="0"/>
              <a:t>     - OH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Charakteristická skupina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071546"/>
            <a:ext cx="8229600" cy="5572164"/>
          </a:xfrm>
        </p:spPr>
        <p:txBody>
          <a:bodyPr/>
          <a:lstStyle/>
          <a:p>
            <a:r>
              <a:rPr lang="cs-CZ" dirty="0" smtClean="0"/>
              <a:t>Charakteristickou skupinou jsou halogeny </a:t>
            </a:r>
          </a:p>
          <a:p>
            <a:pPr>
              <a:buNone/>
            </a:pPr>
            <a:r>
              <a:rPr lang="cs-CZ" dirty="0" smtClean="0"/>
              <a:t>( F, Cl, Br, I) </a:t>
            </a:r>
          </a:p>
          <a:p>
            <a:pPr>
              <a:buNone/>
            </a:pPr>
            <a:r>
              <a:rPr lang="cs-CZ" dirty="0" smtClean="0"/>
              <a:t>Počet nahrazených atomů vodíku se vyjadřuje předponami: (mono-), </a:t>
            </a:r>
            <a:r>
              <a:rPr lang="cs-CZ" dirty="0" err="1" smtClean="0"/>
              <a:t>di</a:t>
            </a:r>
            <a:r>
              <a:rPr lang="cs-CZ" dirty="0" smtClean="0"/>
              <a:t>-, tri-, </a:t>
            </a:r>
            <a:r>
              <a:rPr lang="cs-CZ" dirty="0" err="1" smtClean="0"/>
              <a:t>tera</a:t>
            </a:r>
            <a:r>
              <a:rPr lang="cs-CZ" dirty="0" smtClean="0"/>
              <a:t>-, </a:t>
            </a:r>
            <a:r>
              <a:rPr lang="cs-CZ" dirty="0" err="1" smtClean="0"/>
              <a:t>penta</a:t>
            </a:r>
            <a:r>
              <a:rPr lang="cs-CZ" dirty="0" smtClean="0"/>
              <a:t>-, </a:t>
            </a:r>
            <a:r>
              <a:rPr lang="cs-CZ" dirty="0" err="1" smtClean="0"/>
              <a:t>hexa</a:t>
            </a:r>
            <a:r>
              <a:rPr lang="cs-CZ" dirty="0" smtClean="0"/>
              <a:t>-, </a:t>
            </a:r>
            <a:r>
              <a:rPr lang="cs-CZ" dirty="0" err="1" smtClean="0"/>
              <a:t>hepta</a:t>
            </a:r>
            <a:r>
              <a:rPr lang="cs-CZ" dirty="0" smtClean="0"/>
              <a:t>-, </a:t>
            </a:r>
            <a:r>
              <a:rPr lang="cs-CZ" dirty="0" err="1" smtClean="0"/>
              <a:t>okta</a:t>
            </a:r>
            <a:r>
              <a:rPr lang="cs-CZ" dirty="0" smtClean="0"/>
              <a:t>-, </a:t>
            </a:r>
            <a:r>
              <a:rPr lang="cs-CZ" dirty="0" err="1" smtClean="0"/>
              <a:t>nona</a:t>
            </a:r>
            <a:r>
              <a:rPr lang="cs-CZ" dirty="0" smtClean="0"/>
              <a:t>-, deka-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Př. </a:t>
            </a:r>
            <a:r>
              <a:rPr lang="cs-CZ" dirty="0" err="1" smtClean="0"/>
              <a:t>chlorpropan</a:t>
            </a:r>
            <a:r>
              <a:rPr lang="cs-CZ" dirty="0" smtClean="0"/>
              <a:t> 		</a:t>
            </a:r>
            <a:r>
              <a:rPr lang="cs-CZ" dirty="0" err="1" smtClean="0"/>
              <a:t>dibrommethan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Halogenderiváty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57290" y="507207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488" y="507207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62156" y="509112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388" y="500063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1465242" y="5678502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465242" y="4964122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251060" y="4964122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251060" y="5678502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2965440" y="4964122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2965440" y="5678502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6537341" y="5607064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6537341" y="4892684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142976" y="528638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857356" y="5357826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643174" y="5357826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286116" y="5357826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215074" y="528638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6858016" y="528638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357290" y="578645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428728" y="421481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2910" y="500063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214546" y="428625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14546" y="578645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928926" y="428625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928926" y="578645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00826" y="414338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500826" y="578645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00694" y="5072074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Br</a:t>
            </a:r>
            <a:endParaRPr lang="cs-CZ" sz="3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143768" y="5000636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Br</a:t>
            </a:r>
            <a:endParaRPr lang="cs-CZ" sz="3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571868" y="5072074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Cl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chemeClr val="accent5"/>
                </a:solidFill>
              </a:rPr>
              <a:t>Trichlormethan</a:t>
            </a:r>
            <a:r>
              <a:rPr lang="cs-CZ" sz="2800" b="1" dirty="0" smtClean="0">
                <a:solidFill>
                  <a:schemeClr val="accent5"/>
                </a:solidFill>
              </a:rPr>
              <a:t> -CH Cl</a:t>
            </a:r>
            <a:r>
              <a:rPr lang="cs-CZ" sz="2800" b="1" baseline="-25000" dirty="0" smtClean="0">
                <a:solidFill>
                  <a:schemeClr val="accent5"/>
                </a:solidFill>
              </a:rPr>
              <a:t>3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5"/>
                </a:solidFill>
              </a:rPr>
              <a:t>	(chloroform)</a:t>
            </a:r>
          </a:p>
          <a:p>
            <a:pPr>
              <a:buNone/>
            </a:pPr>
            <a:endParaRPr lang="cs-CZ" sz="2800" b="1" dirty="0" smtClean="0">
              <a:solidFill>
                <a:schemeClr val="accent5"/>
              </a:solidFill>
            </a:endParaRPr>
          </a:p>
          <a:p>
            <a:pPr>
              <a:buFontTx/>
              <a:buChar char="-"/>
            </a:pPr>
            <a:r>
              <a:rPr lang="cs-CZ" sz="2800" dirty="0" smtClean="0"/>
              <a:t>Vlastnosti: Bezbarvá kapalina</a:t>
            </a:r>
          </a:p>
          <a:p>
            <a:pPr>
              <a:buFontTx/>
              <a:buChar char="-"/>
            </a:pPr>
            <a:endParaRPr lang="cs-CZ" sz="2800" dirty="0" smtClean="0">
              <a:solidFill>
                <a:schemeClr val="tx2"/>
              </a:solidFill>
            </a:endParaRPr>
          </a:p>
          <a:p>
            <a:pPr>
              <a:buFontTx/>
              <a:buChar char="-"/>
            </a:pPr>
            <a:r>
              <a:rPr lang="cs-CZ" sz="2800" dirty="0" smtClean="0">
                <a:solidFill>
                  <a:schemeClr val="tx2"/>
                </a:solidFill>
              </a:rPr>
              <a:t>Použití:</a:t>
            </a:r>
            <a:r>
              <a:rPr lang="cs-CZ" sz="2800" b="1" dirty="0" smtClean="0">
                <a:solidFill>
                  <a:schemeClr val="accent5"/>
                </a:solidFill>
              </a:rPr>
              <a:t> </a:t>
            </a:r>
            <a:r>
              <a:rPr lang="cs-CZ" sz="2800" dirty="0" smtClean="0"/>
              <a:t>dříve jako anestetikum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chemeClr val="accent5"/>
                </a:solidFill>
              </a:rPr>
              <a:t>             </a:t>
            </a:r>
            <a:r>
              <a:rPr lang="cs-CZ" sz="2800" dirty="0" smtClean="0"/>
              <a:t>dnes rozpouštědlo</a:t>
            </a:r>
            <a:r>
              <a:rPr lang="cs-CZ" sz="2800" b="1" dirty="0" smtClean="0">
                <a:solidFill>
                  <a:schemeClr val="accent5"/>
                </a:solidFill>
              </a:rPr>
              <a:t> </a:t>
            </a:r>
          </a:p>
          <a:p>
            <a:endParaRPr lang="cs-CZ" sz="2800" b="1" dirty="0">
              <a:solidFill>
                <a:schemeClr val="accent5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Zástupci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43636" y="150017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6180151" y="1320784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>
            <a:off x="6251589" y="2178040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929322" y="171448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572264" y="171448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58016" y="1428736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Cl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72198" y="2357430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Cl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72198" y="571480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Cl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00694" y="142873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chemeClr val="accent5"/>
                </a:solidFill>
                <a:latin typeface="+mj-lt"/>
              </a:rPr>
              <a:t>Tertafluorethen</a:t>
            </a:r>
            <a:r>
              <a:rPr lang="cs-CZ" sz="2800" b="1" dirty="0" smtClean="0">
                <a:solidFill>
                  <a:schemeClr val="accent5"/>
                </a:solidFill>
              </a:rPr>
              <a:t> F</a:t>
            </a:r>
            <a:r>
              <a:rPr lang="cs-CZ" sz="2800" b="1" baseline="-25000" dirty="0" smtClean="0">
                <a:solidFill>
                  <a:schemeClr val="accent5"/>
                </a:solidFill>
              </a:rPr>
              <a:t>2</a:t>
            </a:r>
            <a:r>
              <a:rPr lang="cs-CZ" sz="2800" b="1" dirty="0" smtClean="0">
                <a:solidFill>
                  <a:schemeClr val="accent5"/>
                </a:solidFill>
              </a:rPr>
              <a:t>C=CF</a:t>
            </a:r>
            <a:r>
              <a:rPr lang="cs-CZ" sz="2800" b="1" baseline="-25000" dirty="0" smtClean="0">
                <a:solidFill>
                  <a:schemeClr val="accent5"/>
                </a:solidFill>
              </a:rPr>
              <a:t>2</a:t>
            </a:r>
            <a:endParaRPr lang="cs-CZ" sz="2800" b="1" dirty="0" smtClean="0">
              <a:solidFill>
                <a:schemeClr val="accent5"/>
              </a:solidFill>
              <a:latin typeface="+mj-lt"/>
            </a:endParaRPr>
          </a:p>
          <a:p>
            <a:r>
              <a:rPr lang="cs-CZ" sz="2800" b="1" dirty="0" smtClean="0">
                <a:solidFill>
                  <a:schemeClr val="accent5"/>
                </a:solidFill>
                <a:latin typeface="+mj-lt"/>
              </a:rPr>
              <a:t>=Teflon</a:t>
            </a:r>
          </a:p>
          <a:p>
            <a:endParaRPr lang="cs-CZ" sz="2800" b="1" dirty="0" smtClean="0">
              <a:solidFill>
                <a:schemeClr val="accent5"/>
              </a:solidFill>
              <a:latin typeface="+mj-lt"/>
            </a:endParaRPr>
          </a:p>
          <a:p>
            <a:r>
              <a:rPr lang="cs-CZ" sz="2800" dirty="0" smtClean="0"/>
              <a:t>Použití: plast </a:t>
            </a:r>
          </a:p>
          <a:p>
            <a:endParaRPr lang="cs-CZ" sz="2800" b="1" dirty="0">
              <a:solidFill>
                <a:schemeClr val="accent5"/>
              </a:solidFill>
              <a:latin typeface="+mj-lt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15074" y="178592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29454" y="178592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6715140" y="2000240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715140" y="207167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929322" y="2000240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6323027" y="1606536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7037406" y="1606536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429256" y="178592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7429520" y="2000240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286512" y="92867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929454" y="92867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786710" y="171448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5"/>
                </a:solidFill>
              </a:rPr>
              <a:t>Freony </a:t>
            </a:r>
          </a:p>
          <a:p>
            <a:r>
              <a:rPr lang="cs-CZ" sz="2400" b="1" dirty="0" smtClean="0">
                <a:solidFill>
                  <a:schemeClr val="accent5"/>
                </a:solidFill>
              </a:rPr>
              <a:t>Např. </a:t>
            </a:r>
            <a:r>
              <a:rPr lang="cs-CZ" sz="2400" b="1" dirty="0" err="1" smtClean="0">
                <a:solidFill>
                  <a:schemeClr val="accent5"/>
                </a:solidFill>
              </a:rPr>
              <a:t>Difluordichlormethan</a:t>
            </a:r>
            <a:r>
              <a:rPr lang="cs-CZ" sz="2400" b="1" dirty="0" smtClean="0">
                <a:solidFill>
                  <a:schemeClr val="accent5"/>
                </a:solidFill>
              </a:rPr>
              <a:t>  -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b="1" dirty="0" smtClean="0">
                <a:solidFill>
                  <a:schemeClr val="accent5"/>
                </a:solidFill>
                <a:latin typeface="+mj-lt"/>
              </a:rPr>
              <a:t>CF</a:t>
            </a:r>
            <a:r>
              <a:rPr lang="cs-CZ" sz="2800" b="1" baseline="-25000" dirty="0" smtClean="0">
                <a:solidFill>
                  <a:schemeClr val="accent5"/>
                </a:solidFill>
                <a:latin typeface="+mj-lt"/>
              </a:rPr>
              <a:t>2</a:t>
            </a:r>
            <a:r>
              <a:rPr lang="cs-CZ" sz="2800" b="1" dirty="0" smtClean="0">
                <a:solidFill>
                  <a:schemeClr val="accent5"/>
                </a:solidFill>
                <a:latin typeface="+mj-lt"/>
              </a:rPr>
              <a:t>Cl</a:t>
            </a:r>
            <a:r>
              <a:rPr lang="cs-CZ" sz="2800" b="1" baseline="-25000" dirty="0" smtClean="0">
                <a:solidFill>
                  <a:schemeClr val="accent5"/>
                </a:solidFill>
                <a:latin typeface="+mj-lt"/>
              </a:rPr>
              <a:t>2</a:t>
            </a:r>
          </a:p>
          <a:p>
            <a:endParaRPr lang="cs-CZ" sz="2800" b="1" baseline="-25000" dirty="0" smtClean="0">
              <a:solidFill>
                <a:schemeClr val="accent5"/>
              </a:solidFill>
              <a:latin typeface="+mj-lt"/>
            </a:endParaRPr>
          </a:p>
          <a:p>
            <a:endParaRPr lang="cs-CZ" sz="2800" b="1" baseline="-25000" dirty="0" smtClean="0">
              <a:solidFill>
                <a:schemeClr val="accent5"/>
              </a:solidFill>
              <a:latin typeface="+mj-lt"/>
            </a:endParaRPr>
          </a:p>
          <a:p>
            <a:r>
              <a:rPr lang="cs-CZ" sz="2800" dirty="0" smtClean="0"/>
              <a:t>Použití: hnací plyn sprejů, </a:t>
            </a:r>
          </a:p>
          <a:p>
            <a:r>
              <a:rPr lang="cs-CZ" sz="2800" b="1" dirty="0" smtClean="0">
                <a:solidFill>
                  <a:schemeClr val="accent5"/>
                </a:solidFill>
                <a:latin typeface="+mj-lt"/>
              </a:rPr>
              <a:t>             </a:t>
            </a:r>
            <a:r>
              <a:rPr lang="cs-CZ" sz="2800" dirty="0" smtClean="0">
                <a:latin typeface="+mj-lt"/>
              </a:rPr>
              <a:t>chladící kapalina lednic a 				mrazniček</a:t>
            </a:r>
          </a:p>
          <a:p>
            <a:endParaRPr lang="cs-CZ" sz="2800" b="1" dirty="0" smtClean="0">
              <a:solidFill>
                <a:schemeClr val="accent5"/>
              </a:solidFill>
              <a:latin typeface="+mj-lt"/>
            </a:endParaRPr>
          </a:p>
          <a:p>
            <a:r>
              <a:rPr lang="cs-CZ" sz="2800" b="1" dirty="0" smtClean="0">
                <a:solidFill>
                  <a:schemeClr val="accent5"/>
                </a:solidFill>
                <a:latin typeface="+mj-lt"/>
              </a:rPr>
              <a:t>Ničí </a:t>
            </a:r>
            <a:r>
              <a:rPr lang="cs-CZ" sz="2800" b="1" smtClean="0">
                <a:solidFill>
                  <a:schemeClr val="accent5"/>
                </a:solidFill>
                <a:latin typeface="+mj-lt"/>
              </a:rPr>
              <a:t>ozonovou vrstvu</a:t>
            </a:r>
            <a:endParaRPr lang="cs-CZ" sz="2800" b="1" dirty="0">
              <a:solidFill>
                <a:schemeClr val="accent5"/>
              </a:solidFill>
              <a:latin typeface="+mj-lt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86578" y="257174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7286644" y="278605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823092" y="2392354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143636" y="257174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86578" y="164305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Cl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643834" y="257174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6572264" y="278605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6894530" y="3249610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786578" y="342900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Cl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Proč se omezuje používání freonů?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2) Pojmenuj sloučeninu.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3) Napiš vzorec </a:t>
            </a:r>
            <a:r>
              <a:rPr lang="cs-CZ" dirty="0" err="1" smtClean="0"/>
              <a:t>difluormethanu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57950" y="3080451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cxnSp>
        <p:nvCxnSpPr>
          <p:cNvPr id="5" name="Přímá spojovací čára 13"/>
          <p:cNvCxnSpPr/>
          <p:nvPr/>
        </p:nvCxnSpPr>
        <p:spPr>
          <a:xfrm rot="5400000">
            <a:off x="6465903" y="3686879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14"/>
          <p:cNvCxnSpPr/>
          <p:nvPr/>
        </p:nvCxnSpPr>
        <p:spPr>
          <a:xfrm rot="5400000">
            <a:off x="6465903" y="2972499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19"/>
          <p:cNvCxnSpPr/>
          <p:nvPr/>
        </p:nvCxnSpPr>
        <p:spPr>
          <a:xfrm>
            <a:off x="6143636" y="3366203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20"/>
          <p:cNvCxnSpPr/>
          <p:nvPr/>
        </p:nvCxnSpPr>
        <p:spPr>
          <a:xfrm>
            <a:off x="6786578" y="3366203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429388" y="2223195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388" y="3866269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29256" y="3151889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Cl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72330" y="3080451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888292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Protože ničí ozonovou vrstvu.</a:t>
            </a:r>
          </a:p>
          <a:p>
            <a:r>
              <a:rPr lang="cs-CZ" dirty="0" smtClean="0"/>
              <a:t>2) </a:t>
            </a:r>
            <a:r>
              <a:rPr lang="cs-CZ" dirty="0" err="1" smtClean="0"/>
              <a:t>chlormethan</a:t>
            </a:r>
            <a:endParaRPr lang="cs-CZ" dirty="0" smtClean="0"/>
          </a:p>
          <a:p>
            <a:r>
              <a:rPr lang="cs-CZ" dirty="0" smtClean="0"/>
              <a:t>3)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23639" y="337283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cxnSp>
        <p:nvCxnSpPr>
          <p:cNvPr id="5" name="Přímá spojovací čára 13"/>
          <p:cNvCxnSpPr/>
          <p:nvPr/>
        </p:nvCxnSpPr>
        <p:spPr>
          <a:xfrm rot="5400000">
            <a:off x="5131592" y="3979266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14"/>
          <p:cNvCxnSpPr/>
          <p:nvPr/>
        </p:nvCxnSpPr>
        <p:spPr>
          <a:xfrm rot="5400000">
            <a:off x="5131592" y="3264886"/>
            <a:ext cx="357187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19"/>
          <p:cNvCxnSpPr/>
          <p:nvPr/>
        </p:nvCxnSpPr>
        <p:spPr>
          <a:xfrm>
            <a:off x="4809325" y="3658590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20"/>
          <p:cNvCxnSpPr/>
          <p:nvPr/>
        </p:nvCxnSpPr>
        <p:spPr>
          <a:xfrm>
            <a:off x="5452267" y="3658590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095077" y="2515582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95077" y="415865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91670" y="3407427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38019" y="3372838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63909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481328"/>
            <a:ext cx="8856984" cy="4525963"/>
          </a:xfrm>
        </p:spPr>
        <p:txBody>
          <a:bodyPr/>
          <a:lstStyle/>
          <a:p>
            <a:r>
              <a:rPr lang="cs-CZ" sz="2800" dirty="0" smtClean="0"/>
              <a:t>Veškerý text byl vytvořen </a:t>
            </a:r>
            <a:r>
              <a:rPr lang="cs-CZ" sz="2800" smtClean="0"/>
              <a:t>autorem </a:t>
            </a:r>
            <a:r>
              <a:rPr lang="cs-CZ" sz="2800" smtClean="0"/>
              <a:t>materiálu, 14.3.2012.</a:t>
            </a:r>
            <a:endParaRPr lang="cs-CZ" sz="28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6563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291</TotalTime>
  <Words>304</Words>
  <Application>Microsoft Office PowerPoint</Application>
  <PresentationFormat>Předvádění na obrazovce (4:3)</PresentationFormat>
  <Paragraphs>133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Prezentace aplikace PowerPoint</vt:lpstr>
      <vt:lpstr>Anotace</vt:lpstr>
      <vt:lpstr>Deriváty uhlovodíků</vt:lpstr>
      <vt:lpstr>Uhlovodíkový zbytek</vt:lpstr>
      <vt:lpstr>Charakteristická skupina</vt:lpstr>
      <vt:lpstr>Halogenderiváty </vt:lpstr>
      <vt:lpstr>Zástupci </vt:lpstr>
      <vt:lpstr>Prezentace aplikace PowerPoint</vt:lpstr>
      <vt:lpstr>Prezentace aplikace PowerPoint</vt:lpstr>
      <vt:lpstr>Otázky:</vt:lpstr>
      <vt:lpstr>Odpovědi: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08FB</cp:lastModifiedBy>
  <cp:revision>9</cp:revision>
  <dcterms:created xsi:type="dcterms:W3CDTF">2012-02-29T18:12:51Z</dcterms:created>
  <dcterms:modified xsi:type="dcterms:W3CDTF">2012-12-16T08:32:34Z</dcterms:modified>
</cp:coreProperties>
</file>