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13"/>
  </p:notesMasterIdLst>
  <p:sldIdLst>
    <p:sldId id="256" r:id="rId2"/>
    <p:sldId id="258" r:id="rId3"/>
    <p:sldId id="257" r:id="rId4"/>
    <p:sldId id="259" r:id="rId5"/>
    <p:sldId id="260" r:id="rId6"/>
    <p:sldId id="261" r:id="rId7"/>
    <p:sldId id="270" r:id="rId8"/>
    <p:sldId id="263" r:id="rId9"/>
    <p:sldId id="268" r:id="rId10"/>
    <p:sldId id="269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NÁZEV:VY_32_INOVACE_09_Chemie 9.ročník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600" dirty="0" smtClean="0"/>
            <a:t>ZŠ Dolní Benešov, příspěvková organizace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Silvie Šimečková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Karbonylové sloučeniny</a:t>
          </a: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r>
            <a:rPr lang="cs-CZ" sz="2000" dirty="0" smtClean="0">
              <a:latin typeface="Palatino Linotype" pitchFamily="18" charset="0"/>
            </a:rPr>
            <a:t>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423" custLinFactNeighborY="-643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CDF5C9A-DB9C-4FD8-9DB9-7F10B51DE8AA}" type="presOf" srcId="{B651F6E3-6281-48DB-9319-2AEAFDAE7572}" destId="{6BB5E863-4638-4E1D-BFDE-399D028AC4ED}" srcOrd="1" destOrd="0" presId="urn:microsoft.com/office/officeart/2005/8/layout/target3"/>
    <dgm:cxn modelId="{1EF1E805-2DBB-44E9-BE01-C47BCE556EAB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7B869DE-D3A7-4EBE-9F0C-46B82730E6C4}" type="presOf" srcId="{D1D4F407-5343-4D3F-B5B9-D407B03CAEB4}" destId="{D005CE8C-CC26-4C3E-AC11-E15060ECD759}" srcOrd="0" destOrd="0" presId="urn:microsoft.com/office/officeart/2005/8/layout/target3"/>
    <dgm:cxn modelId="{488BE164-35B8-4E9E-9923-9392F53A773C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56B0D02-E7EF-43C4-87A3-828DCF128062}" type="presOf" srcId="{D8197B8C-B260-4A16-BDF4-0947B075E274}" destId="{5A5FFA88-C948-4069-8E93-59FA12366E83}" srcOrd="1" destOrd="0" presId="urn:microsoft.com/office/officeart/2005/8/layout/target3"/>
    <dgm:cxn modelId="{BD3F67CA-C186-4029-820B-09569153BFA9}" type="presOf" srcId="{D8197B8C-B260-4A16-BDF4-0947B075E274}" destId="{25B08C86-7E15-44DC-BE7F-FFB55DD49D12}" srcOrd="0" destOrd="0" presId="urn:microsoft.com/office/officeart/2005/8/layout/target3"/>
    <dgm:cxn modelId="{38A6D7F0-9208-4860-971D-5E6C407EA481}" type="presOf" srcId="{D1D4F407-5343-4D3F-B5B9-D407B03CAEB4}" destId="{AED2198E-93D5-4001-81B4-73124B309672}" srcOrd="1" destOrd="0" presId="urn:microsoft.com/office/officeart/2005/8/layout/target3"/>
    <dgm:cxn modelId="{4EFE60AC-1F2A-40E2-AA50-C27073441ACB}" type="presOf" srcId="{4C35D32F-0EAB-4CD7-82EE-45574DC2A586}" destId="{890E4F0B-2866-4A3F-A3C7-2A14B1797930}" srcOrd="1" destOrd="0" presId="urn:microsoft.com/office/officeart/2005/8/layout/target3"/>
    <dgm:cxn modelId="{886A6C8F-E6CF-4CB2-9B3B-7EA88907DEFB}" type="presOf" srcId="{4C35D32F-0EAB-4CD7-82EE-45574DC2A586}" destId="{8BEBB6EC-1DAA-4CAC-8A25-BC0FCBD5DBD5}" srcOrd="0" destOrd="0" presId="urn:microsoft.com/office/officeart/2005/8/layout/target3"/>
    <dgm:cxn modelId="{3A164C09-FEC9-4155-A535-53540EF93558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1481407-6B9F-4531-A2FA-AE672301CC36}" type="presOf" srcId="{B651F6E3-6281-48DB-9319-2AEAFDAE7572}" destId="{619D679B-A015-4ECF-8348-D1034C574F40}" srcOrd="0" destOrd="0" presId="urn:microsoft.com/office/officeart/2005/8/layout/target3"/>
    <dgm:cxn modelId="{D8E00204-9B2F-4F96-ACB5-90F876BA7159}" type="presParOf" srcId="{333A1088-737F-45CB-B68E-254E46348037}" destId="{F5ABB229-8D3B-4694-996A-96F23CF14429}" srcOrd="0" destOrd="0" presId="urn:microsoft.com/office/officeart/2005/8/layout/target3"/>
    <dgm:cxn modelId="{AC035B5E-27FA-4CEB-A71F-9BF29B7111C4}" type="presParOf" srcId="{333A1088-737F-45CB-B68E-254E46348037}" destId="{F41139FD-01EE-4571-8B17-4FB00FC51163}" srcOrd="1" destOrd="0" presId="urn:microsoft.com/office/officeart/2005/8/layout/target3"/>
    <dgm:cxn modelId="{C7723542-21D5-4A3B-8458-8B0D281C6854}" type="presParOf" srcId="{333A1088-737F-45CB-B68E-254E46348037}" destId="{D005CE8C-CC26-4C3E-AC11-E15060ECD759}" srcOrd="2" destOrd="0" presId="urn:microsoft.com/office/officeart/2005/8/layout/target3"/>
    <dgm:cxn modelId="{94E55FAA-93FA-49A7-9BEF-FF162DF6D85D}" type="presParOf" srcId="{333A1088-737F-45CB-B68E-254E46348037}" destId="{2C702D82-9B77-49B7-9568-BB8EB47C3372}" srcOrd="3" destOrd="0" presId="urn:microsoft.com/office/officeart/2005/8/layout/target3"/>
    <dgm:cxn modelId="{C8F67E59-111C-4558-857B-8AAFAAC844F0}" type="presParOf" srcId="{333A1088-737F-45CB-B68E-254E46348037}" destId="{A52A0455-90FF-4808-ABD0-F02540D31D5A}" srcOrd="4" destOrd="0" presId="urn:microsoft.com/office/officeart/2005/8/layout/target3"/>
    <dgm:cxn modelId="{D7ED66FF-B4E2-42E9-921A-EA5F74455DF7}" type="presParOf" srcId="{333A1088-737F-45CB-B68E-254E46348037}" destId="{6140AFEC-043D-4C43-A2F9-D0F5331DF3A3}" srcOrd="5" destOrd="0" presId="urn:microsoft.com/office/officeart/2005/8/layout/target3"/>
    <dgm:cxn modelId="{F58FBAC4-8C26-4933-BE71-F63094603963}" type="presParOf" srcId="{333A1088-737F-45CB-B68E-254E46348037}" destId="{9358AC05-5D7D-4327-9F80-1AD486AEA664}" srcOrd="6" destOrd="0" presId="urn:microsoft.com/office/officeart/2005/8/layout/target3"/>
    <dgm:cxn modelId="{DEC555EB-2BBB-4C6D-AD27-FC0DD5CFDFD6}" type="presParOf" srcId="{333A1088-737F-45CB-B68E-254E46348037}" destId="{313FC574-E1CD-4FB4-B054-0B805CE0447D}" srcOrd="7" destOrd="0" presId="urn:microsoft.com/office/officeart/2005/8/layout/target3"/>
    <dgm:cxn modelId="{D23CB795-3772-4F21-BDF8-C9D1A90CB3A3}" type="presParOf" srcId="{333A1088-737F-45CB-B68E-254E46348037}" destId="{619D679B-A015-4ECF-8348-D1034C574F40}" srcOrd="8" destOrd="0" presId="urn:microsoft.com/office/officeart/2005/8/layout/target3"/>
    <dgm:cxn modelId="{122513A7-8592-4D3F-8A08-D3A795D23A7D}" type="presParOf" srcId="{333A1088-737F-45CB-B68E-254E46348037}" destId="{322283A8-4A27-4CDA-BAE3-F381106A9174}" srcOrd="9" destOrd="0" presId="urn:microsoft.com/office/officeart/2005/8/layout/target3"/>
    <dgm:cxn modelId="{D37CB826-01EF-489D-972B-8CCAFD53952E}" type="presParOf" srcId="{333A1088-737F-45CB-B68E-254E46348037}" destId="{FFC9F71D-1B4F-4AD9-A4A6-86ADEFC8AF5C}" srcOrd="10" destOrd="0" presId="urn:microsoft.com/office/officeart/2005/8/layout/target3"/>
    <dgm:cxn modelId="{A597CDCC-15AE-4CBA-A895-E0A122569A49}" type="presParOf" srcId="{333A1088-737F-45CB-B68E-254E46348037}" destId="{25B08C86-7E15-44DC-BE7F-FFB55DD49D12}" srcOrd="11" destOrd="0" presId="urn:microsoft.com/office/officeart/2005/8/layout/target3"/>
    <dgm:cxn modelId="{384E286A-0EF3-4BA4-B3C6-7688EA9D2623}" type="presParOf" srcId="{333A1088-737F-45CB-B68E-254E46348037}" destId="{76644BE8-9D7C-4C09-B250-3D10AF48CBB7}" srcOrd="12" destOrd="0" presId="urn:microsoft.com/office/officeart/2005/8/layout/target3"/>
    <dgm:cxn modelId="{2A7AE389-B4E0-427E-966F-5D06894C373F}" type="presParOf" srcId="{333A1088-737F-45CB-B68E-254E46348037}" destId="{EE85B701-7295-41C0-BA7A-34D3756A2AE6}" srcOrd="13" destOrd="0" presId="urn:microsoft.com/office/officeart/2005/8/layout/target3"/>
    <dgm:cxn modelId="{BF439956-86CF-47D6-9D05-2AB2DC0C21EF}" type="presParOf" srcId="{333A1088-737F-45CB-B68E-254E46348037}" destId="{8BEBB6EC-1DAA-4CAC-8A25-BC0FCBD5DBD5}" srcOrd="14" destOrd="0" presId="urn:microsoft.com/office/officeart/2005/8/layout/target3"/>
    <dgm:cxn modelId="{D778A875-ABA9-42E6-81EC-95FA89610E75}" type="presParOf" srcId="{333A1088-737F-45CB-B68E-254E46348037}" destId="{AED2198E-93D5-4001-81B4-73124B309672}" srcOrd="15" destOrd="0" presId="urn:microsoft.com/office/officeart/2005/8/layout/target3"/>
    <dgm:cxn modelId="{FD3333C9-4E73-4C70-8DA6-18532233EA23}" type="presParOf" srcId="{333A1088-737F-45CB-B68E-254E46348037}" destId="{2BE915AB-18AA-4053-B92C-3BFC9ED204BB}" srcOrd="16" destOrd="0" presId="urn:microsoft.com/office/officeart/2005/8/layout/target3"/>
    <dgm:cxn modelId="{E9ECA74C-557A-444E-90D0-7A238E03E558}" type="presParOf" srcId="{333A1088-737F-45CB-B68E-254E46348037}" destId="{6BB5E863-4638-4E1D-BFDE-399D028AC4ED}" srcOrd="17" destOrd="0" presId="urn:microsoft.com/office/officeart/2005/8/layout/target3"/>
    <dgm:cxn modelId="{15F9207B-D7AB-4D32-8FCD-DB0A0FF5ADDC}" type="presParOf" srcId="{333A1088-737F-45CB-B68E-254E46348037}" destId="{5A5FFA88-C948-4069-8E93-59FA12366E83}" srcOrd="18" destOrd="0" presId="urn:microsoft.com/office/officeart/2005/8/layout/target3"/>
    <dgm:cxn modelId="{7FF9614D-6123-40A3-8262-214E1C2CA79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600" kern="1200" dirty="0" smtClean="0"/>
            <a:t>ZŠ Dolní Benešov, příspěvková organizace</a:t>
          </a:r>
          <a:endParaRPr lang="cs-CZ" sz="16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Silvie Šimečková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46368" y="805767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NÁZEV:VY_32_INOVACE_09_Chemie 9.ročník </a:t>
          </a:r>
          <a:endParaRPr lang="cs-CZ" sz="2000" kern="1200" dirty="0"/>
        </a:p>
      </dsp:txBody>
      <dsp:txXfrm>
        <a:off x="1246368" y="805767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Karbonylové sloučeniny</a:t>
          </a:r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656185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r>
            <a:rPr lang="cs-CZ" sz="2000" kern="1200" dirty="0" smtClean="0">
              <a:latin typeface="Palatino Linotype" pitchFamily="18" charset="0"/>
            </a:rPr>
            <a:t>CZ.1.07/1.4.00/21.1262</a:t>
          </a:r>
          <a:endParaRPr lang="cs-CZ" sz="2000" kern="1200" dirty="0"/>
        </a:p>
      </dsp:txBody>
      <dsp:txXfrm>
        <a:off x="1224143" y="1656185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F8F9E1-1FEC-492D-91CC-395B656BF1C5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28CD26-CC5C-44DE-8CA8-4EF671EEB97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1048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8CD26-CC5C-44DE-8CA8-4EF671EEB976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6B6167F-AB6E-4799-9FD4-5E30464B25A2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6167F-AB6E-4799-9FD4-5E30464B25A2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6167F-AB6E-4799-9FD4-5E30464B25A2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6167F-AB6E-4799-9FD4-5E30464B25A2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6B6167F-AB6E-4799-9FD4-5E30464B25A2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6B6167F-AB6E-4799-9FD4-5E30464B25A2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6167F-AB6E-4799-9FD4-5E30464B25A2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6167F-AB6E-4799-9FD4-5E30464B25A2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6167F-AB6E-4799-9FD4-5E30464B25A2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6167F-AB6E-4799-9FD4-5E30464B25A2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6167F-AB6E-4799-9FD4-5E30464B25A2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6B6167F-AB6E-4799-9FD4-5E30464B25A2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95345368"/>
              </p:ext>
            </p:extLst>
          </p:nvPr>
        </p:nvGraphicFramePr>
        <p:xfrm>
          <a:off x="685800" y="2155143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se základními informacemi o karbonylových sloučeninách-aldehydy, ketony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 prezentaci jsou úkoly k zopakování učiva.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1143000"/>
            <a:ext cx="8715436" cy="10668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Karbonylové sloučeniny-aldehydy, ketony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Jsou to deriváty uhlovodíků, které obsahují karbonylovou skupinu.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714612" y="4000504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cxnSp>
        <p:nvCxnSpPr>
          <p:cNvPr id="5" name="Přímá spojovací čára 4"/>
          <p:cNvCxnSpPr/>
          <p:nvPr/>
        </p:nvCxnSpPr>
        <p:spPr>
          <a:xfrm rot="5400000">
            <a:off x="2715406" y="4642652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 rot="5400000">
            <a:off x="2858282" y="4642652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714612" y="4786322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</a:t>
            </a:r>
            <a:endParaRPr lang="cs-CZ" sz="3200" dirty="0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3143240" y="4286256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2500298" y="4286256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000132"/>
          </a:xfrm>
        </p:spPr>
        <p:txBody>
          <a:bodyPr/>
          <a:lstStyle/>
          <a:p>
            <a:r>
              <a:rPr lang="cs-CZ" dirty="0" smtClean="0"/>
              <a:t>Aldehydy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788610"/>
          </a:xfrm>
        </p:spPr>
        <p:txBody>
          <a:bodyPr/>
          <a:lstStyle/>
          <a:p>
            <a:r>
              <a:rPr lang="cs-CZ" dirty="0" smtClean="0"/>
              <a:t>Karbonylová skupina je navázaná na konci řetězce 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Názvosloví</a:t>
            </a:r>
          </a:p>
          <a:p>
            <a:r>
              <a:rPr lang="cs-CZ" dirty="0" smtClean="0"/>
              <a:t>Názvy aldehydů mají zakončení – </a:t>
            </a:r>
            <a:r>
              <a:rPr lang="cs-CZ" dirty="0" smtClean="0">
                <a:solidFill>
                  <a:srgbClr val="FF0000"/>
                </a:solidFill>
              </a:rPr>
              <a:t>al</a:t>
            </a:r>
          </a:p>
          <a:p>
            <a:r>
              <a:rPr lang="cs-CZ" dirty="0" smtClean="0"/>
              <a:t>Př. </a:t>
            </a:r>
            <a:r>
              <a:rPr lang="cs-CZ" dirty="0" err="1" smtClean="0"/>
              <a:t>Ethanal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28860" y="535782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00364" y="535782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2786050" y="5643578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2214546" y="5643578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V="1">
            <a:off x="3428992" y="5357826"/>
            <a:ext cx="214314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3428992" y="5786454"/>
            <a:ext cx="284958" cy="21431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rot="5400000">
            <a:off x="2501092" y="5999974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rot="5400000">
            <a:off x="2501092" y="5285594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1714480" y="535782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643306" y="5857892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</a:t>
            </a:r>
            <a:endParaRPr lang="cs-CZ" sz="3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428860" y="600076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571868" y="492919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428860" y="4714884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cxnSp>
        <p:nvCxnSpPr>
          <p:cNvPr id="29" name="Přímá spojovací čára 28"/>
          <p:cNvCxnSpPr/>
          <p:nvPr/>
        </p:nvCxnSpPr>
        <p:spPr>
          <a:xfrm>
            <a:off x="3357554" y="5857892"/>
            <a:ext cx="284958" cy="21431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1143000"/>
            <a:ext cx="8329642" cy="1066800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Methanal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(formaldehyd)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u="sng" dirty="0" smtClean="0"/>
          </a:p>
          <a:p>
            <a:pPr>
              <a:buNone/>
            </a:pPr>
            <a:r>
              <a:rPr lang="cs-CZ" u="sng" dirty="0" smtClean="0"/>
              <a:t>Vlastnosti:</a:t>
            </a:r>
          </a:p>
          <a:p>
            <a:r>
              <a:rPr lang="cs-CZ" dirty="0" smtClean="0"/>
              <a:t>Bezbarvý, štiplavý a jedovatý plyn</a:t>
            </a:r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u="sng" dirty="0" smtClean="0"/>
              <a:t>Použití: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Roztok- formalín se používá jako konzervační prostředek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Plasty, barviva, desinfekce 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6572264" y="1142984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215206" y="785794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57884" y="1142984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6286512" y="1428736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flipV="1">
            <a:off x="7000892" y="1142984"/>
            <a:ext cx="214314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7000892" y="1500174"/>
            <a:ext cx="284958" cy="21431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7215206" y="1571612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</a:t>
            </a:r>
            <a:endParaRPr lang="cs-CZ" sz="3200" dirty="0"/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6929454" y="1571612"/>
            <a:ext cx="284958" cy="21431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1143000"/>
            <a:ext cx="8329642" cy="1066800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Ethanal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(acetaldehyd)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49424"/>
            <a:ext cx="8229600" cy="4608576"/>
          </a:xfrm>
        </p:spPr>
        <p:txBody>
          <a:bodyPr>
            <a:normAutofit/>
          </a:bodyPr>
          <a:lstStyle/>
          <a:p>
            <a:pPr>
              <a:buNone/>
            </a:pPr>
            <a:endParaRPr lang="cs-CZ" u="sng" dirty="0" smtClean="0"/>
          </a:p>
          <a:p>
            <a:pPr>
              <a:buNone/>
            </a:pPr>
            <a:r>
              <a:rPr lang="cs-CZ" u="sng" dirty="0" smtClean="0"/>
              <a:t>Vlastnosti:</a:t>
            </a:r>
          </a:p>
          <a:p>
            <a:r>
              <a:rPr lang="cs-CZ" dirty="0" smtClean="0"/>
              <a:t>Bezbarvá, štiplavá a hořlavá kapalina</a:t>
            </a:r>
          </a:p>
          <a:p>
            <a:endParaRPr lang="cs-CZ" dirty="0" smtClean="0"/>
          </a:p>
          <a:p>
            <a:pPr>
              <a:buNone/>
            </a:pPr>
            <a:r>
              <a:rPr lang="cs-CZ" u="sng" dirty="0" smtClean="0"/>
              <a:t>Použití:</a:t>
            </a:r>
            <a:r>
              <a:rPr lang="cs-CZ" dirty="0" smtClean="0"/>
              <a:t> </a:t>
            </a:r>
          </a:p>
          <a:p>
            <a:r>
              <a:rPr lang="cs-CZ" dirty="0" smtClean="0"/>
              <a:t>Na výrobu tuhého lihu, kaučuku, léčiv, barviv</a:t>
            </a:r>
            <a:endParaRPr lang="cs-CZ" baseline="-25000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6572264" y="1142984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14942" y="1142984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6286512" y="1428736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5929322" y="1142984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cxnSp>
        <p:nvCxnSpPr>
          <p:cNvPr id="17" name="Přímá spojovací čára 16"/>
          <p:cNvCxnSpPr/>
          <p:nvPr/>
        </p:nvCxnSpPr>
        <p:spPr>
          <a:xfrm>
            <a:off x="5715008" y="1428736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rot="5400000">
            <a:off x="6001554" y="1070752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rot="5400000">
            <a:off x="6001554" y="1785132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5857884" y="500042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929322" y="1857364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215206" y="857232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cxnSp>
        <p:nvCxnSpPr>
          <p:cNvPr id="24" name="Přímá spojovací čára 23"/>
          <p:cNvCxnSpPr/>
          <p:nvPr/>
        </p:nvCxnSpPr>
        <p:spPr>
          <a:xfrm flipV="1">
            <a:off x="7000892" y="1214422"/>
            <a:ext cx="214314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7000892" y="1571612"/>
            <a:ext cx="284958" cy="21431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7215206" y="1643050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</a:t>
            </a:r>
            <a:endParaRPr lang="cs-CZ" sz="3200" dirty="0"/>
          </a:p>
        </p:txBody>
      </p:sp>
      <p:cxnSp>
        <p:nvCxnSpPr>
          <p:cNvPr id="27" name="Přímá spojovací čára 26"/>
          <p:cNvCxnSpPr/>
          <p:nvPr/>
        </p:nvCxnSpPr>
        <p:spPr>
          <a:xfrm>
            <a:off x="6929454" y="1643050"/>
            <a:ext cx="284958" cy="21431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000132"/>
          </a:xfrm>
        </p:spPr>
        <p:txBody>
          <a:bodyPr/>
          <a:lstStyle/>
          <a:p>
            <a:r>
              <a:rPr lang="cs-CZ" dirty="0" smtClean="0"/>
              <a:t>Aldehydy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788610"/>
          </a:xfrm>
        </p:spPr>
        <p:txBody>
          <a:bodyPr/>
          <a:lstStyle/>
          <a:p>
            <a:r>
              <a:rPr lang="cs-CZ" dirty="0" smtClean="0"/>
              <a:t>Karbonylová skupina je navázaná uprostřed řetězce 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Názvosloví</a:t>
            </a:r>
          </a:p>
          <a:p>
            <a:r>
              <a:rPr lang="cs-CZ" dirty="0" smtClean="0"/>
              <a:t>Názvy ketonů mají zakončení – </a:t>
            </a:r>
            <a:r>
              <a:rPr lang="cs-CZ" dirty="0" smtClean="0">
                <a:solidFill>
                  <a:srgbClr val="FF0000"/>
                </a:solidFill>
              </a:rPr>
              <a:t>on</a:t>
            </a:r>
          </a:p>
          <a:p>
            <a:r>
              <a:rPr lang="cs-CZ" dirty="0" smtClean="0"/>
              <a:t>Př. </a:t>
            </a:r>
            <a:r>
              <a:rPr lang="cs-CZ" dirty="0" err="1" smtClean="0"/>
              <a:t>Propanon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28860" y="535782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00364" y="535782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2786050" y="5643578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2214546" y="5643578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rot="5400000">
            <a:off x="2501092" y="5999974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2428860" y="607220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</a:t>
            </a:r>
            <a:endParaRPr lang="cs-CZ" sz="32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714744" y="535782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785918" y="535782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cxnSp>
        <p:nvCxnSpPr>
          <p:cNvPr id="22" name="Přímá spojovací čára 21"/>
          <p:cNvCxnSpPr/>
          <p:nvPr/>
        </p:nvCxnSpPr>
        <p:spPr>
          <a:xfrm rot="5400000">
            <a:off x="2572530" y="5999974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1500166" y="5643578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3428992" y="5643578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 rot="5400000">
            <a:off x="1858150" y="5999974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rot="5400000">
            <a:off x="1858150" y="5285594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1714480" y="607220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785918" y="464344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071538" y="535782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cxnSp>
        <p:nvCxnSpPr>
          <p:cNvPr id="33" name="Přímá spojovací čára 32"/>
          <p:cNvCxnSpPr/>
          <p:nvPr/>
        </p:nvCxnSpPr>
        <p:spPr>
          <a:xfrm rot="5400000">
            <a:off x="3144034" y="5285594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 rot="5400000">
            <a:off x="3144034" y="5999974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3071802" y="607220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3000364" y="464344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Propanon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(aceton)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u="sng" dirty="0" smtClean="0"/>
          </a:p>
          <a:p>
            <a:pPr>
              <a:buNone/>
            </a:pPr>
            <a:r>
              <a:rPr lang="cs-CZ" u="sng" dirty="0" smtClean="0"/>
              <a:t>Vlastnosti:</a:t>
            </a:r>
          </a:p>
          <a:p>
            <a:r>
              <a:rPr lang="cs-CZ" dirty="0" smtClean="0"/>
              <a:t>Bezbarvá, hořlavá kapalina</a:t>
            </a:r>
          </a:p>
          <a:p>
            <a:r>
              <a:rPr lang="cs-CZ" dirty="0" smtClean="0"/>
              <a:t>Směs par s kyslíkem je výbušná</a:t>
            </a:r>
          </a:p>
          <a:p>
            <a:endParaRPr lang="cs-CZ" dirty="0" smtClean="0"/>
          </a:p>
          <a:p>
            <a:pPr>
              <a:buNone/>
            </a:pPr>
            <a:r>
              <a:rPr lang="cs-CZ" u="sng" dirty="0" smtClean="0"/>
              <a:t>Použití:</a:t>
            </a:r>
          </a:p>
          <a:p>
            <a:r>
              <a:rPr lang="cs-CZ" dirty="0" smtClean="0"/>
              <a:t>Rozpouštědlo</a:t>
            </a:r>
          </a:p>
          <a:p>
            <a:r>
              <a:rPr lang="cs-CZ" dirty="0" smtClean="0"/>
              <a:t>Výroba barviv, laků</a:t>
            </a:r>
          </a:p>
          <a:p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572264" y="135729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143768" y="135729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cxnSp>
        <p:nvCxnSpPr>
          <p:cNvPr id="30" name="Přímá spojovací čára 29"/>
          <p:cNvCxnSpPr/>
          <p:nvPr/>
        </p:nvCxnSpPr>
        <p:spPr>
          <a:xfrm>
            <a:off x="6929454" y="1643050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 rot="5400000">
            <a:off x="6644496" y="1999446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6572264" y="207167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</a:t>
            </a:r>
            <a:endParaRPr lang="cs-CZ" sz="32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858148" y="135729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929322" y="135729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cxnSp>
        <p:nvCxnSpPr>
          <p:cNvPr id="35" name="Přímá spojovací čára 34"/>
          <p:cNvCxnSpPr/>
          <p:nvPr/>
        </p:nvCxnSpPr>
        <p:spPr>
          <a:xfrm rot="5400000">
            <a:off x="6715934" y="1999446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>
            <a:off x="5643570" y="1643050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>
            <a:off x="7572396" y="1643050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 rot="5400000">
            <a:off x="6001554" y="1285066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5857884" y="207167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5929322" y="64291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5214942" y="135729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cxnSp>
        <p:nvCxnSpPr>
          <p:cNvPr id="42" name="Přímá spojovací čára 41"/>
          <p:cNvCxnSpPr/>
          <p:nvPr/>
        </p:nvCxnSpPr>
        <p:spPr>
          <a:xfrm rot="5400000">
            <a:off x="7287438" y="1285066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čára 42"/>
          <p:cNvCxnSpPr/>
          <p:nvPr/>
        </p:nvCxnSpPr>
        <p:spPr>
          <a:xfrm rot="5400000">
            <a:off x="7287438" y="1999446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ovéPole 43"/>
          <p:cNvSpPr txBox="1"/>
          <p:nvPr/>
        </p:nvSpPr>
        <p:spPr>
          <a:xfrm>
            <a:off x="7215206" y="207167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7143768" y="64291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cxnSp>
        <p:nvCxnSpPr>
          <p:cNvPr id="46" name="Přímá spojovací čára 45"/>
          <p:cNvCxnSpPr/>
          <p:nvPr/>
        </p:nvCxnSpPr>
        <p:spPr>
          <a:xfrm>
            <a:off x="6357950" y="1643050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 rot="5400000">
            <a:off x="6001554" y="1999446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249424"/>
            <a:ext cx="8686800" cy="4325112"/>
          </a:xfrm>
        </p:spPr>
        <p:txBody>
          <a:bodyPr/>
          <a:lstStyle/>
          <a:p>
            <a:r>
              <a:rPr lang="cs-CZ" dirty="0" smtClean="0"/>
              <a:t>1. Pojmenuj tyto sloučeniny: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6858016" y="250030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429520" y="250030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cxnSp>
        <p:nvCxnSpPr>
          <p:cNvPr id="26" name="Přímá spojovací čára 25"/>
          <p:cNvCxnSpPr/>
          <p:nvPr/>
        </p:nvCxnSpPr>
        <p:spPr>
          <a:xfrm>
            <a:off x="7215206" y="2786058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6215074" y="250030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cxnSp>
        <p:nvCxnSpPr>
          <p:cNvPr id="31" name="Přímá spojovací čára 30"/>
          <p:cNvCxnSpPr/>
          <p:nvPr/>
        </p:nvCxnSpPr>
        <p:spPr>
          <a:xfrm>
            <a:off x="5929322" y="2786058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 rot="5400000">
            <a:off x="6287306" y="2428074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6143636" y="321468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6215074" y="178592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500694" y="250030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cxnSp>
        <p:nvCxnSpPr>
          <p:cNvPr id="37" name="Přímá spojovací čára 36"/>
          <p:cNvCxnSpPr/>
          <p:nvPr/>
        </p:nvCxnSpPr>
        <p:spPr>
          <a:xfrm rot="5400000">
            <a:off x="6930248" y="2428074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6858016" y="321468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858016" y="178592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cxnSp>
        <p:nvCxnSpPr>
          <p:cNvPr id="40" name="Přímá spojovací čára 39"/>
          <p:cNvCxnSpPr/>
          <p:nvPr/>
        </p:nvCxnSpPr>
        <p:spPr>
          <a:xfrm>
            <a:off x="6643702" y="2786058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 rot="5400000">
            <a:off x="6287306" y="3142454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 rot="5400000">
            <a:off x="6930248" y="3142454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ovéPole 43"/>
          <p:cNvSpPr txBox="1"/>
          <p:nvPr/>
        </p:nvSpPr>
        <p:spPr>
          <a:xfrm>
            <a:off x="8072462" y="214311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cxnSp>
        <p:nvCxnSpPr>
          <p:cNvPr id="45" name="Přímá spojovací čára 44"/>
          <p:cNvCxnSpPr/>
          <p:nvPr/>
        </p:nvCxnSpPr>
        <p:spPr>
          <a:xfrm flipV="1">
            <a:off x="7858148" y="2500306"/>
            <a:ext cx="214314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>
            <a:off x="7858148" y="2857496"/>
            <a:ext cx="284958" cy="21431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ovéPole 46"/>
          <p:cNvSpPr txBox="1"/>
          <p:nvPr/>
        </p:nvSpPr>
        <p:spPr>
          <a:xfrm>
            <a:off x="8072462" y="2928934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</a:t>
            </a:r>
            <a:endParaRPr lang="cs-CZ" sz="3200" dirty="0"/>
          </a:p>
        </p:txBody>
      </p:sp>
      <p:cxnSp>
        <p:nvCxnSpPr>
          <p:cNvPr id="48" name="Přímá spojovací čára 47"/>
          <p:cNvCxnSpPr/>
          <p:nvPr/>
        </p:nvCxnSpPr>
        <p:spPr>
          <a:xfrm>
            <a:off x="7786710" y="2928934"/>
            <a:ext cx="284958" cy="21431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ovéPole 48"/>
          <p:cNvSpPr txBox="1"/>
          <p:nvPr/>
        </p:nvSpPr>
        <p:spPr>
          <a:xfrm>
            <a:off x="6715140" y="500063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7286644" y="500063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cxnSp>
        <p:nvCxnSpPr>
          <p:cNvPr id="51" name="Přímá spojovací čára 50"/>
          <p:cNvCxnSpPr/>
          <p:nvPr/>
        </p:nvCxnSpPr>
        <p:spPr>
          <a:xfrm>
            <a:off x="7072330" y="5286388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 rot="5400000">
            <a:off x="6787372" y="5642784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ovéPole 52"/>
          <p:cNvSpPr txBox="1"/>
          <p:nvPr/>
        </p:nvSpPr>
        <p:spPr>
          <a:xfrm>
            <a:off x="6715140" y="571501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</a:t>
            </a:r>
            <a:endParaRPr lang="cs-CZ" sz="3200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8001024" y="500063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6072198" y="500063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cxnSp>
        <p:nvCxnSpPr>
          <p:cNvPr id="56" name="Přímá spojovací čára 55"/>
          <p:cNvCxnSpPr/>
          <p:nvPr/>
        </p:nvCxnSpPr>
        <p:spPr>
          <a:xfrm rot="5400000">
            <a:off x="6858810" y="5642784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>
            <a:off x="5786446" y="5286388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čára 57"/>
          <p:cNvCxnSpPr/>
          <p:nvPr/>
        </p:nvCxnSpPr>
        <p:spPr>
          <a:xfrm>
            <a:off x="7715272" y="5286388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ovací čára 58"/>
          <p:cNvCxnSpPr/>
          <p:nvPr/>
        </p:nvCxnSpPr>
        <p:spPr>
          <a:xfrm rot="5400000">
            <a:off x="6144430" y="4928404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ovéPole 59"/>
          <p:cNvSpPr txBox="1"/>
          <p:nvPr/>
        </p:nvSpPr>
        <p:spPr>
          <a:xfrm>
            <a:off x="6000760" y="571501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6072198" y="428625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cxnSp>
        <p:nvCxnSpPr>
          <p:cNvPr id="63" name="Přímá spojovací čára 62"/>
          <p:cNvCxnSpPr/>
          <p:nvPr/>
        </p:nvCxnSpPr>
        <p:spPr>
          <a:xfrm rot="5400000">
            <a:off x="7430314" y="4928404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ovéPole 63"/>
          <p:cNvSpPr txBox="1"/>
          <p:nvPr/>
        </p:nvSpPr>
        <p:spPr>
          <a:xfrm>
            <a:off x="7358082" y="571501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7286644" y="428625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  <p:cxnSp>
        <p:nvCxnSpPr>
          <p:cNvPr id="66" name="Přímá spojovací čára 65"/>
          <p:cNvCxnSpPr/>
          <p:nvPr/>
        </p:nvCxnSpPr>
        <p:spPr>
          <a:xfrm>
            <a:off x="6500826" y="5286388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ovací čára 66"/>
          <p:cNvCxnSpPr/>
          <p:nvPr/>
        </p:nvCxnSpPr>
        <p:spPr>
          <a:xfrm rot="5400000">
            <a:off x="6144430" y="5642784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ovéPole 67"/>
          <p:cNvSpPr txBox="1"/>
          <p:nvPr/>
        </p:nvSpPr>
        <p:spPr>
          <a:xfrm>
            <a:off x="4286248" y="2714620"/>
            <a:ext cx="500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a)</a:t>
            </a:r>
            <a:endParaRPr lang="cs-CZ" sz="2800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4286248" y="4357694"/>
            <a:ext cx="5196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b)</a:t>
            </a:r>
            <a:endParaRPr lang="cs-CZ" sz="2800" dirty="0"/>
          </a:p>
        </p:txBody>
      </p:sp>
      <p:cxnSp>
        <p:nvCxnSpPr>
          <p:cNvPr id="70" name="Přímá spojovací čára 69"/>
          <p:cNvCxnSpPr/>
          <p:nvPr/>
        </p:nvCxnSpPr>
        <p:spPr>
          <a:xfrm rot="5400000">
            <a:off x="7430314" y="5642784"/>
            <a:ext cx="284958" cy="7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ovéPole 72"/>
          <p:cNvSpPr txBox="1"/>
          <p:nvPr/>
        </p:nvSpPr>
        <p:spPr>
          <a:xfrm>
            <a:off x="5348686" y="5071280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</a:t>
            </a:r>
          </a:p>
          <a:p>
            <a:r>
              <a:rPr lang="cs-CZ" dirty="0" smtClean="0"/>
              <a:t>a) </a:t>
            </a:r>
            <a:r>
              <a:rPr lang="cs-CZ" dirty="0" err="1" smtClean="0"/>
              <a:t>propanal</a:t>
            </a:r>
            <a:endParaRPr lang="cs-CZ" dirty="0" smtClean="0"/>
          </a:p>
          <a:p>
            <a:r>
              <a:rPr lang="cs-CZ" dirty="0" smtClean="0"/>
              <a:t>b) aceton (</a:t>
            </a:r>
            <a:r>
              <a:rPr lang="cs-CZ" dirty="0" err="1" smtClean="0"/>
              <a:t>propanon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249424"/>
            <a:ext cx="8435280" cy="4325112"/>
          </a:xfrm>
        </p:spPr>
        <p:txBody>
          <a:bodyPr/>
          <a:lstStyle/>
          <a:p>
            <a:r>
              <a:rPr lang="cs-CZ" dirty="0" smtClean="0"/>
              <a:t>Veškerý text byl vytvořen </a:t>
            </a:r>
            <a:r>
              <a:rPr lang="cs-CZ" smtClean="0"/>
              <a:t>autorem materiálu</a:t>
            </a:r>
            <a:r>
              <a:rPr lang="cs-CZ" smtClean="0"/>
              <a:t>, 28.3.2012.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341</TotalTime>
  <Words>252</Words>
  <Application>Microsoft Office PowerPoint</Application>
  <PresentationFormat>Předvádění na obrazovce (4:3)</PresentationFormat>
  <Paragraphs>121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Urbanistický</vt:lpstr>
      <vt:lpstr>Prezentace aplikace PowerPoint</vt:lpstr>
      <vt:lpstr>Anotace</vt:lpstr>
      <vt:lpstr>Karbonylové sloučeniny-aldehydy, ketony</vt:lpstr>
      <vt:lpstr>Aldehydy</vt:lpstr>
      <vt:lpstr>Methanal  (formaldehyd)</vt:lpstr>
      <vt:lpstr>Ethanal  (acetaldehyd)</vt:lpstr>
      <vt:lpstr>Aldehydy</vt:lpstr>
      <vt:lpstr>Propanon  (aceton)</vt:lpstr>
      <vt:lpstr>Úkoly:</vt:lpstr>
      <vt:lpstr>Odpovědi:</vt:lpstr>
      <vt:lpstr>Citace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Silvie Šimečková</dc:creator>
  <cp:lastModifiedBy>08FB</cp:lastModifiedBy>
  <cp:revision>13</cp:revision>
  <dcterms:created xsi:type="dcterms:W3CDTF">2012-01-25T22:13:36Z</dcterms:created>
  <dcterms:modified xsi:type="dcterms:W3CDTF">2012-12-16T08:35:52Z</dcterms:modified>
</cp:coreProperties>
</file>