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diagrams/quickStyle1.xml" ContentType="application/vnd.openxmlformats-officedocument.drawingml.diagramStyle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11"/>
  </p:notesMasterIdLst>
  <p:sldIdLst>
    <p:sldId id="256" r:id="rId2"/>
    <p:sldId id="258" r:id="rId3"/>
    <p:sldId id="257" r:id="rId4"/>
    <p:sldId id="259" r:id="rId5"/>
    <p:sldId id="272" r:id="rId6"/>
    <p:sldId id="274" r:id="rId7"/>
    <p:sldId id="271" r:id="rId8"/>
    <p:sldId id="269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NÁZEV:VY_32_INOVACE_10_Chemie 9.ročník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600" dirty="0" smtClean="0"/>
            <a:t>ZŠ Dolní Benešov,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Karboxylové kyseliny</a:t>
          </a: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latin typeface="Palatino Linotype" pitchFamily="18" charset="0"/>
            </a:rPr>
            <a:t>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A6D7F0-9208-4860-971D-5E6C407EA481}" type="presOf" srcId="{D1D4F407-5343-4D3F-B5B9-D407B03CAEB4}" destId="{AED2198E-93D5-4001-81B4-73124B309672}" srcOrd="1" destOrd="0" presId="urn:microsoft.com/office/officeart/2005/8/layout/target3"/>
    <dgm:cxn modelId="{3A164C09-FEC9-4155-A535-53540EF9355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6B0D02-E7EF-43C4-87A3-828DCF128062}" type="presOf" srcId="{D8197B8C-B260-4A16-BDF4-0947B075E274}" destId="{5A5FFA88-C948-4069-8E93-59FA12366E83}" srcOrd="1" destOrd="0" presId="urn:microsoft.com/office/officeart/2005/8/layout/target3"/>
    <dgm:cxn modelId="{1EF1E805-2DBB-44E9-BE01-C47BCE556EAB}" type="presOf" srcId="{D1B46980-6531-4606-95E6-44980827E919}" destId="{6140AFEC-043D-4C43-A2F9-D0F5331DF3A3}" srcOrd="0" destOrd="0" presId="urn:microsoft.com/office/officeart/2005/8/layout/target3"/>
    <dgm:cxn modelId="{B7B869DE-D3A7-4EBE-9F0C-46B82730E6C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6A6C8F-E6CF-4CB2-9B3B-7EA88907DEFB}" type="presOf" srcId="{4C35D32F-0EAB-4CD7-82EE-45574DC2A586}" destId="{8BEBB6EC-1DAA-4CAC-8A25-BC0FCBD5DBD5}" srcOrd="0" destOrd="0" presId="urn:microsoft.com/office/officeart/2005/8/layout/target3"/>
    <dgm:cxn modelId="{FCDF5C9A-DB9C-4FD8-9DB9-7F10B51DE8AA}" type="presOf" srcId="{B651F6E3-6281-48DB-9319-2AEAFDAE7572}" destId="{6BB5E863-4638-4E1D-BFDE-399D028AC4ED}" srcOrd="1" destOrd="0" presId="urn:microsoft.com/office/officeart/2005/8/layout/target3"/>
    <dgm:cxn modelId="{488BE164-35B8-4E9E-9923-9392F53A773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3F67CA-C186-4029-820B-09569153BFA9}" type="presOf" srcId="{D8197B8C-B260-4A16-BDF4-0947B075E274}" destId="{25B08C86-7E15-44DC-BE7F-FFB55DD49D12}" srcOrd="0" destOrd="0" presId="urn:microsoft.com/office/officeart/2005/8/layout/target3"/>
    <dgm:cxn modelId="{A1481407-6B9F-4531-A2FA-AE672301CC3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EFE60AC-1F2A-40E2-AA50-C27073441AC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8E00204-9B2F-4F96-ACB5-90F876BA7159}" type="presParOf" srcId="{333A1088-737F-45CB-B68E-254E46348037}" destId="{F5ABB229-8D3B-4694-996A-96F23CF14429}" srcOrd="0" destOrd="0" presId="urn:microsoft.com/office/officeart/2005/8/layout/target3"/>
    <dgm:cxn modelId="{AC035B5E-27FA-4CEB-A71F-9BF29B7111C4}" type="presParOf" srcId="{333A1088-737F-45CB-B68E-254E46348037}" destId="{F41139FD-01EE-4571-8B17-4FB00FC51163}" srcOrd="1" destOrd="0" presId="urn:microsoft.com/office/officeart/2005/8/layout/target3"/>
    <dgm:cxn modelId="{C7723542-21D5-4A3B-8458-8B0D281C6854}" type="presParOf" srcId="{333A1088-737F-45CB-B68E-254E46348037}" destId="{D005CE8C-CC26-4C3E-AC11-E15060ECD759}" srcOrd="2" destOrd="0" presId="urn:microsoft.com/office/officeart/2005/8/layout/target3"/>
    <dgm:cxn modelId="{94E55FAA-93FA-49A7-9BEF-FF162DF6D85D}" type="presParOf" srcId="{333A1088-737F-45CB-B68E-254E46348037}" destId="{2C702D82-9B77-49B7-9568-BB8EB47C3372}" srcOrd="3" destOrd="0" presId="urn:microsoft.com/office/officeart/2005/8/layout/target3"/>
    <dgm:cxn modelId="{C8F67E59-111C-4558-857B-8AAFAAC844F0}" type="presParOf" srcId="{333A1088-737F-45CB-B68E-254E46348037}" destId="{A52A0455-90FF-4808-ABD0-F02540D31D5A}" srcOrd="4" destOrd="0" presId="urn:microsoft.com/office/officeart/2005/8/layout/target3"/>
    <dgm:cxn modelId="{D7ED66FF-B4E2-42E9-921A-EA5F74455DF7}" type="presParOf" srcId="{333A1088-737F-45CB-B68E-254E46348037}" destId="{6140AFEC-043D-4C43-A2F9-D0F5331DF3A3}" srcOrd="5" destOrd="0" presId="urn:microsoft.com/office/officeart/2005/8/layout/target3"/>
    <dgm:cxn modelId="{F58FBAC4-8C26-4933-BE71-F63094603963}" type="presParOf" srcId="{333A1088-737F-45CB-B68E-254E46348037}" destId="{9358AC05-5D7D-4327-9F80-1AD486AEA664}" srcOrd="6" destOrd="0" presId="urn:microsoft.com/office/officeart/2005/8/layout/target3"/>
    <dgm:cxn modelId="{DEC555EB-2BBB-4C6D-AD27-FC0DD5CFDFD6}" type="presParOf" srcId="{333A1088-737F-45CB-B68E-254E46348037}" destId="{313FC574-E1CD-4FB4-B054-0B805CE0447D}" srcOrd="7" destOrd="0" presId="urn:microsoft.com/office/officeart/2005/8/layout/target3"/>
    <dgm:cxn modelId="{D23CB795-3772-4F21-BDF8-C9D1A90CB3A3}" type="presParOf" srcId="{333A1088-737F-45CB-B68E-254E46348037}" destId="{619D679B-A015-4ECF-8348-D1034C574F40}" srcOrd="8" destOrd="0" presId="urn:microsoft.com/office/officeart/2005/8/layout/target3"/>
    <dgm:cxn modelId="{122513A7-8592-4D3F-8A08-D3A795D23A7D}" type="presParOf" srcId="{333A1088-737F-45CB-B68E-254E46348037}" destId="{322283A8-4A27-4CDA-BAE3-F381106A9174}" srcOrd="9" destOrd="0" presId="urn:microsoft.com/office/officeart/2005/8/layout/target3"/>
    <dgm:cxn modelId="{D37CB826-01EF-489D-972B-8CCAFD53952E}" type="presParOf" srcId="{333A1088-737F-45CB-B68E-254E46348037}" destId="{FFC9F71D-1B4F-4AD9-A4A6-86ADEFC8AF5C}" srcOrd="10" destOrd="0" presId="urn:microsoft.com/office/officeart/2005/8/layout/target3"/>
    <dgm:cxn modelId="{A597CDCC-15AE-4CBA-A895-E0A122569A49}" type="presParOf" srcId="{333A1088-737F-45CB-B68E-254E46348037}" destId="{25B08C86-7E15-44DC-BE7F-FFB55DD49D12}" srcOrd="11" destOrd="0" presId="urn:microsoft.com/office/officeart/2005/8/layout/target3"/>
    <dgm:cxn modelId="{384E286A-0EF3-4BA4-B3C6-7688EA9D2623}" type="presParOf" srcId="{333A1088-737F-45CB-B68E-254E46348037}" destId="{76644BE8-9D7C-4C09-B250-3D10AF48CBB7}" srcOrd="12" destOrd="0" presId="urn:microsoft.com/office/officeart/2005/8/layout/target3"/>
    <dgm:cxn modelId="{2A7AE389-B4E0-427E-966F-5D06894C373F}" type="presParOf" srcId="{333A1088-737F-45CB-B68E-254E46348037}" destId="{EE85B701-7295-41C0-BA7A-34D3756A2AE6}" srcOrd="13" destOrd="0" presId="urn:microsoft.com/office/officeart/2005/8/layout/target3"/>
    <dgm:cxn modelId="{BF439956-86CF-47D6-9D05-2AB2DC0C21EF}" type="presParOf" srcId="{333A1088-737F-45CB-B68E-254E46348037}" destId="{8BEBB6EC-1DAA-4CAC-8A25-BC0FCBD5DBD5}" srcOrd="14" destOrd="0" presId="urn:microsoft.com/office/officeart/2005/8/layout/target3"/>
    <dgm:cxn modelId="{D778A875-ABA9-42E6-81EC-95FA89610E75}" type="presParOf" srcId="{333A1088-737F-45CB-B68E-254E46348037}" destId="{AED2198E-93D5-4001-81B4-73124B309672}" srcOrd="15" destOrd="0" presId="urn:microsoft.com/office/officeart/2005/8/layout/target3"/>
    <dgm:cxn modelId="{FD3333C9-4E73-4C70-8DA6-18532233EA23}" type="presParOf" srcId="{333A1088-737F-45CB-B68E-254E46348037}" destId="{2BE915AB-18AA-4053-B92C-3BFC9ED204BB}" srcOrd="16" destOrd="0" presId="urn:microsoft.com/office/officeart/2005/8/layout/target3"/>
    <dgm:cxn modelId="{E9ECA74C-557A-444E-90D0-7A238E03E558}" type="presParOf" srcId="{333A1088-737F-45CB-B68E-254E46348037}" destId="{6BB5E863-4638-4E1D-BFDE-399D028AC4ED}" srcOrd="17" destOrd="0" presId="urn:microsoft.com/office/officeart/2005/8/layout/target3"/>
    <dgm:cxn modelId="{15F9207B-D7AB-4D32-8FCD-DB0A0FF5ADDC}" type="presParOf" srcId="{333A1088-737F-45CB-B68E-254E46348037}" destId="{5A5FFA88-C948-4069-8E93-59FA12366E83}" srcOrd="18" destOrd="0" presId="urn:microsoft.com/office/officeart/2005/8/layout/target3"/>
    <dgm:cxn modelId="{7FF9614D-6123-40A3-8262-214E1C2CA79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1400A82-4411-47F2-879F-9E8B64854610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9A21EE0-4455-433E-9234-F754E6CB5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A95BB61-9C3C-487B-B0EC-4CCB528B51BA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16745A9-EA6E-42AE-BD18-DF11DE51A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AC75D-30F9-4F42-8B67-1488CEEC2832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C3435-59FC-4C2C-952D-A67D096C2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EC5AA93-3A94-4E57-B49F-3310F53A7767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7DA2EB2-BB76-49B9-9D5E-B1162803A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9AC281D-1218-4AD4-AFEA-961B5A190DFA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7FA9EE5-76FE-4769-ADE2-03B56C764D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E4B73AF-1D26-4067-8022-01F3F98219F5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C28CD18-98A4-45E8-9A7B-42C80AC4B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920FB8-5A25-4932-8093-0C0AA391EDDA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2CA6ED-7A72-4C9B-AD37-D0073E884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51830-3B87-41CF-B237-26BC2B2FE129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FDDEF-03D5-4291-BBF3-10F570F5C5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B23562-EFBD-4A2B-BB92-A483F8167016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60106FD-0F2E-4265-9C16-3D9EEADFF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A6B20A4-7A60-4D2C-9BCE-CB8514B6E322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E1AD831-67F0-422D-A169-820925FC07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7432F-6712-44BE-915B-E4007954FABE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32758A-2108-4522-A25D-58B33FD24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B46BDB-E8BD-4C26-A1E5-D4F3307FFD6F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E6407-23C1-4C36-8030-38E657A80F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39B511E-5A24-4145-A92A-453D57DD35B6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2893F2E-2645-47B4-A356-A3F78EF36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3" r:id="rId2"/>
    <p:sldLayoutId id="2147484045" r:id="rId3"/>
    <p:sldLayoutId id="2147484046" r:id="rId4"/>
    <p:sldLayoutId id="2147484047" r:id="rId5"/>
    <p:sldLayoutId id="2147484048" r:id="rId6"/>
    <p:sldLayoutId id="2147484042" r:id="rId7"/>
    <p:sldLayoutId id="2147484049" r:id="rId8"/>
    <p:sldLayoutId id="2147484050" r:id="rId9"/>
    <p:sldLayoutId id="2147484041" r:id="rId10"/>
    <p:sldLayoutId id="214748404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52600"/>
            <a:ext cx="7772400" cy="18303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endParaRPr lang="cs-CZ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Prezentace seznamuje žáky se základními informacemi o karboxylových kyselinách.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V prezentaci jsou úkoly k zopakování učiva.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481138"/>
            <a:ext cx="8929687" cy="5019675"/>
          </a:xfrm>
        </p:spPr>
        <p:txBody>
          <a:bodyPr/>
          <a:lstStyle/>
          <a:p>
            <a:r>
              <a:rPr lang="cs-CZ" smtClean="0"/>
              <a:t>Jsou to organické látky, které obsahují </a:t>
            </a:r>
            <a:r>
              <a:rPr lang="cs-CZ" smtClean="0">
                <a:solidFill>
                  <a:srgbClr val="FF0000"/>
                </a:solidFill>
              </a:rPr>
              <a:t>karboxylovou skupinu. </a:t>
            </a:r>
          </a:p>
          <a:p>
            <a:endParaRPr lang="cs-CZ" smtClean="0">
              <a:solidFill>
                <a:srgbClr val="FF0000"/>
              </a:solidFill>
            </a:endParaRPr>
          </a:p>
          <a:p>
            <a:endParaRPr lang="cs-CZ" smtClean="0">
              <a:solidFill>
                <a:srgbClr val="FF000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mtClean="0">
              <a:solidFill>
                <a:srgbClr val="FF0000"/>
              </a:solidFill>
            </a:endParaRPr>
          </a:p>
          <a:p>
            <a:r>
              <a:rPr lang="cs-CZ" smtClean="0">
                <a:solidFill>
                  <a:srgbClr val="FF0000"/>
                </a:solidFill>
              </a:rPr>
              <a:t>Názvosloví</a:t>
            </a:r>
          </a:p>
          <a:p>
            <a:r>
              <a:rPr lang="cs-CZ" smtClean="0"/>
              <a:t>- název odvozen od uhlovodíku s příponou–ová</a:t>
            </a:r>
          </a:p>
          <a:p>
            <a:r>
              <a:rPr lang="cs-CZ" smtClean="0"/>
              <a:t>- triviální názvy</a:t>
            </a:r>
          </a:p>
          <a:p>
            <a:r>
              <a:rPr lang="cs-CZ" smtClean="0"/>
              <a:t>Př. Kyselina methanová (kyselina mravenčí)</a:t>
            </a:r>
          </a:p>
          <a:p>
            <a:r>
              <a:rPr lang="cs-CZ" smtClean="0"/>
              <a:t>     kyselina butanová (kyselina máselná)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64" y="214290"/>
            <a:ext cx="8715436" cy="1066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Karboxylové kyseliny</a:t>
            </a:r>
            <a:endParaRPr lang="cs-CZ" dirty="0"/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2214563" y="2786063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C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643188" y="3214688"/>
            <a:ext cx="355600" cy="2143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 flipV="1">
            <a:off x="2643188" y="2714625"/>
            <a:ext cx="357187" cy="21272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2928938" y="2357438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O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2714625" y="2786063"/>
            <a:ext cx="357188" cy="2143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928813" y="3000375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3" name="TextovéPole 12"/>
          <p:cNvSpPr txBox="1">
            <a:spLocks noChangeArrowheads="1"/>
          </p:cNvSpPr>
          <p:nvPr/>
        </p:nvSpPr>
        <p:spPr bwMode="auto">
          <a:xfrm>
            <a:off x="3071813" y="3143250"/>
            <a:ext cx="857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OH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6072188" y="3071813"/>
            <a:ext cx="285750" cy="158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5" name="TextovéPole 14"/>
          <p:cNvSpPr txBox="1">
            <a:spLocks noChangeArrowheads="1"/>
          </p:cNvSpPr>
          <p:nvPr/>
        </p:nvSpPr>
        <p:spPr bwMode="auto">
          <a:xfrm>
            <a:off x="6357938" y="2786063"/>
            <a:ext cx="1571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COOH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38"/>
            <a:ext cx="8229600" cy="4787900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>
                <a:solidFill>
                  <a:schemeClr val="accent4"/>
                </a:solidFill>
              </a:rPr>
              <a:t>Vlastnosti:</a:t>
            </a:r>
            <a:r>
              <a:rPr lang="cs-CZ" sz="3200" dirty="0" smtClean="0"/>
              <a:t> bezbarvá kapalina, štiplavého zápachu, má leptavé účinky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32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>
                <a:solidFill>
                  <a:schemeClr val="accent4"/>
                </a:solidFill>
              </a:rPr>
              <a:t>Výskyt:</a:t>
            </a:r>
            <a:r>
              <a:rPr lang="cs-CZ" sz="3200" dirty="0" smtClean="0"/>
              <a:t> v těle mravenců, včel, vosách, 		kopřivách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32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>
                <a:solidFill>
                  <a:schemeClr val="accent4"/>
                </a:solidFill>
              </a:rPr>
              <a:t>Použití:</a:t>
            </a:r>
            <a:r>
              <a:rPr lang="cs-CZ" sz="3200" dirty="0" smtClean="0"/>
              <a:t> konzervační a dezinfekční 			prostředek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85794"/>
            <a:ext cx="8229600" cy="100013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Kyselina mravenčí </a:t>
            </a:r>
            <a:br>
              <a:rPr lang="cs-CZ" dirty="0" smtClean="0"/>
            </a:br>
            <a:r>
              <a:rPr lang="cs-CZ" dirty="0" smtClean="0"/>
              <a:t>(kyselina </a:t>
            </a:r>
            <a:r>
              <a:rPr lang="cs-CZ" dirty="0" err="1" smtClean="0"/>
              <a:t>methanová</a:t>
            </a:r>
            <a:r>
              <a:rPr lang="cs-CZ" dirty="0" smtClean="0"/>
              <a:t>)  HCOOH</a:t>
            </a:r>
            <a:endParaRPr lang="cs-CZ" dirty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285750"/>
            <a:ext cx="1838325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21"/>
          <p:cNvSpPr txBox="1">
            <a:spLocks noChangeArrowheads="1"/>
          </p:cNvSpPr>
          <p:nvPr/>
        </p:nvSpPr>
        <p:spPr bwMode="auto">
          <a:xfrm>
            <a:off x="8001000" y="1143000"/>
            <a:ext cx="9286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5216525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>
                <a:solidFill>
                  <a:schemeClr val="accent4"/>
                </a:solidFill>
              </a:rPr>
              <a:t>Vlastnosti:</a:t>
            </a:r>
            <a:r>
              <a:rPr lang="cs-CZ" sz="3200" dirty="0" smtClean="0"/>
              <a:t> bezbarvá kapalina, štiplavého zápachu, má leptavé účinky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32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>
                <a:solidFill>
                  <a:schemeClr val="accent4"/>
                </a:solidFill>
              </a:rPr>
              <a:t>Použití: </a:t>
            </a:r>
            <a:r>
              <a:rPr lang="cs-CZ" sz="3200" dirty="0" smtClean="0"/>
              <a:t>8% roztok je ocet- používá se jako dochucovadlo, konzervační prostředek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329642" cy="128588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Kyselina octová </a:t>
            </a:r>
            <a:br>
              <a:rPr lang="cs-CZ" dirty="0" smtClean="0"/>
            </a:br>
            <a:r>
              <a:rPr lang="cs-CZ" dirty="0" smtClean="0"/>
              <a:t>(kyselina ethanová)  CH</a:t>
            </a:r>
            <a:r>
              <a:rPr lang="cs-CZ" baseline="-25000" dirty="0" smtClean="0"/>
              <a:t>3</a:t>
            </a:r>
            <a:r>
              <a:rPr lang="cs-CZ" dirty="0" smtClean="0"/>
              <a:t>COOH</a:t>
            </a:r>
            <a:endParaRPr lang="cs-CZ" dirty="0"/>
          </a:p>
        </p:txBody>
      </p:sp>
      <p:sp>
        <p:nvSpPr>
          <p:cNvPr id="18435" name="TextovéPole 21"/>
          <p:cNvSpPr txBox="1">
            <a:spLocks noChangeArrowheads="1"/>
          </p:cNvSpPr>
          <p:nvPr/>
        </p:nvSpPr>
        <p:spPr bwMode="auto">
          <a:xfrm>
            <a:off x="7500938" y="6488113"/>
            <a:ext cx="928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Obr.2</a:t>
            </a:r>
          </a:p>
        </p:txBody>
      </p:sp>
      <p:pic>
        <p:nvPicPr>
          <p:cNvPr id="18436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25" y="3786188"/>
            <a:ext cx="1857375" cy="260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5216525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>
                <a:solidFill>
                  <a:schemeClr val="accent4"/>
                </a:solidFill>
              </a:rPr>
              <a:t>Vlastnosti:</a:t>
            </a:r>
            <a:r>
              <a:rPr lang="cs-CZ" sz="3200" dirty="0" smtClean="0"/>
              <a:t> bezbarvá  až bílá krystalická látka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32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>
                <a:solidFill>
                  <a:schemeClr val="accent4"/>
                </a:solidFill>
              </a:rPr>
              <a:t>Použití: </a:t>
            </a:r>
            <a:r>
              <a:rPr lang="cs-CZ" sz="3200" dirty="0" smtClean="0"/>
              <a:t>konzervace potravin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3200" dirty="0" smtClean="0"/>
              <a:t>	např. hořčice, nealkoholické nápoje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329642" cy="12858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Kyselina benzoová</a:t>
            </a:r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6786578" y="928670"/>
            <a:ext cx="720080" cy="648072"/>
          </a:xfrm>
          <a:prstGeom prst="hexagon">
            <a:avLst/>
          </a:prstGeom>
          <a:noFill/>
          <a:ln w="25400">
            <a:solidFill>
              <a:schemeClr val="tx1"/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5"/>
          <p:cNvSpPr/>
          <p:nvPr/>
        </p:nvSpPr>
        <p:spPr>
          <a:xfrm>
            <a:off x="7000875" y="1071563"/>
            <a:ext cx="287338" cy="360362"/>
          </a:xfrm>
          <a:prstGeom prst="ellipse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61" name="TextovéPole 7"/>
          <p:cNvSpPr txBox="1">
            <a:spLocks noChangeArrowheads="1"/>
          </p:cNvSpPr>
          <p:nvPr/>
        </p:nvSpPr>
        <p:spPr bwMode="auto">
          <a:xfrm>
            <a:off x="7572375" y="428625"/>
            <a:ext cx="1571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COOH</a:t>
            </a:r>
          </a:p>
        </p:txBody>
      </p:sp>
      <p:cxnSp>
        <p:nvCxnSpPr>
          <p:cNvPr id="9" name="Přímá spojovací čára 8"/>
          <p:cNvCxnSpPr/>
          <p:nvPr/>
        </p:nvCxnSpPr>
        <p:spPr>
          <a:xfrm rot="5400000" flipH="1" flipV="1">
            <a:off x="7500938" y="857250"/>
            <a:ext cx="142875" cy="1428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1) Odkud získala kyselina mravenčí název?</a:t>
            </a:r>
          </a:p>
          <a:p>
            <a:endParaRPr lang="cs-CZ" smtClean="0"/>
          </a:p>
          <a:p>
            <a:r>
              <a:rPr lang="cs-CZ" smtClean="0"/>
              <a:t>2) K čemu se používá kyselina octová?</a:t>
            </a:r>
          </a:p>
          <a:p>
            <a:endParaRPr lang="cs-CZ" smtClean="0"/>
          </a:p>
          <a:p>
            <a:r>
              <a:rPr lang="cs-CZ" smtClean="0"/>
              <a:t>3) Zakresli strukturní vzorec kyseliny octové.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1) Protože se vyskytuje v těle mravenců.</a:t>
            </a:r>
          </a:p>
          <a:p>
            <a:endParaRPr lang="cs-CZ" smtClean="0"/>
          </a:p>
          <a:p>
            <a:r>
              <a:rPr lang="cs-CZ" smtClean="0"/>
              <a:t>2) Její 8% roztok se využívá jako ocet</a:t>
            </a:r>
            <a:r>
              <a:rPr lang="cs-CZ" smtClean="0">
                <a:latin typeface="Arial" charset="0"/>
              </a:rPr>
              <a:t>                         </a:t>
            </a:r>
            <a:r>
              <a:rPr lang="cs-CZ" smtClean="0"/>
              <a:t> v potravinářství.</a:t>
            </a:r>
          </a:p>
          <a:p>
            <a:endParaRPr lang="cs-CZ" smtClean="0"/>
          </a:p>
          <a:p>
            <a:r>
              <a:rPr lang="cs-CZ" smtClean="0"/>
              <a:t>3) </a:t>
            </a:r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3000375" y="40005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C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429000" y="4429125"/>
            <a:ext cx="355600" cy="21431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 flipV="1">
            <a:off x="3429000" y="3929063"/>
            <a:ext cx="357188" cy="21431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0" name="TextovéPole 6"/>
          <p:cNvSpPr txBox="1">
            <a:spLocks noChangeArrowheads="1"/>
          </p:cNvSpPr>
          <p:nvPr/>
        </p:nvSpPr>
        <p:spPr bwMode="auto">
          <a:xfrm>
            <a:off x="3714750" y="357187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O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 flipV="1">
            <a:off x="3500438" y="4000500"/>
            <a:ext cx="357187" cy="21431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714625" y="4214813"/>
            <a:ext cx="285750" cy="158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3" name="TextovéPole 9"/>
          <p:cNvSpPr txBox="1">
            <a:spLocks noChangeArrowheads="1"/>
          </p:cNvSpPr>
          <p:nvPr/>
        </p:nvSpPr>
        <p:spPr bwMode="auto">
          <a:xfrm>
            <a:off x="3786188" y="4500563"/>
            <a:ext cx="857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OH</a:t>
            </a:r>
          </a:p>
        </p:txBody>
      </p:sp>
      <p:sp>
        <p:nvSpPr>
          <p:cNvPr id="21514" name="TextovéPole 10"/>
          <p:cNvSpPr txBox="1">
            <a:spLocks noChangeArrowheads="1"/>
          </p:cNvSpPr>
          <p:nvPr/>
        </p:nvSpPr>
        <p:spPr bwMode="auto">
          <a:xfrm>
            <a:off x="2214563" y="4000500"/>
            <a:ext cx="428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C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 rot="5400000">
            <a:off x="2356644" y="4644231"/>
            <a:ext cx="28575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928813" y="4214813"/>
            <a:ext cx="285750" cy="158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2358232" y="3856831"/>
            <a:ext cx="285750" cy="158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8" name="TextovéPole 15"/>
          <p:cNvSpPr txBox="1">
            <a:spLocks noChangeArrowheads="1"/>
          </p:cNvSpPr>
          <p:nvPr/>
        </p:nvSpPr>
        <p:spPr bwMode="auto">
          <a:xfrm>
            <a:off x="2286000" y="328612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H</a:t>
            </a:r>
          </a:p>
        </p:txBody>
      </p:sp>
      <p:sp>
        <p:nvSpPr>
          <p:cNvPr id="21519" name="TextovéPole 16"/>
          <p:cNvSpPr txBox="1">
            <a:spLocks noChangeArrowheads="1"/>
          </p:cNvSpPr>
          <p:nvPr/>
        </p:nvSpPr>
        <p:spPr bwMode="auto">
          <a:xfrm>
            <a:off x="1500188" y="4000500"/>
            <a:ext cx="500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H</a:t>
            </a:r>
          </a:p>
        </p:txBody>
      </p:sp>
      <p:sp>
        <p:nvSpPr>
          <p:cNvPr id="21520" name="TextovéPole 17"/>
          <p:cNvSpPr txBox="1">
            <a:spLocks noChangeArrowheads="1"/>
          </p:cNvSpPr>
          <p:nvPr/>
        </p:nvSpPr>
        <p:spPr bwMode="auto">
          <a:xfrm>
            <a:off x="2286000" y="4714875"/>
            <a:ext cx="500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Lucida Sans Unicode" pitchFamily="34" charset="0"/>
              </a:rPr>
              <a:t>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0" y="1481138"/>
            <a:ext cx="9144000" cy="4525962"/>
          </a:xfrm>
        </p:spPr>
        <p:txBody>
          <a:bodyPr/>
          <a:lstStyle/>
          <a:p>
            <a:r>
              <a:rPr lang="cs-CZ" sz="2400" smtClean="0"/>
              <a:t>Veškerý text byl vytvořen autorem materiálu, 11.4.2012.</a:t>
            </a:r>
          </a:p>
          <a:p>
            <a:endParaRPr lang="cs-CZ" sz="2400" smtClean="0"/>
          </a:p>
          <a:p>
            <a:r>
              <a:rPr lang="cs-CZ" sz="2400" smtClean="0"/>
              <a:t>Obrázky:</a:t>
            </a:r>
          </a:p>
          <a:p>
            <a:r>
              <a:rPr lang="cs-CZ" sz="2400" smtClean="0"/>
              <a:t>Obr.1: Otevřená galerie Microsoft Office, 11.4.2012.</a:t>
            </a:r>
          </a:p>
          <a:p>
            <a:r>
              <a:rPr lang="cs-CZ" sz="2400" smtClean="0"/>
              <a:t>Obr.2: Otevřená galerie Microsoft Office, 11.4.2012.</a:t>
            </a:r>
          </a:p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425</TotalTime>
  <Words>165</Words>
  <Application>Microsoft Office PowerPoint</Application>
  <PresentationFormat>On-screen Show (4:3)</PresentationFormat>
  <Paragraphs>58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9</vt:i4>
      </vt:variant>
    </vt:vector>
  </HeadingPairs>
  <TitlesOfParts>
    <vt:vector size="23" baseType="lpstr">
      <vt:lpstr>Lucida Sans Unicode</vt:lpstr>
      <vt:lpstr>Arial</vt:lpstr>
      <vt:lpstr>Wingdings 3</vt:lpstr>
      <vt:lpstr>Verdana</vt:lpstr>
      <vt:lpstr>Wingdings 2</vt:lpstr>
      <vt:lpstr>Calibri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DUM</cp:lastModifiedBy>
  <cp:revision>15</cp:revision>
  <dcterms:created xsi:type="dcterms:W3CDTF">2012-01-25T22:13:36Z</dcterms:created>
  <dcterms:modified xsi:type="dcterms:W3CDTF">2013-03-01T18:44:30Z</dcterms:modified>
</cp:coreProperties>
</file>