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72" r:id="rId6"/>
    <p:sldId id="275" r:id="rId7"/>
    <p:sldId id="276" r:id="rId8"/>
    <p:sldId id="274" r:id="rId9"/>
    <p:sldId id="271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1600" dirty="0" smtClean="0"/>
            <a:t>: 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Estery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DF5C9A-DB9C-4FD8-9DB9-7F10B51DE8AA}" type="presOf" srcId="{B651F6E3-6281-48DB-9319-2AEAFDAE7572}" destId="{6BB5E863-4638-4E1D-BFDE-399D028AC4ED}" srcOrd="1" destOrd="0" presId="urn:microsoft.com/office/officeart/2005/8/layout/target3"/>
    <dgm:cxn modelId="{1EF1E805-2DBB-44E9-BE01-C47BCE556EA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B869DE-D3A7-4EBE-9F0C-46B82730E6C4}" type="presOf" srcId="{D1D4F407-5343-4D3F-B5B9-D407B03CAEB4}" destId="{D005CE8C-CC26-4C3E-AC11-E15060ECD759}" srcOrd="0" destOrd="0" presId="urn:microsoft.com/office/officeart/2005/8/layout/target3"/>
    <dgm:cxn modelId="{488BE164-35B8-4E9E-9923-9392F53A773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6B0D02-E7EF-43C4-87A3-828DCF128062}" type="presOf" srcId="{D8197B8C-B260-4A16-BDF4-0947B075E274}" destId="{5A5FFA88-C948-4069-8E93-59FA12366E83}" srcOrd="1" destOrd="0" presId="urn:microsoft.com/office/officeart/2005/8/layout/target3"/>
    <dgm:cxn modelId="{BD3F67CA-C186-4029-820B-09569153BFA9}" type="presOf" srcId="{D8197B8C-B260-4A16-BDF4-0947B075E274}" destId="{25B08C86-7E15-44DC-BE7F-FFB55DD49D12}" srcOrd="0" destOrd="0" presId="urn:microsoft.com/office/officeart/2005/8/layout/target3"/>
    <dgm:cxn modelId="{38A6D7F0-9208-4860-971D-5E6C407EA481}" type="presOf" srcId="{D1D4F407-5343-4D3F-B5B9-D407B03CAEB4}" destId="{AED2198E-93D5-4001-81B4-73124B309672}" srcOrd="1" destOrd="0" presId="urn:microsoft.com/office/officeart/2005/8/layout/target3"/>
    <dgm:cxn modelId="{4EFE60AC-1F2A-40E2-AA50-C27073441ACB}" type="presOf" srcId="{4C35D32F-0EAB-4CD7-82EE-45574DC2A586}" destId="{890E4F0B-2866-4A3F-A3C7-2A14B1797930}" srcOrd="1" destOrd="0" presId="urn:microsoft.com/office/officeart/2005/8/layout/target3"/>
    <dgm:cxn modelId="{886A6C8F-E6CF-4CB2-9B3B-7EA88907DEFB}" type="presOf" srcId="{4C35D32F-0EAB-4CD7-82EE-45574DC2A586}" destId="{8BEBB6EC-1DAA-4CAC-8A25-BC0FCBD5DBD5}" srcOrd="0" destOrd="0" presId="urn:microsoft.com/office/officeart/2005/8/layout/target3"/>
    <dgm:cxn modelId="{3A164C09-FEC9-4155-A535-53540EF9355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481407-6B9F-4531-A2FA-AE672301CC36}" type="presOf" srcId="{B651F6E3-6281-48DB-9319-2AEAFDAE7572}" destId="{619D679B-A015-4ECF-8348-D1034C574F40}" srcOrd="0" destOrd="0" presId="urn:microsoft.com/office/officeart/2005/8/layout/target3"/>
    <dgm:cxn modelId="{D8E00204-9B2F-4F96-ACB5-90F876BA7159}" type="presParOf" srcId="{333A1088-737F-45CB-B68E-254E46348037}" destId="{F5ABB229-8D3B-4694-996A-96F23CF14429}" srcOrd="0" destOrd="0" presId="urn:microsoft.com/office/officeart/2005/8/layout/target3"/>
    <dgm:cxn modelId="{AC035B5E-27FA-4CEB-A71F-9BF29B7111C4}" type="presParOf" srcId="{333A1088-737F-45CB-B68E-254E46348037}" destId="{F41139FD-01EE-4571-8B17-4FB00FC51163}" srcOrd="1" destOrd="0" presId="urn:microsoft.com/office/officeart/2005/8/layout/target3"/>
    <dgm:cxn modelId="{C7723542-21D5-4A3B-8458-8B0D281C6854}" type="presParOf" srcId="{333A1088-737F-45CB-B68E-254E46348037}" destId="{D005CE8C-CC26-4C3E-AC11-E15060ECD759}" srcOrd="2" destOrd="0" presId="urn:microsoft.com/office/officeart/2005/8/layout/target3"/>
    <dgm:cxn modelId="{94E55FAA-93FA-49A7-9BEF-FF162DF6D85D}" type="presParOf" srcId="{333A1088-737F-45CB-B68E-254E46348037}" destId="{2C702D82-9B77-49B7-9568-BB8EB47C3372}" srcOrd="3" destOrd="0" presId="urn:microsoft.com/office/officeart/2005/8/layout/target3"/>
    <dgm:cxn modelId="{C8F67E59-111C-4558-857B-8AAFAAC844F0}" type="presParOf" srcId="{333A1088-737F-45CB-B68E-254E46348037}" destId="{A52A0455-90FF-4808-ABD0-F02540D31D5A}" srcOrd="4" destOrd="0" presId="urn:microsoft.com/office/officeart/2005/8/layout/target3"/>
    <dgm:cxn modelId="{D7ED66FF-B4E2-42E9-921A-EA5F74455DF7}" type="presParOf" srcId="{333A1088-737F-45CB-B68E-254E46348037}" destId="{6140AFEC-043D-4C43-A2F9-D0F5331DF3A3}" srcOrd="5" destOrd="0" presId="urn:microsoft.com/office/officeart/2005/8/layout/target3"/>
    <dgm:cxn modelId="{F58FBAC4-8C26-4933-BE71-F63094603963}" type="presParOf" srcId="{333A1088-737F-45CB-B68E-254E46348037}" destId="{9358AC05-5D7D-4327-9F80-1AD486AEA664}" srcOrd="6" destOrd="0" presId="urn:microsoft.com/office/officeart/2005/8/layout/target3"/>
    <dgm:cxn modelId="{DEC555EB-2BBB-4C6D-AD27-FC0DD5CFDFD6}" type="presParOf" srcId="{333A1088-737F-45CB-B68E-254E46348037}" destId="{313FC574-E1CD-4FB4-B054-0B805CE0447D}" srcOrd="7" destOrd="0" presId="urn:microsoft.com/office/officeart/2005/8/layout/target3"/>
    <dgm:cxn modelId="{D23CB795-3772-4F21-BDF8-C9D1A90CB3A3}" type="presParOf" srcId="{333A1088-737F-45CB-B68E-254E46348037}" destId="{619D679B-A015-4ECF-8348-D1034C574F40}" srcOrd="8" destOrd="0" presId="urn:microsoft.com/office/officeart/2005/8/layout/target3"/>
    <dgm:cxn modelId="{122513A7-8592-4D3F-8A08-D3A795D23A7D}" type="presParOf" srcId="{333A1088-737F-45CB-B68E-254E46348037}" destId="{322283A8-4A27-4CDA-BAE3-F381106A9174}" srcOrd="9" destOrd="0" presId="urn:microsoft.com/office/officeart/2005/8/layout/target3"/>
    <dgm:cxn modelId="{D37CB826-01EF-489D-972B-8CCAFD53952E}" type="presParOf" srcId="{333A1088-737F-45CB-B68E-254E46348037}" destId="{FFC9F71D-1B4F-4AD9-A4A6-86ADEFC8AF5C}" srcOrd="10" destOrd="0" presId="urn:microsoft.com/office/officeart/2005/8/layout/target3"/>
    <dgm:cxn modelId="{A597CDCC-15AE-4CBA-A895-E0A122569A49}" type="presParOf" srcId="{333A1088-737F-45CB-B68E-254E46348037}" destId="{25B08C86-7E15-44DC-BE7F-FFB55DD49D12}" srcOrd="11" destOrd="0" presId="urn:microsoft.com/office/officeart/2005/8/layout/target3"/>
    <dgm:cxn modelId="{384E286A-0EF3-4BA4-B3C6-7688EA9D2623}" type="presParOf" srcId="{333A1088-737F-45CB-B68E-254E46348037}" destId="{76644BE8-9D7C-4C09-B250-3D10AF48CBB7}" srcOrd="12" destOrd="0" presId="urn:microsoft.com/office/officeart/2005/8/layout/target3"/>
    <dgm:cxn modelId="{2A7AE389-B4E0-427E-966F-5D06894C373F}" type="presParOf" srcId="{333A1088-737F-45CB-B68E-254E46348037}" destId="{EE85B701-7295-41C0-BA7A-34D3756A2AE6}" srcOrd="13" destOrd="0" presId="urn:microsoft.com/office/officeart/2005/8/layout/target3"/>
    <dgm:cxn modelId="{BF439956-86CF-47D6-9D05-2AB2DC0C21EF}" type="presParOf" srcId="{333A1088-737F-45CB-B68E-254E46348037}" destId="{8BEBB6EC-1DAA-4CAC-8A25-BC0FCBD5DBD5}" srcOrd="14" destOrd="0" presId="urn:microsoft.com/office/officeart/2005/8/layout/target3"/>
    <dgm:cxn modelId="{D778A875-ABA9-42E6-81EC-95FA89610E75}" type="presParOf" srcId="{333A1088-737F-45CB-B68E-254E46348037}" destId="{AED2198E-93D5-4001-81B4-73124B309672}" srcOrd="15" destOrd="0" presId="urn:microsoft.com/office/officeart/2005/8/layout/target3"/>
    <dgm:cxn modelId="{FD3333C9-4E73-4C70-8DA6-18532233EA23}" type="presParOf" srcId="{333A1088-737F-45CB-B68E-254E46348037}" destId="{2BE915AB-18AA-4053-B92C-3BFC9ED204BB}" srcOrd="16" destOrd="0" presId="urn:microsoft.com/office/officeart/2005/8/layout/target3"/>
    <dgm:cxn modelId="{E9ECA74C-557A-444E-90D0-7A238E03E558}" type="presParOf" srcId="{333A1088-737F-45CB-B68E-254E46348037}" destId="{6BB5E863-4638-4E1D-BFDE-399D028AC4ED}" srcOrd="17" destOrd="0" presId="urn:microsoft.com/office/officeart/2005/8/layout/target3"/>
    <dgm:cxn modelId="{15F9207B-D7AB-4D32-8FCD-DB0A0FF5ADDC}" type="presParOf" srcId="{333A1088-737F-45CB-B68E-254E46348037}" destId="{5A5FFA88-C948-4069-8E93-59FA12366E83}" srcOrd="18" destOrd="0" presId="urn:microsoft.com/office/officeart/2005/8/layout/target3"/>
    <dgm:cxn modelId="{7FF9614D-6123-40A3-8262-214E1C2CA7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1600" kern="1200" dirty="0" smtClean="0"/>
            <a:t>: ZŠ Dolní 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NÁZEV:VY_32_INOVACE_11_Chemie 9.ročník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Estery</a:t>
          </a:r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latin typeface="Palatino Linotype" pitchFamily="18" charset="0"/>
            </a:rPr>
            <a:t>CZ.1.07/1.4.00/21.1262</a:t>
          </a:r>
          <a:endParaRPr lang="cs-CZ" sz="2000" kern="1200" dirty="0"/>
        </a:p>
      </dsp:txBody>
      <dsp:txXfrm>
        <a:off x="1224143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8F9E1-1FEC-492D-91CC-395B656BF1C5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8CD26-CC5C-44DE-8CA8-4EF671EEB9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73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6B6167F-AB6E-4799-9FD4-5E30464B25A2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600122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základními informacemi o esterech.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prezentaci jsou úkoly k zopakování učiva.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5019506"/>
          </a:xfrm>
        </p:spPr>
        <p:txBody>
          <a:bodyPr>
            <a:normAutofit/>
          </a:bodyPr>
          <a:lstStyle/>
          <a:p>
            <a:r>
              <a:rPr lang="cs-CZ" dirty="0" smtClean="0"/>
              <a:t>Jsou to organické látky, které vznikají </a:t>
            </a:r>
            <a:r>
              <a:rPr lang="cs-CZ" b="1" dirty="0" smtClean="0">
                <a:solidFill>
                  <a:schemeClr val="accent4"/>
                </a:solidFill>
              </a:rPr>
              <a:t>esterifikací</a:t>
            </a:r>
            <a:r>
              <a:rPr lang="cs-CZ" dirty="0" smtClean="0"/>
              <a:t>.</a:t>
            </a:r>
          </a:p>
          <a:p>
            <a:endParaRPr lang="cs-CZ" b="1" dirty="0" smtClean="0">
              <a:solidFill>
                <a:schemeClr val="accent4"/>
              </a:solidFill>
            </a:endParaRPr>
          </a:p>
          <a:p>
            <a:r>
              <a:rPr lang="cs-CZ" b="1" dirty="0" smtClean="0">
                <a:solidFill>
                  <a:schemeClr val="accent4"/>
                </a:solidFill>
              </a:rPr>
              <a:t>Esterifikace</a:t>
            </a:r>
            <a:r>
              <a:rPr lang="cs-CZ" dirty="0" smtClean="0"/>
              <a:t> je reakce </a:t>
            </a:r>
            <a:r>
              <a:rPr lang="cs-CZ" b="1" dirty="0" smtClean="0">
                <a:solidFill>
                  <a:schemeClr val="accent4"/>
                </a:solidFill>
              </a:rPr>
              <a:t>karboxylové kyseliny </a:t>
            </a:r>
            <a:r>
              <a:rPr lang="cs-CZ" dirty="0" smtClean="0"/>
              <a:t>s </a:t>
            </a:r>
            <a:r>
              <a:rPr lang="cs-CZ" b="1" dirty="0" smtClean="0">
                <a:solidFill>
                  <a:schemeClr val="accent4"/>
                </a:solidFill>
              </a:rPr>
              <a:t>alkoholem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Karboxylová </a:t>
            </a:r>
            <a:r>
              <a:rPr lang="cs-CZ" dirty="0" err="1" smtClean="0"/>
              <a:t>kys</a:t>
            </a:r>
            <a:r>
              <a:rPr lang="cs-CZ" dirty="0" smtClean="0"/>
              <a:t>.+ alkohol 	ester +  voda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4"/>
                </a:solidFill>
              </a:rPr>
              <a:t>CH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3</a:t>
            </a:r>
            <a:r>
              <a:rPr lang="cs-CZ" sz="2400" dirty="0" smtClean="0">
                <a:solidFill>
                  <a:schemeClr val="accent4"/>
                </a:solidFill>
              </a:rPr>
              <a:t>-COOH  + HO-CH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2</a:t>
            </a:r>
            <a:r>
              <a:rPr lang="cs-CZ" sz="2400" dirty="0" smtClean="0">
                <a:solidFill>
                  <a:schemeClr val="accent4"/>
                </a:solidFill>
              </a:rPr>
              <a:t>-CH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3</a:t>
            </a:r>
            <a:r>
              <a:rPr lang="cs-CZ" sz="2400" dirty="0" smtClean="0">
                <a:solidFill>
                  <a:schemeClr val="accent4"/>
                </a:solidFill>
              </a:rPr>
              <a:t>        </a:t>
            </a:r>
            <a:r>
              <a:rPr lang="cs-CZ" sz="2400" dirty="0" err="1" smtClean="0">
                <a:solidFill>
                  <a:schemeClr val="accent4"/>
                </a:solidFill>
              </a:rPr>
              <a:t>CH</a:t>
            </a:r>
            <a:r>
              <a:rPr lang="cs-CZ" sz="2400" baseline="-25000" dirty="0" err="1" smtClean="0">
                <a:solidFill>
                  <a:schemeClr val="accent4"/>
                </a:solidFill>
              </a:rPr>
              <a:t>3</a:t>
            </a:r>
            <a:r>
              <a:rPr lang="cs-CZ" sz="2400" dirty="0" smtClean="0">
                <a:solidFill>
                  <a:schemeClr val="accent4"/>
                </a:solidFill>
              </a:rPr>
              <a:t>-COO-CH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2</a:t>
            </a:r>
            <a:r>
              <a:rPr lang="cs-CZ" sz="2400" dirty="0" smtClean="0">
                <a:solidFill>
                  <a:schemeClr val="accent4"/>
                </a:solidFill>
              </a:rPr>
              <a:t>-CH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3 </a:t>
            </a:r>
            <a:r>
              <a:rPr lang="cs-CZ" sz="2400" dirty="0" smtClean="0">
                <a:solidFill>
                  <a:schemeClr val="accent4"/>
                </a:solidFill>
              </a:rPr>
              <a:t>+ H</a:t>
            </a:r>
            <a:r>
              <a:rPr lang="cs-CZ" sz="2400" baseline="-25000" dirty="0" smtClean="0">
                <a:solidFill>
                  <a:schemeClr val="accent4"/>
                </a:solidFill>
              </a:rPr>
              <a:t>2</a:t>
            </a:r>
            <a:r>
              <a:rPr lang="cs-CZ" sz="2400" dirty="0" smtClean="0">
                <a:solidFill>
                  <a:schemeClr val="accent4"/>
                </a:solidFill>
              </a:rPr>
              <a:t>O</a:t>
            </a:r>
            <a:endParaRPr lang="cs-CZ" sz="2400" baseline="-25000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64" y="214290"/>
            <a:ext cx="8715436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Estery 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4857752" y="4000504"/>
            <a:ext cx="35719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500562" y="4857760"/>
            <a:ext cx="357190" cy="1588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28596" y="5214950"/>
            <a:ext cx="15001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kyselina octová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00298" y="5357826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ethanol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29190" y="5286388"/>
            <a:ext cx="285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ethylester</a:t>
            </a:r>
            <a:r>
              <a:rPr lang="cs-CZ" sz="2400" dirty="0" smtClean="0"/>
              <a:t> kyseliny octové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15274" y="5286388"/>
            <a:ext cx="928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2357422" y="4643446"/>
            <a:ext cx="285752" cy="500066"/>
          </a:xfrm>
          <a:prstGeom prst="rect">
            <a:avLst/>
          </a:prstGeom>
          <a:noFill/>
          <a:ln w="2540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428728" y="4643446"/>
            <a:ext cx="500066" cy="500066"/>
          </a:xfrm>
          <a:prstGeom prst="rect">
            <a:avLst/>
          </a:prstGeom>
          <a:noFill/>
          <a:ln w="2540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78861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Většinou příjemně voní.</a:t>
            </a:r>
          </a:p>
          <a:p>
            <a:r>
              <a:rPr lang="cs-CZ" sz="3200" dirty="0" smtClean="0"/>
              <a:t>Vyskytují se hlavně v ovoci.</a:t>
            </a:r>
          </a:p>
          <a:p>
            <a:r>
              <a:rPr lang="cs-CZ" sz="3200" dirty="0" smtClean="0"/>
              <a:t>Používají se jako esence v potravinářství,rozpouštědla, paliva, léčiva…</a:t>
            </a:r>
          </a:p>
          <a:p>
            <a:endParaRPr lang="cs-CZ" sz="3200" dirty="0" smtClean="0"/>
          </a:p>
          <a:p>
            <a:r>
              <a:rPr lang="cs-CZ" sz="2400" dirty="0" smtClean="0"/>
              <a:t>(ester kyseliny dusičné a glycerolu nazývaný nitroglycerin se používá na výrobu dynamitu)</a:t>
            </a:r>
          </a:p>
          <a:p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1000132"/>
          </a:xfrm>
        </p:spPr>
        <p:txBody>
          <a:bodyPr>
            <a:normAutofit/>
          </a:bodyPr>
          <a:lstStyle/>
          <a:p>
            <a:r>
              <a:rPr lang="cs-CZ" dirty="0" smtClean="0"/>
              <a:t>Estery </a:t>
            </a:r>
            <a:endParaRPr lang="cs-CZ" dirty="0"/>
          </a:p>
        </p:txBody>
      </p:sp>
      <p:pic>
        <p:nvPicPr>
          <p:cNvPr id="1027" name="Picture 3" descr="C:\Users\Silvinka\AppData\Local\Microsoft\Windows\Temporary Internet Files\Content.IE5\RQY7MR75\MC9002501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8186" y="4000504"/>
            <a:ext cx="1425814" cy="1919164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285728"/>
            <a:ext cx="2954201" cy="20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7715272" y="60722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86710" y="24288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285720" y="1357298"/>
          <a:ext cx="6715140" cy="4643471"/>
        </p:xfrm>
        <a:graphic>
          <a:graphicData uri="http://schemas.openxmlformats.org/drawingml/2006/table">
            <a:tbl>
              <a:tblPr/>
              <a:tblGrid>
                <a:gridCol w="4500562"/>
                <a:gridCol w="2214578"/>
              </a:tblGrid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4F81BD"/>
                          </a:solidFill>
                          <a:latin typeface="Calibri"/>
                          <a:ea typeface="Calibri"/>
                          <a:cs typeface="Times New Roman"/>
                        </a:rPr>
                        <a:t>Ester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4F81BD"/>
                          </a:solidFill>
                          <a:latin typeface="Calibri"/>
                          <a:ea typeface="Calibri"/>
                          <a:cs typeface="Times New Roman"/>
                        </a:rPr>
                        <a:t>vůně</a:t>
                      </a: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Ethylester kyseliny mravenčí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rumová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Pentylester kyseliny octové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banánová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latin typeface="Calibri"/>
                          <a:ea typeface="Calibri"/>
                          <a:cs typeface="Times New Roman"/>
                        </a:rPr>
                        <a:t>Oktylester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 kyseliny octové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pomerančová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Ethylester kyseliny máselné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ananasová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latin typeface="Calibri"/>
                          <a:ea typeface="Calibri"/>
                          <a:cs typeface="Times New Roman"/>
                        </a:rPr>
                        <a:t>Pentylester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 kyseliny máselné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meruňková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Ethylester kyseliny benzoové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mátová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329642" cy="1285884"/>
          </a:xfrm>
        </p:spPr>
        <p:txBody>
          <a:bodyPr>
            <a:normAutofit/>
          </a:bodyPr>
          <a:lstStyle/>
          <a:p>
            <a:r>
              <a:rPr lang="cs-CZ" dirty="0" smtClean="0"/>
              <a:t>Příklady esterů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143884" y="587727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3762" y="214291"/>
            <a:ext cx="1800238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 descr="C:\Users\Silvinka\AppData\Local\Microsoft\Windows\Temporary Internet Files\Content.IE5\M6JIMR2Z\MC9001934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4366931"/>
            <a:ext cx="2000232" cy="1330904"/>
          </a:xfrm>
          <a:prstGeom prst="rect">
            <a:avLst/>
          </a:prstGeom>
          <a:noFill/>
        </p:spPr>
      </p:pic>
      <p:pic>
        <p:nvPicPr>
          <p:cNvPr id="6147" name="Picture 3" descr="C:\Users\Silvinka\AppData\Local\Microsoft\Windows\Temporary Internet Files\Content.IE5\QZCIL5F5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93791" y="2214554"/>
            <a:ext cx="2189738" cy="16022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143884" y="114943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01262" y="381678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81328"/>
            <a:ext cx="8786874" cy="4525963"/>
          </a:xfrm>
        </p:spPr>
        <p:txBody>
          <a:bodyPr/>
          <a:lstStyle/>
          <a:p>
            <a:endParaRPr lang="cs-CZ" sz="2400" dirty="0" smtClean="0"/>
          </a:p>
          <a:p>
            <a:pPr>
              <a:buNone/>
            </a:pPr>
            <a:r>
              <a:rPr lang="cs-CZ" sz="2800" dirty="0" smtClean="0"/>
              <a:t>HCOOH  + …………..   HCOO-CH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-CH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-CH</a:t>
            </a:r>
            <a:r>
              <a:rPr lang="cs-CZ" sz="2800" baseline="-25000" dirty="0" smtClean="0"/>
              <a:t>3 </a:t>
            </a:r>
            <a:r>
              <a:rPr lang="cs-CZ" sz="2800" dirty="0" smtClean="0"/>
              <a:t>+ …</a:t>
            </a:r>
            <a:endParaRPr lang="cs-CZ" sz="2800" baseline="-25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č.1: dopiš rovnici esterifikace a pojmenuj vzniklý ester 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857620" y="2143116"/>
            <a:ext cx="35719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HCOOH  + HO-CH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 HCOO-CH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3 </a:t>
            </a:r>
            <a:r>
              <a:rPr lang="cs-CZ" sz="2400" dirty="0" smtClean="0"/>
              <a:t>+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baseline="-25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č.1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500562" y="2071678"/>
            <a:ext cx="35719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857752" y="2643182"/>
            <a:ext cx="285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propylester</a:t>
            </a:r>
            <a:r>
              <a:rPr lang="cs-CZ" sz="2400" dirty="0" smtClean="0"/>
              <a:t> kyseliny mravenčí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7238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329642" cy="17859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č.2: napiš rovnici esterifikace kyseliny mravenčí a </a:t>
            </a:r>
            <a:r>
              <a:rPr lang="cs-CZ" dirty="0" err="1" smtClean="0"/>
              <a:t>ethanolu</a:t>
            </a:r>
            <a:r>
              <a:rPr lang="cs-CZ" dirty="0" smtClean="0"/>
              <a:t>, pojmenuj vzniklý ester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81328"/>
            <a:ext cx="8786874" cy="4525963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4"/>
                </a:solidFill>
              </a:rPr>
              <a:t>Kyselina mravenčí + </a:t>
            </a:r>
            <a:r>
              <a:rPr lang="cs-CZ" sz="2800" dirty="0" err="1" smtClean="0">
                <a:solidFill>
                  <a:schemeClr val="accent4"/>
                </a:solidFill>
              </a:rPr>
              <a:t>ethanol</a:t>
            </a:r>
            <a:endParaRPr lang="cs-CZ" sz="2800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800" dirty="0" smtClean="0"/>
              <a:t>HCOOH  + HO-CH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-CH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  HCOO-CH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-CH</a:t>
            </a:r>
            <a:r>
              <a:rPr lang="cs-CZ" sz="2800" baseline="-25000" dirty="0" smtClean="0"/>
              <a:t>3 </a:t>
            </a:r>
            <a:r>
              <a:rPr lang="cs-CZ" sz="2800" dirty="0" smtClean="0"/>
              <a:t>+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endParaRPr lang="cs-CZ" sz="2800" baseline="-250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č.2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572000" y="2643182"/>
            <a:ext cx="35719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00628" y="3143248"/>
            <a:ext cx="285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ethylester</a:t>
            </a:r>
            <a:r>
              <a:rPr lang="cs-CZ" sz="2400" dirty="0" smtClean="0"/>
              <a:t> kyseliny mravenčí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1328"/>
            <a:ext cx="9001156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Veškerý text byl vytvořen </a:t>
            </a:r>
            <a:r>
              <a:rPr lang="cs-CZ" sz="2400" smtClean="0"/>
              <a:t>autorem materiálu, 18.4.2012.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Obrázky:</a:t>
            </a:r>
          </a:p>
          <a:p>
            <a:r>
              <a:rPr lang="cs-CZ" sz="2400" dirty="0" smtClean="0"/>
              <a:t>Obr.1: Otevřená galerie Microsoft Office, 18.4.2012.</a:t>
            </a:r>
          </a:p>
          <a:p>
            <a:r>
              <a:rPr lang="cs-CZ" sz="2400" dirty="0" smtClean="0"/>
              <a:t>Obr.2: </a:t>
            </a:r>
            <a:r>
              <a:rPr lang="cs-CZ" sz="2400" dirty="0"/>
              <a:t>Otevřená galerie Microsoft Office, </a:t>
            </a:r>
            <a:r>
              <a:rPr lang="cs-CZ" sz="2400" dirty="0" smtClean="0"/>
              <a:t>18.4.2012.</a:t>
            </a:r>
            <a:endParaRPr lang="cs-CZ" sz="2400" dirty="0"/>
          </a:p>
          <a:p>
            <a:r>
              <a:rPr lang="cs-CZ" sz="2400" dirty="0" smtClean="0"/>
              <a:t>Obr.3: </a:t>
            </a:r>
            <a:r>
              <a:rPr lang="cs-CZ" sz="2400" dirty="0"/>
              <a:t>Otevřená galerie Microsoft Office, </a:t>
            </a:r>
            <a:r>
              <a:rPr lang="cs-CZ" sz="2400" dirty="0" smtClean="0"/>
              <a:t>18.4.2012.</a:t>
            </a:r>
            <a:endParaRPr lang="cs-CZ" sz="2400" dirty="0"/>
          </a:p>
          <a:p>
            <a:r>
              <a:rPr lang="cs-CZ" sz="2400" dirty="0" smtClean="0"/>
              <a:t>Obr.4: </a:t>
            </a:r>
            <a:r>
              <a:rPr lang="cs-CZ" sz="2400" dirty="0"/>
              <a:t>Otevřená galerie Microsoft Office, </a:t>
            </a:r>
            <a:r>
              <a:rPr lang="cs-CZ" sz="2400" dirty="0" smtClean="0"/>
              <a:t>18.4.2012.</a:t>
            </a:r>
            <a:endParaRPr lang="cs-CZ" sz="2400" dirty="0"/>
          </a:p>
          <a:p>
            <a:r>
              <a:rPr lang="cs-CZ" sz="2400" dirty="0" smtClean="0"/>
              <a:t>Obr.5: </a:t>
            </a:r>
            <a:r>
              <a:rPr lang="cs-CZ" sz="2400" dirty="0"/>
              <a:t>Otevřená galerie Microsoft Office, </a:t>
            </a:r>
            <a:r>
              <a:rPr lang="cs-CZ" sz="2400" dirty="0" smtClean="0"/>
              <a:t>18.4.2012.</a:t>
            </a:r>
            <a:endParaRPr lang="cs-CZ" sz="24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595</TotalTime>
  <Words>253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Anotace</vt:lpstr>
      <vt:lpstr>Estery </vt:lpstr>
      <vt:lpstr>Estery </vt:lpstr>
      <vt:lpstr>Příklady esterů</vt:lpstr>
      <vt:lpstr>Úkol č.1: dopiš rovnici esterifikace a pojmenuj vzniklý ester </vt:lpstr>
      <vt:lpstr>Řešení úkolu č.1</vt:lpstr>
      <vt:lpstr>Úkol č.2: napiš rovnici esterifikace kyseliny mravenčí a ethanolu, pojmenuj vzniklý ester</vt:lpstr>
      <vt:lpstr>Řešení úkolu č.2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17</cp:revision>
  <dcterms:created xsi:type="dcterms:W3CDTF">2012-01-25T22:13:36Z</dcterms:created>
  <dcterms:modified xsi:type="dcterms:W3CDTF">2012-12-06T17:07:23Z</dcterms:modified>
</cp:coreProperties>
</file>