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4" r:id="rId1"/>
  </p:sldMasterIdLst>
  <p:notesMasterIdLst>
    <p:notesMasterId r:id="rId18"/>
  </p:notesMasterIdLst>
  <p:sldIdLst>
    <p:sldId id="256" r:id="rId2"/>
    <p:sldId id="258" r:id="rId3"/>
    <p:sldId id="257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75" r:id="rId13"/>
    <p:sldId id="285" r:id="rId14"/>
    <p:sldId id="274" r:id="rId15"/>
    <p:sldId id="271" r:id="rId16"/>
    <p:sldId id="26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NÁZEV:VY_32_INOVACE_12_Chemie 9.ročník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600" dirty="0" smtClean="0"/>
            <a:t>ZŠ Dolní Benešov, 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Šimečková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Sacharidy</a:t>
          </a: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r>
            <a:rPr lang="cs-CZ" sz="2000" dirty="0" smtClean="0">
              <a:latin typeface="Palatino Linotype" pitchFamily="18" charset="0"/>
            </a:rPr>
            <a:t>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423" custLinFactNeighborY="-643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CDF5C9A-DB9C-4FD8-9DB9-7F10B51DE8AA}" type="presOf" srcId="{B651F6E3-6281-48DB-9319-2AEAFDAE7572}" destId="{6BB5E863-4638-4E1D-BFDE-399D028AC4ED}" srcOrd="1" destOrd="0" presId="urn:microsoft.com/office/officeart/2005/8/layout/target3"/>
    <dgm:cxn modelId="{1EF1E805-2DBB-44E9-BE01-C47BCE556EAB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7B869DE-D3A7-4EBE-9F0C-46B82730E6C4}" type="presOf" srcId="{D1D4F407-5343-4D3F-B5B9-D407B03CAEB4}" destId="{D005CE8C-CC26-4C3E-AC11-E15060ECD759}" srcOrd="0" destOrd="0" presId="urn:microsoft.com/office/officeart/2005/8/layout/target3"/>
    <dgm:cxn modelId="{488BE164-35B8-4E9E-9923-9392F53A773C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56B0D02-E7EF-43C4-87A3-828DCF128062}" type="presOf" srcId="{D8197B8C-B260-4A16-BDF4-0947B075E274}" destId="{5A5FFA88-C948-4069-8E93-59FA12366E83}" srcOrd="1" destOrd="0" presId="urn:microsoft.com/office/officeart/2005/8/layout/target3"/>
    <dgm:cxn modelId="{BD3F67CA-C186-4029-820B-09569153BFA9}" type="presOf" srcId="{D8197B8C-B260-4A16-BDF4-0947B075E274}" destId="{25B08C86-7E15-44DC-BE7F-FFB55DD49D12}" srcOrd="0" destOrd="0" presId="urn:microsoft.com/office/officeart/2005/8/layout/target3"/>
    <dgm:cxn modelId="{38A6D7F0-9208-4860-971D-5E6C407EA481}" type="presOf" srcId="{D1D4F407-5343-4D3F-B5B9-D407B03CAEB4}" destId="{AED2198E-93D5-4001-81B4-73124B309672}" srcOrd="1" destOrd="0" presId="urn:microsoft.com/office/officeart/2005/8/layout/target3"/>
    <dgm:cxn modelId="{4EFE60AC-1F2A-40E2-AA50-C27073441ACB}" type="presOf" srcId="{4C35D32F-0EAB-4CD7-82EE-45574DC2A586}" destId="{890E4F0B-2866-4A3F-A3C7-2A14B1797930}" srcOrd="1" destOrd="0" presId="urn:microsoft.com/office/officeart/2005/8/layout/target3"/>
    <dgm:cxn modelId="{886A6C8F-E6CF-4CB2-9B3B-7EA88907DEFB}" type="presOf" srcId="{4C35D32F-0EAB-4CD7-82EE-45574DC2A586}" destId="{8BEBB6EC-1DAA-4CAC-8A25-BC0FCBD5DBD5}" srcOrd="0" destOrd="0" presId="urn:microsoft.com/office/officeart/2005/8/layout/target3"/>
    <dgm:cxn modelId="{3A164C09-FEC9-4155-A535-53540EF93558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1481407-6B9F-4531-A2FA-AE672301CC36}" type="presOf" srcId="{B651F6E3-6281-48DB-9319-2AEAFDAE7572}" destId="{619D679B-A015-4ECF-8348-D1034C574F40}" srcOrd="0" destOrd="0" presId="urn:microsoft.com/office/officeart/2005/8/layout/target3"/>
    <dgm:cxn modelId="{D8E00204-9B2F-4F96-ACB5-90F876BA7159}" type="presParOf" srcId="{333A1088-737F-45CB-B68E-254E46348037}" destId="{F5ABB229-8D3B-4694-996A-96F23CF14429}" srcOrd="0" destOrd="0" presId="urn:microsoft.com/office/officeart/2005/8/layout/target3"/>
    <dgm:cxn modelId="{AC035B5E-27FA-4CEB-A71F-9BF29B7111C4}" type="presParOf" srcId="{333A1088-737F-45CB-B68E-254E46348037}" destId="{F41139FD-01EE-4571-8B17-4FB00FC51163}" srcOrd="1" destOrd="0" presId="urn:microsoft.com/office/officeart/2005/8/layout/target3"/>
    <dgm:cxn modelId="{C7723542-21D5-4A3B-8458-8B0D281C6854}" type="presParOf" srcId="{333A1088-737F-45CB-B68E-254E46348037}" destId="{D005CE8C-CC26-4C3E-AC11-E15060ECD759}" srcOrd="2" destOrd="0" presId="urn:microsoft.com/office/officeart/2005/8/layout/target3"/>
    <dgm:cxn modelId="{94E55FAA-93FA-49A7-9BEF-FF162DF6D85D}" type="presParOf" srcId="{333A1088-737F-45CB-B68E-254E46348037}" destId="{2C702D82-9B77-49B7-9568-BB8EB47C3372}" srcOrd="3" destOrd="0" presId="urn:microsoft.com/office/officeart/2005/8/layout/target3"/>
    <dgm:cxn modelId="{C8F67E59-111C-4558-857B-8AAFAAC844F0}" type="presParOf" srcId="{333A1088-737F-45CB-B68E-254E46348037}" destId="{A52A0455-90FF-4808-ABD0-F02540D31D5A}" srcOrd="4" destOrd="0" presId="urn:microsoft.com/office/officeart/2005/8/layout/target3"/>
    <dgm:cxn modelId="{D7ED66FF-B4E2-42E9-921A-EA5F74455DF7}" type="presParOf" srcId="{333A1088-737F-45CB-B68E-254E46348037}" destId="{6140AFEC-043D-4C43-A2F9-D0F5331DF3A3}" srcOrd="5" destOrd="0" presId="urn:microsoft.com/office/officeart/2005/8/layout/target3"/>
    <dgm:cxn modelId="{F58FBAC4-8C26-4933-BE71-F63094603963}" type="presParOf" srcId="{333A1088-737F-45CB-B68E-254E46348037}" destId="{9358AC05-5D7D-4327-9F80-1AD486AEA664}" srcOrd="6" destOrd="0" presId="urn:microsoft.com/office/officeart/2005/8/layout/target3"/>
    <dgm:cxn modelId="{DEC555EB-2BBB-4C6D-AD27-FC0DD5CFDFD6}" type="presParOf" srcId="{333A1088-737F-45CB-B68E-254E46348037}" destId="{313FC574-E1CD-4FB4-B054-0B805CE0447D}" srcOrd="7" destOrd="0" presId="urn:microsoft.com/office/officeart/2005/8/layout/target3"/>
    <dgm:cxn modelId="{D23CB795-3772-4F21-BDF8-C9D1A90CB3A3}" type="presParOf" srcId="{333A1088-737F-45CB-B68E-254E46348037}" destId="{619D679B-A015-4ECF-8348-D1034C574F40}" srcOrd="8" destOrd="0" presId="urn:microsoft.com/office/officeart/2005/8/layout/target3"/>
    <dgm:cxn modelId="{122513A7-8592-4D3F-8A08-D3A795D23A7D}" type="presParOf" srcId="{333A1088-737F-45CB-B68E-254E46348037}" destId="{322283A8-4A27-4CDA-BAE3-F381106A9174}" srcOrd="9" destOrd="0" presId="urn:microsoft.com/office/officeart/2005/8/layout/target3"/>
    <dgm:cxn modelId="{D37CB826-01EF-489D-972B-8CCAFD53952E}" type="presParOf" srcId="{333A1088-737F-45CB-B68E-254E46348037}" destId="{FFC9F71D-1B4F-4AD9-A4A6-86ADEFC8AF5C}" srcOrd="10" destOrd="0" presId="urn:microsoft.com/office/officeart/2005/8/layout/target3"/>
    <dgm:cxn modelId="{A597CDCC-15AE-4CBA-A895-E0A122569A49}" type="presParOf" srcId="{333A1088-737F-45CB-B68E-254E46348037}" destId="{25B08C86-7E15-44DC-BE7F-FFB55DD49D12}" srcOrd="11" destOrd="0" presId="urn:microsoft.com/office/officeart/2005/8/layout/target3"/>
    <dgm:cxn modelId="{384E286A-0EF3-4BA4-B3C6-7688EA9D2623}" type="presParOf" srcId="{333A1088-737F-45CB-B68E-254E46348037}" destId="{76644BE8-9D7C-4C09-B250-3D10AF48CBB7}" srcOrd="12" destOrd="0" presId="urn:microsoft.com/office/officeart/2005/8/layout/target3"/>
    <dgm:cxn modelId="{2A7AE389-B4E0-427E-966F-5D06894C373F}" type="presParOf" srcId="{333A1088-737F-45CB-B68E-254E46348037}" destId="{EE85B701-7295-41C0-BA7A-34D3756A2AE6}" srcOrd="13" destOrd="0" presId="urn:microsoft.com/office/officeart/2005/8/layout/target3"/>
    <dgm:cxn modelId="{BF439956-86CF-47D6-9D05-2AB2DC0C21EF}" type="presParOf" srcId="{333A1088-737F-45CB-B68E-254E46348037}" destId="{8BEBB6EC-1DAA-4CAC-8A25-BC0FCBD5DBD5}" srcOrd="14" destOrd="0" presId="urn:microsoft.com/office/officeart/2005/8/layout/target3"/>
    <dgm:cxn modelId="{D778A875-ABA9-42E6-81EC-95FA89610E75}" type="presParOf" srcId="{333A1088-737F-45CB-B68E-254E46348037}" destId="{AED2198E-93D5-4001-81B4-73124B309672}" srcOrd="15" destOrd="0" presId="urn:microsoft.com/office/officeart/2005/8/layout/target3"/>
    <dgm:cxn modelId="{FD3333C9-4E73-4C70-8DA6-18532233EA23}" type="presParOf" srcId="{333A1088-737F-45CB-B68E-254E46348037}" destId="{2BE915AB-18AA-4053-B92C-3BFC9ED204BB}" srcOrd="16" destOrd="0" presId="urn:microsoft.com/office/officeart/2005/8/layout/target3"/>
    <dgm:cxn modelId="{E9ECA74C-557A-444E-90D0-7A238E03E558}" type="presParOf" srcId="{333A1088-737F-45CB-B68E-254E46348037}" destId="{6BB5E863-4638-4E1D-BFDE-399D028AC4ED}" srcOrd="17" destOrd="0" presId="urn:microsoft.com/office/officeart/2005/8/layout/target3"/>
    <dgm:cxn modelId="{15F9207B-D7AB-4D32-8FCD-DB0A0FF5ADDC}" type="presParOf" srcId="{333A1088-737F-45CB-B68E-254E46348037}" destId="{5A5FFA88-C948-4069-8E93-59FA12366E83}" srcOrd="18" destOrd="0" presId="urn:microsoft.com/office/officeart/2005/8/layout/target3"/>
    <dgm:cxn modelId="{7FF9614D-6123-40A3-8262-214E1C2CA79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600" kern="1200" dirty="0" smtClean="0"/>
            <a:t>ZŠ Dolní Benešov, příspěvková organizace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Šimečková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46368" y="805767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NÁZEV:VY_32_INOVACE_12_Chemie 9.ročník </a:t>
          </a:r>
          <a:endParaRPr lang="cs-CZ" sz="2000" kern="1200" dirty="0"/>
        </a:p>
      </dsp:txBody>
      <dsp:txXfrm>
        <a:off x="1246368" y="805767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Sacharidy</a:t>
          </a:r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656185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r>
            <a:rPr lang="cs-CZ" sz="2000" kern="1200" dirty="0" smtClean="0">
              <a:latin typeface="Palatino Linotype" pitchFamily="18" charset="0"/>
            </a:rPr>
            <a:t>CZ.1.07/1.4.00/21.1262</a:t>
          </a:r>
          <a:endParaRPr lang="cs-CZ" sz="2000" kern="1200" dirty="0"/>
        </a:p>
      </dsp:txBody>
      <dsp:txXfrm>
        <a:off x="1224143" y="1656185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F8F9E1-1FEC-492D-91CC-395B656BF1C5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8CD26-CC5C-44DE-8CA8-4EF671EEB9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5899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6B6167F-AB6E-4799-9FD4-5E30464B25A2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6167F-AB6E-4799-9FD4-5E30464B25A2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6167F-AB6E-4799-9FD4-5E30464B25A2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6167F-AB6E-4799-9FD4-5E30464B25A2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6167F-AB6E-4799-9FD4-5E30464B25A2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6167F-AB6E-4799-9FD4-5E30464B25A2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6167F-AB6E-4799-9FD4-5E30464B25A2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6B6167F-AB6E-4799-9FD4-5E30464B25A2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6B6167F-AB6E-4799-9FD4-5E30464B25A2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6167F-AB6E-4799-9FD4-5E30464B25A2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B6167F-AB6E-4799-9FD4-5E30464B25A2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6B6167F-AB6E-4799-9FD4-5E30464B25A2}" type="datetimeFigureOut">
              <a:rPr lang="cs-CZ" smtClean="0"/>
              <a:pPr/>
              <a:t>6.12.2012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0A048C5-5E98-4CF2-A8C0-DD15AA481C5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55850303"/>
              </p:ext>
            </p:extLst>
          </p:nvPr>
        </p:nvGraphicFramePr>
        <p:xfrm>
          <a:off x="685800" y="2155143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se základními informacemi o sacharidech.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 prezentaci jsou úkoly k zopakování učiva.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1328"/>
            <a:ext cx="9144000" cy="5019506"/>
          </a:xfrm>
        </p:spPr>
        <p:txBody>
          <a:bodyPr>
            <a:normAutofit/>
          </a:bodyPr>
          <a:lstStyle/>
          <a:p>
            <a:r>
              <a:rPr lang="cs-CZ" dirty="0" smtClean="0"/>
              <a:t>Jsou to přírodní organické látky, které obsahují ve své molekule atomy uhlíku, kyslíku a vodíku.</a:t>
            </a:r>
          </a:p>
          <a:p>
            <a:endParaRPr lang="cs-CZ" dirty="0" smtClean="0"/>
          </a:p>
          <a:p>
            <a:r>
              <a:rPr lang="cs-CZ" dirty="0" smtClean="0"/>
              <a:t>Podle složitosti molekul se dělí na:</a:t>
            </a:r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1) monosacharidy- </a:t>
            </a:r>
            <a:r>
              <a:rPr lang="cs-CZ" dirty="0" smtClean="0"/>
              <a:t>jednoduché sacharidy</a:t>
            </a:r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2) disacharidy </a:t>
            </a:r>
            <a:r>
              <a:rPr lang="cs-CZ" dirty="0" smtClean="0"/>
              <a:t>– složené ze 2 jednotek monosacharidů</a:t>
            </a:r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3) polysacharidy </a:t>
            </a:r>
            <a:r>
              <a:rPr lang="cs-CZ" dirty="0" smtClean="0"/>
              <a:t>– složené z velkého počtu monosacharidů</a:t>
            </a:r>
          </a:p>
          <a:p>
            <a:endParaRPr lang="cs-CZ" b="1" dirty="0" smtClean="0">
              <a:solidFill>
                <a:schemeClr val="accent4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64" y="214290"/>
            <a:ext cx="8715436" cy="1066800"/>
          </a:xfrm>
        </p:spPr>
        <p:txBody>
          <a:bodyPr>
            <a:normAutofit/>
          </a:bodyPr>
          <a:lstStyle/>
          <a:p>
            <a:r>
              <a:rPr lang="cs-CZ" dirty="0" smtClean="0"/>
              <a:t>SACHARIDY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0"/>
            <a:ext cx="17526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ovéPole 12"/>
          <p:cNvSpPr txBox="1"/>
          <p:nvPr/>
        </p:nvSpPr>
        <p:spPr>
          <a:xfrm>
            <a:off x="8072462" y="1214422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Glukóza (hroznový cukr, krevní cukr)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Bílá krystalická ve vodě rozpustná látka</a:t>
            </a:r>
          </a:p>
          <a:p>
            <a:endParaRPr lang="cs-CZ" dirty="0" smtClean="0"/>
          </a:p>
          <a:p>
            <a:r>
              <a:rPr lang="cs-CZ" dirty="0" smtClean="0"/>
              <a:t>Vyskytuje se v některých plodech rostlin (vinných hroznech)</a:t>
            </a:r>
          </a:p>
          <a:p>
            <a:endParaRPr lang="cs-CZ" dirty="0" smtClean="0"/>
          </a:p>
          <a:p>
            <a:r>
              <a:rPr lang="cs-CZ" dirty="0" smtClean="0"/>
              <a:t>Významný zdroj energie pro organismy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MONOSACHARIDY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0"/>
            <a:ext cx="2214566" cy="2214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929586" y="2500306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Fruktóza (ovocný cukr)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Vyskytuje se v plodech rostlin</a:t>
            </a:r>
          </a:p>
          <a:p>
            <a:endParaRPr lang="cs-CZ" dirty="0" smtClean="0"/>
          </a:p>
          <a:p>
            <a:r>
              <a:rPr lang="cs-CZ" dirty="0" smtClean="0"/>
              <a:t>S glukózou tvoří hlavní součást medu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MONOSACHARIDY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929586" y="3000372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3857628"/>
            <a:ext cx="3286148" cy="2795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285728"/>
            <a:ext cx="193701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ovéPole 12"/>
          <p:cNvSpPr txBox="1"/>
          <p:nvPr/>
        </p:nvSpPr>
        <p:spPr>
          <a:xfrm>
            <a:off x="8001024" y="628652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Galaktóza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Nemá sladkou chuť</a:t>
            </a:r>
          </a:p>
          <a:p>
            <a:endParaRPr lang="cs-CZ" dirty="0" smtClean="0"/>
          </a:p>
          <a:p>
            <a:r>
              <a:rPr lang="cs-CZ" dirty="0" smtClean="0"/>
              <a:t>Je obsažen v mléce savců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MONOSACHARIDY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376672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Sacharóza (řepný cukr, třtinový cukr)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Složen z molekuly glukózy a fruktózy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Bílá krystalická ve vodě rozpustná látka</a:t>
            </a:r>
          </a:p>
          <a:p>
            <a:r>
              <a:rPr lang="cs-CZ" dirty="0" smtClean="0"/>
              <a:t>Zahříváním karamelizuje</a:t>
            </a:r>
          </a:p>
          <a:p>
            <a:r>
              <a:rPr lang="cs-CZ" dirty="0" smtClean="0"/>
              <a:t>Vyrábí se z cukrové třtiny a z cukrové řepy</a:t>
            </a:r>
          </a:p>
          <a:p>
            <a:r>
              <a:rPr lang="cs-CZ" dirty="0" smtClean="0"/>
              <a:t>Nejpoužívanější sacharid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DISACHARIDY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1643042" y="3071810"/>
            <a:ext cx="2500330" cy="71438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000232" y="3143248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glukóza</a:t>
            </a:r>
            <a:endParaRPr lang="cs-CZ" sz="2800" dirty="0"/>
          </a:p>
        </p:txBody>
      </p:sp>
      <p:sp>
        <p:nvSpPr>
          <p:cNvPr id="6" name="Plus 5"/>
          <p:cNvSpPr/>
          <p:nvPr/>
        </p:nvSpPr>
        <p:spPr>
          <a:xfrm>
            <a:off x="4286248" y="3071810"/>
            <a:ext cx="414334" cy="414334"/>
          </a:xfrm>
          <a:prstGeom prst="mathPlus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00628" y="3143248"/>
            <a:ext cx="2071702" cy="57150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143504" y="3214686"/>
            <a:ext cx="1928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fruktóza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1214414" y="2928934"/>
            <a:ext cx="6572296" cy="1285884"/>
          </a:xfrm>
          <a:prstGeom prst="round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428992" y="3786190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SACHARÓZA</a:t>
            </a:r>
            <a:endParaRPr lang="cs-CZ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96" y="0"/>
            <a:ext cx="1363599" cy="1524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ovéPole 11"/>
          <p:cNvSpPr txBox="1"/>
          <p:nvPr/>
        </p:nvSpPr>
        <p:spPr>
          <a:xfrm>
            <a:off x="7929586" y="2285992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376672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Laktóza (mléčný cukr)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Složen z molekuly glukózy a galaktózy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Vyskytuje se v mateřském mléce savců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DISACHARIDY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1643042" y="3071810"/>
            <a:ext cx="2500330" cy="71438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000232" y="3143248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glukóza</a:t>
            </a:r>
            <a:endParaRPr lang="cs-CZ" sz="2800" dirty="0"/>
          </a:p>
        </p:txBody>
      </p:sp>
      <p:sp>
        <p:nvSpPr>
          <p:cNvPr id="6" name="Plus 5"/>
          <p:cNvSpPr/>
          <p:nvPr/>
        </p:nvSpPr>
        <p:spPr>
          <a:xfrm>
            <a:off x="4286248" y="3071810"/>
            <a:ext cx="414334" cy="414334"/>
          </a:xfrm>
          <a:prstGeom prst="mathPlus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00628" y="3143248"/>
            <a:ext cx="2071702" cy="571504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143504" y="3214686"/>
            <a:ext cx="1928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galaktóza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1214414" y="2928934"/>
            <a:ext cx="6572296" cy="1285884"/>
          </a:xfrm>
          <a:prstGeom prst="round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428992" y="3786190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LAKTÓZA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37667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Škrob</a:t>
            </a:r>
          </a:p>
          <a:p>
            <a:endParaRPr lang="cs-CZ" dirty="0" smtClean="0"/>
          </a:p>
          <a:p>
            <a:r>
              <a:rPr lang="cs-CZ" dirty="0" smtClean="0"/>
              <a:t>Složen z nerozpustné amylózy a rozpustného amylopektinu</a:t>
            </a:r>
          </a:p>
          <a:p>
            <a:endParaRPr lang="cs-CZ" dirty="0" smtClean="0"/>
          </a:p>
          <a:p>
            <a:r>
              <a:rPr lang="cs-CZ" dirty="0" smtClean="0"/>
              <a:t>Málo rozpustný ve vodě</a:t>
            </a:r>
          </a:p>
          <a:p>
            <a:r>
              <a:rPr lang="cs-CZ" dirty="0" smtClean="0"/>
              <a:t>Vyskytuje se v bramborech, obilovinách, luštěninách…</a:t>
            </a:r>
          </a:p>
          <a:p>
            <a:r>
              <a:rPr lang="cs-CZ" dirty="0" smtClean="0"/>
              <a:t>Používá se v potravinářství, na škrobení prádla…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POLYSACHARIDY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071546"/>
            <a:ext cx="2478262" cy="1336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214290"/>
            <a:ext cx="231870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ovéPole 14"/>
          <p:cNvSpPr txBox="1"/>
          <p:nvPr/>
        </p:nvSpPr>
        <p:spPr>
          <a:xfrm>
            <a:off x="8072462" y="1928802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929454" y="2071678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37667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Glykogen (živočišný škrob)</a:t>
            </a:r>
          </a:p>
          <a:p>
            <a:endParaRPr lang="cs-CZ" dirty="0" smtClean="0"/>
          </a:p>
          <a:p>
            <a:r>
              <a:rPr lang="cs-CZ" dirty="0" smtClean="0"/>
              <a:t>Slouží jako zásobní látka živočichů a hub</a:t>
            </a:r>
          </a:p>
          <a:p>
            <a:endParaRPr lang="cs-CZ" dirty="0" smtClean="0"/>
          </a:p>
          <a:p>
            <a:r>
              <a:rPr lang="cs-CZ" dirty="0" smtClean="0"/>
              <a:t>Je uložen v játrech a svalech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POLYSACHARIDY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37667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Celulóza (buničina) </a:t>
            </a:r>
          </a:p>
          <a:p>
            <a:endParaRPr lang="cs-CZ" dirty="0" smtClean="0"/>
          </a:p>
          <a:p>
            <a:r>
              <a:rPr lang="cs-CZ" dirty="0" smtClean="0"/>
              <a:t>Je stavební materiál stěn rostlinných buněk</a:t>
            </a:r>
          </a:p>
          <a:p>
            <a:r>
              <a:rPr lang="cs-CZ" dirty="0" smtClean="0"/>
              <a:t>Pro člověka je nestravitelná</a:t>
            </a:r>
          </a:p>
          <a:p>
            <a:endParaRPr lang="cs-CZ" dirty="0" smtClean="0"/>
          </a:p>
          <a:p>
            <a:r>
              <a:rPr lang="cs-CZ" dirty="0" smtClean="0"/>
              <a:t>Používá se na výrobu papíru, celofánu, vaty, umělého hedvábí…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POLYSACHARIDY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42844" y="1481328"/>
            <a:ext cx="8786874" cy="4525963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Glukóza				mléčný cukr</a:t>
            </a:r>
          </a:p>
          <a:p>
            <a:endParaRPr lang="cs-CZ" sz="2400" dirty="0" smtClean="0"/>
          </a:p>
          <a:p>
            <a:r>
              <a:rPr lang="cs-CZ" sz="2400" dirty="0" smtClean="0"/>
              <a:t>Celulóza				hroznový cukr</a:t>
            </a:r>
          </a:p>
          <a:p>
            <a:endParaRPr lang="cs-CZ" sz="2400" dirty="0" smtClean="0"/>
          </a:p>
          <a:p>
            <a:r>
              <a:rPr lang="cs-CZ" sz="2400" dirty="0" smtClean="0"/>
              <a:t>Sacharóza			ovocný cukr</a:t>
            </a:r>
          </a:p>
          <a:p>
            <a:endParaRPr lang="cs-CZ" sz="2400" dirty="0" smtClean="0"/>
          </a:p>
          <a:p>
            <a:r>
              <a:rPr lang="cs-CZ" sz="2400" dirty="0" smtClean="0"/>
              <a:t>Glykogen				buničina </a:t>
            </a:r>
          </a:p>
          <a:p>
            <a:endParaRPr lang="cs-CZ" sz="2400" dirty="0" smtClean="0"/>
          </a:p>
          <a:p>
            <a:r>
              <a:rPr lang="cs-CZ" sz="2400" dirty="0" smtClean="0"/>
              <a:t>Laktóza 				řepný cukr</a:t>
            </a:r>
          </a:p>
          <a:p>
            <a:endParaRPr lang="cs-CZ" sz="2400" dirty="0" smtClean="0"/>
          </a:p>
          <a:p>
            <a:r>
              <a:rPr lang="cs-CZ" sz="2400" dirty="0" smtClean="0"/>
              <a:t>Fruktóza 				živočišný škrob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Úkol č.1: spoj názvy sacharidů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42844" y="1481328"/>
            <a:ext cx="8786874" cy="4525963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Glukóza				mléčný cukr</a:t>
            </a:r>
          </a:p>
          <a:p>
            <a:endParaRPr lang="cs-CZ" sz="2400" dirty="0" smtClean="0"/>
          </a:p>
          <a:p>
            <a:r>
              <a:rPr lang="cs-CZ" sz="2400" dirty="0" smtClean="0"/>
              <a:t>Celulóza				hroznový cukr</a:t>
            </a:r>
          </a:p>
          <a:p>
            <a:endParaRPr lang="cs-CZ" sz="2400" dirty="0" smtClean="0"/>
          </a:p>
          <a:p>
            <a:r>
              <a:rPr lang="cs-CZ" sz="2400" dirty="0" smtClean="0"/>
              <a:t>Sacharóza			ovocný cukr</a:t>
            </a:r>
          </a:p>
          <a:p>
            <a:endParaRPr lang="cs-CZ" sz="2400" dirty="0" smtClean="0"/>
          </a:p>
          <a:p>
            <a:r>
              <a:rPr lang="cs-CZ" sz="2400" dirty="0" smtClean="0"/>
              <a:t>Glykogen				buničina </a:t>
            </a:r>
          </a:p>
          <a:p>
            <a:endParaRPr lang="cs-CZ" sz="2400" dirty="0" smtClean="0"/>
          </a:p>
          <a:p>
            <a:r>
              <a:rPr lang="cs-CZ" sz="2400" dirty="0" smtClean="0"/>
              <a:t>Laktóza 				řepný cukr</a:t>
            </a:r>
          </a:p>
          <a:p>
            <a:endParaRPr lang="cs-CZ" sz="2400" dirty="0" smtClean="0"/>
          </a:p>
          <a:p>
            <a:r>
              <a:rPr lang="cs-CZ" sz="2400" dirty="0" smtClean="0"/>
              <a:t>Fruktóza 				živočišný škrob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 úkolu č.1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928794" y="1643050"/>
            <a:ext cx="2857520" cy="78581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1928794" y="2428868"/>
            <a:ext cx="2857520" cy="142876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2214546" y="3214686"/>
            <a:ext cx="2571768" cy="150019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2071670" y="4000504"/>
            <a:ext cx="2714644" cy="150019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5400000" flipH="1" flipV="1">
            <a:off x="1857356" y="1714488"/>
            <a:ext cx="3000396" cy="3000396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V="1">
            <a:off x="2071670" y="3286124"/>
            <a:ext cx="2786082" cy="221457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17238"/>
          </a:xfrm>
        </p:spPr>
        <p:txBody>
          <a:bodyPr/>
          <a:lstStyle/>
          <a:p>
            <a:pPr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624078" indent="-514350">
              <a:buAutoNum type="alphaLcParenR"/>
            </a:pPr>
            <a:r>
              <a:rPr lang="cs-CZ" sz="3200" dirty="0" smtClean="0"/>
              <a:t>špatně rozpustný  sacharid, který se vyskytuje například v bramborech, používá se například k zahušťování pokrmů</a:t>
            </a:r>
          </a:p>
          <a:p>
            <a:pPr marL="624078" indent="-514350">
              <a:buAutoNum type="alphaLcParenR"/>
            </a:pPr>
            <a:r>
              <a:rPr lang="cs-CZ" sz="3200" dirty="0" smtClean="0"/>
              <a:t>sacharid rozpustný ve vodě, název je odvozen od ovoce, ve kterém se vyskytuje, je důležitým zdrojem energie pro organismy</a:t>
            </a:r>
          </a:p>
          <a:p>
            <a:pPr marL="624078" indent="-514350">
              <a:buAutoNum type="alphaLcParenR"/>
            </a:pPr>
            <a:endParaRPr lang="cs-CZ" sz="32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329642" cy="1357322"/>
          </a:xfrm>
        </p:spPr>
        <p:txBody>
          <a:bodyPr>
            <a:normAutofit/>
          </a:bodyPr>
          <a:lstStyle/>
          <a:p>
            <a:r>
              <a:rPr lang="cs-CZ" dirty="0" smtClean="0"/>
              <a:t>Úkol č.2: podle popisu poznej sacharid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481328"/>
            <a:ext cx="8786874" cy="4525963"/>
          </a:xfrm>
        </p:spPr>
        <p:txBody>
          <a:bodyPr/>
          <a:lstStyle/>
          <a:p>
            <a:pPr marL="624078" indent="-514350">
              <a:buAutoNum type="alphaLcParenR"/>
            </a:pPr>
            <a:r>
              <a:rPr lang="cs-CZ" dirty="0" smtClean="0"/>
              <a:t>Škrob</a:t>
            </a:r>
          </a:p>
          <a:p>
            <a:pPr marL="624078" indent="-514350">
              <a:buAutoNum type="alphaLcParenR"/>
            </a:pPr>
            <a:endParaRPr lang="cs-CZ" dirty="0" smtClean="0"/>
          </a:p>
          <a:p>
            <a:pPr marL="624078" indent="-514350">
              <a:buAutoNum type="alphaLcParenR"/>
            </a:pPr>
            <a:r>
              <a:rPr lang="cs-CZ" dirty="0" smtClean="0"/>
              <a:t>Glukóza (hroznový cukr)</a:t>
            </a:r>
          </a:p>
          <a:p>
            <a:pPr marL="624078" indent="-514350">
              <a:buAutoNum type="alphaLcParenR"/>
            </a:pPr>
            <a:endParaRPr lang="cs-CZ" dirty="0" smtClean="0"/>
          </a:p>
          <a:p>
            <a:pPr marL="624078" indent="-514350">
              <a:buAutoNum type="alphaLcParenR"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úkolu č.2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481328"/>
            <a:ext cx="8786874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Veškerý text byl vytvořen </a:t>
            </a:r>
            <a:r>
              <a:rPr lang="cs-CZ" smtClean="0"/>
              <a:t>autorem materiálu, 8.5.2012.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Obrázky:</a:t>
            </a:r>
          </a:p>
          <a:p>
            <a:r>
              <a:rPr lang="cs-CZ" dirty="0" smtClean="0"/>
              <a:t>Obr.1: Otevřená galerie Microsoft Office, 8.5.2012.</a:t>
            </a:r>
          </a:p>
          <a:p>
            <a:r>
              <a:rPr lang="cs-CZ" dirty="0" smtClean="0"/>
              <a:t>Obr.2: Otevřená galerie Microsoft Office, 8.5.2012.</a:t>
            </a:r>
          </a:p>
          <a:p>
            <a:r>
              <a:rPr lang="cs-CZ" dirty="0" smtClean="0"/>
              <a:t>Obr.3: Otevřená galerie Microsoft Office, 8.5.2012.</a:t>
            </a:r>
          </a:p>
          <a:p>
            <a:r>
              <a:rPr lang="cs-CZ" dirty="0" smtClean="0"/>
              <a:t>Obr.4: Otevřená galerie Microsoft Office, 8.5.2012.</a:t>
            </a:r>
          </a:p>
          <a:p>
            <a:r>
              <a:rPr lang="cs-CZ" dirty="0" smtClean="0"/>
              <a:t>Obr.5: Otevřená galerie Microsoft Office, 8.5.2012.</a:t>
            </a:r>
          </a:p>
          <a:p>
            <a:r>
              <a:rPr lang="cs-CZ" dirty="0" smtClean="0"/>
              <a:t>Obr.6: Otevřená galerie Microsoft Office, 8.5.2012.</a:t>
            </a:r>
          </a:p>
          <a:p>
            <a:r>
              <a:rPr lang="cs-CZ" dirty="0" smtClean="0"/>
              <a:t>Obr.6: Otevřená galerie Microsoft Office, 8.5.2012.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896</TotalTime>
  <Words>430</Words>
  <Application>Microsoft Office PowerPoint</Application>
  <PresentationFormat>Předvádění na obrazovce (4:3)</PresentationFormat>
  <Paragraphs>146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Shluk</vt:lpstr>
      <vt:lpstr>Prezentace aplikace PowerPoint</vt:lpstr>
      <vt:lpstr>Anotace</vt:lpstr>
      <vt:lpstr>SACHARIDY</vt:lpstr>
      <vt:lpstr>MONOSACHARIDY</vt:lpstr>
      <vt:lpstr>MONOSACHARIDY</vt:lpstr>
      <vt:lpstr>MONOSACHARIDY</vt:lpstr>
      <vt:lpstr>DISACHARIDY</vt:lpstr>
      <vt:lpstr>DISACHARIDY</vt:lpstr>
      <vt:lpstr>POLYSACHARIDY</vt:lpstr>
      <vt:lpstr>POLYSACHARIDY</vt:lpstr>
      <vt:lpstr>POLYSACHARIDY</vt:lpstr>
      <vt:lpstr>Úkol č.1: spoj názvy sacharidů</vt:lpstr>
      <vt:lpstr>Řešení úkolu č.1</vt:lpstr>
      <vt:lpstr>Úkol č.2: podle popisu poznej sacharid</vt:lpstr>
      <vt:lpstr>Řešení úkolu č.2</vt:lpstr>
      <vt:lpstr>Citace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Silvie Šimečková</dc:creator>
  <cp:lastModifiedBy>08FB</cp:lastModifiedBy>
  <cp:revision>22</cp:revision>
  <dcterms:created xsi:type="dcterms:W3CDTF">2012-01-25T22:13:36Z</dcterms:created>
  <dcterms:modified xsi:type="dcterms:W3CDTF">2012-12-06T17:08:39Z</dcterms:modified>
</cp:coreProperties>
</file>