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5"/>
  </p:notesMasterIdLst>
  <p:sldIdLst>
    <p:sldId id="256" r:id="rId2"/>
    <p:sldId id="259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91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22" y="3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NÁZEV:VY_32_INOVACE_18_Chemie 9. ročník 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</a:t>
          </a:r>
          <a:r>
            <a:rPr lang="cs-CZ" sz="2000" dirty="0" smtClean="0"/>
            <a:t>Benešov, </a:t>
          </a:r>
          <a:r>
            <a:rPr lang="cs-CZ" sz="2000" smtClean="0"/>
            <a:t>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Silvie Šimečková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Risk- sacharidy, lipidy, proteiny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-423" custLinFactNeighborY="-643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</a:t>
          </a:r>
          <a:r>
            <a:rPr lang="cs-CZ" sz="2000" kern="1200" dirty="0" smtClean="0"/>
            <a:t>Benešov, </a:t>
          </a:r>
          <a:r>
            <a:rPr lang="cs-CZ" sz="2000" kern="1200" smtClean="0"/>
            <a:t>příspěvková 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Silvie Šimečková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46368" y="805767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NÁZEV:VY_32_INOVACE_18_Chemie 9. ročník </a:t>
          </a:r>
          <a:endParaRPr lang="cs-CZ" sz="2000" kern="1200" dirty="0"/>
        </a:p>
      </dsp:txBody>
      <dsp:txXfrm>
        <a:off x="1246368" y="805767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Risk- sacharidy, lipidy, proteiny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97B35-209D-42B9-BD33-481CB6E7328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7E629-3EBF-4242-8D46-E9D4F27CF7E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26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slide" Target="slide22.xml"/><Relationship Id="rId18" Type="http://schemas.openxmlformats.org/officeDocument/2006/relationships/slide" Target="slide15.xml"/><Relationship Id="rId3" Type="http://schemas.openxmlformats.org/officeDocument/2006/relationships/slide" Target="slide6.xml"/><Relationship Id="rId7" Type="http://schemas.openxmlformats.org/officeDocument/2006/relationships/slide" Target="slide10.xml"/><Relationship Id="rId12" Type="http://schemas.openxmlformats.org/officeDocument/2006/relationships/slide" Target="slide21.xml"/><Relationship Id="rId17" Type="http://schemas.openxmlformats.org/officeDocument/2006/relationships/slide" Target="slide14.xml"/><Relationship Id="rId2" Type="http://schemas.openxmlformats.org/officeDocument/2006/relationships/slide" Target="slide5.xml"/><Relationship Id="rId16" Type="http://schemas.openxmlformats.org/officeDocument/2006/relationships/slide" Target="slide1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slide" Target="slide20.xml"/><Relationship Id="rId5" Type="http://schemas.openxmlformats.org/officeDocument/2006/relationships/slide" Target="slide9.xml"/><Relationship Id="rId15" Type="http://schemas.openxmlformats.org/officeDocument/2006/relationships/slide" Target="slide12.xml"/><Relationship Id="rId10" Type="http://schemas.openxmlformats.org/officeDocument/2006/relationships/slide" Target="slide19.xml"/><Relationship Id="rId19" Type="http://schemas.openxmlformats.org/officeDocument/2006/relationships/slide" Target="slide16.xml"/><Relationship Id="rId4" Type="http://schemas.openxmlformats.org/officeDocument/2006/relationships/slide" Target="slide7.xml"/><Relationship Id="rId9" Type="http://schemas.openxmlformats.org/officeDocument/2006/relationships/slide" Target="slide18.xml"/><Relationship Id="rId14" Type="http://schemas.openxmlformats.org/officeDocument/2006/relationships/slide" Target="slide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2941949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92500" lnSpcReduction="10000"/>
          </a:bodyPr>
          <a:lstStyle/>
          <a:p>
            <a:r>
              <a:rPr lang="cs-CZ" sz="3000" dirty="0" smtClean="0"/>
              <a:t>Hra Risk slouží k opakování učiva –sacharidy, lipidy, proteiny</a:t>
            </a:r>
          </a:p>
          <a:p>
            <a:r>
              <a:rPr lang="cs-CZ" sz="3000" dirty="0" smtClean="0"/>
              <a:t>Pravidla: Žáci se rozdělí do 3 skupin, každá skupina si postupně vybírá otázky. </a:t>
            </a:r>
            <a:r>
              <a:rPr lang="cs-CZ" sz="3000" dirty="0"/>
              <a:t>P</a:t>
            </a:r>
            <a:r>
              <a:rPr lang="cs-CZ" sz="3000" dirty="0" smtClean="0"/>
              <a:t>okud odpoví správně, získávají body. Vyhrává skupina s největším počtem bodů.</a:t>
            </a:r>
          </a:p>
          <a:p>
            <a:r>
              <a:rPr lang="cs-CZ" sz="3000" dirty="0" smtClean="0"/>
              <a:t>Po kliknutí na vybrané pole s body se zobrazí otázka, na kterou žáci odpoví. </a:t>
            </a:r>
            <a:r>
              <a:rPr lang="cs-CZ" sz="3000" dirty="0"/>
              <a:t>P</a:t>
            </a:r>
            <a:r>
              <a:rPr lang="cs-CZ" sz="3000" dirty="0" smtClean="0"/>
              <a:t>o odpovědi učitel klikne na políčko odpověď a zobrazí se správná odpověď na otázku. Na hrací pole s nabídkou otázek se učitel dostane kliknutím na šipku zpět.</a:t>
            </a:r>
          </a:p>
          <a:p>
            <a:r>
              <a:rPr lang="cs-CZ" sz="3000" dirty="0" smtClean="0"/>
              <a:t>Pole s body, které už bylo vybráno, se zbarví fialově.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25000" dirty="0" smtClean="0">
                <a:latin typeface="Times New Roman" pitchFamily="18" charset="0"/>
                <a:cs typeface="Times New Roman" pitchFamily="18" charset="0"/>
              </a:rPr>
              <a:t>Risk</a:t>
            </a:r>
            <a:endParaRPr lang="cs-CZ" sz="25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28596" y="357166"/>
            <a:ext cx="2643206" cy="17859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428596" y="2500306"/>
            <a:ext cx="2643206" cy="185738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428596" y="4714884"/>
            <a:ext cx="2643206" cy="1857388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500034" y="957753"/>
            <a:ext cx="2500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cap="all" dirty="0" smtClean="0"/>
              <a:t>sacharidy</a:t>
            </a:r>
            <a:endParaRPr lang="cs-CZ" sz="3200" cap="all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7158" y="3136612"/>
            <a:ext cx="2643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LIPIDY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42910" y="5351190"/>
            <a:ext cx="2143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cap="all" dirty="0" smtClean="0"/>
              <a:t>PROTEINY</a:t>
            </a:r>
            <a:endParaRPr lang="cs-CZ" sz="3200" cap="all" dirty="0"/>
          </a:p>
        </p:txBody>
      </p:sp>
      <p:sp>
        <p:nvSpPr>
          <p:cNvPr id="10" name="Zaoblený obdélník 9">
            <a:hlinkClick r:id="rId2" action="ppaction://hlinksldjump"/>
          </p:cNvPr>
          <p:cNvSpPr/>
          <p:nvPr/>
        </p:nvSpPr>
        <p:spPr>
          <a:xfrm>
            <a:off x="3214678" y="493953"/>
            <a:ext cx="1785950" cy="7143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2"/>
                </a:solidFill>
                <a:hlinkClick r:id="rId2" action="ppaction://hlinksldjump"/>
              </a:rPr>
              <a:t>1000</a:t>
            </a:r>
            <a:endParaRPr lang="cs-CZ" sz="4400" b="1" dirty="0">
              <a:solidFill>
                <a:schemeClr val="tx2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214678" y="1285860"/>
            <a:ext cx="1785950" cy="7143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2"/>
                </a:solidFill>
                <a:hlinkClick r:id="rId3" action="ppaction://hlinksldjump"/>
              </a:rPr>
              <a:t>1000</a:t>
            </a:r>
            <a:endParaRPr lang="cs-CZ" sz="4400" b="1" dirty="0">
              <a:solidFill>
                <a:schemeClr val="tx2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143504" y="500042"/>
            <a:ext cx="1785950" cy="7143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2"/>
                </a:solidFill>
                <a:hlinkClick r:id="rId4" action="ppaction://hlinksldjump"/>
              </a:rPr>
              <a:t>2000</a:t>
            </a:r>
            <a:endParaRPr lang="cs-CZ" sz="4400" b="1" dirty="0">
              <a:solidFill>
                <a:schemeClr val="tx2"/>
              </a:solidFill>
            </a:endParaRPr>
          </a:p>
        </p:txBody>
      </p:sp>
      <p:sp>
        <p:nvSpPr>
          <p:cNvPr id="15" name="Zaoblený obdélník 14">
            <a:hlinkClick r:id="rId5" action="ppaction://hlinksldjump"/>
          </p:cNvPr>
          <p:cNvSpPr/>
          <p:nvPr/>
        </p:nvSpPr>
        <p:spPr>
          <a:xfrm>
            <a:off x="7143768" y="500042"/>
            <a:ext cx="1785950" cy="7143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2"/>
                </a:solidFill>
                <a:hlinkClick r:id="rId5" action="ppaction://hlinksldjump"/>
              </a:rPr>
              <a:t>3000</a:t>
            </a:r>
            <a:endParaRPr lang="cs-CZ" sz="4400" b="1" dirty="0">
              <a:solidFill>
                <a:schemeClr val="tx2"/>
              </a:solidFill>
            </a:endParaRPr>
          </a:p>
        </p:txBody>
      </p:sp>
      <p:sp>
        <p:nvSpPr>
          <p:cNvPr id="16" name="Zaoblený obdélník 15">
            <a:hlinkClick r:id="rId6" action="ppaction://hlinksldjump"/>
          </p:cNvPr>
          <p:cNvSpPr/>
          <p:nvPr/>
        </p:nvSpPr>
        <p:spPr>
          <a:xfrm>
            <a:off x="5143504" y="1285860"/>
            <a:ext cx="1785950" cy="7143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2"/>
                </a:solidFill>
                <a:hlinkClick r:id="rId6" action="ppaction://hlinksldjump"/>
              </a:rPr>
              <a:t>2000</a:t>
            </a:r>
            <a:endParaRPr lang="cs-CZ" sz="4400" b="1" dirty="0">
              <a:solidFill>
                <a:schemeClr val="tx2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7143768" y="1285860"/>
            <a:ext cx="1785950" cy="7143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2"/>
                </a:solidFill>
                <a:hlinkClick r:id="rId7" action="ppaction://hlinksldjump"/>
              </a:rPr>
              <a:t>3000</a:t>
            </a:r>
            <a:endParaRPr lang="cs-CZ" sz="4400" b="1" dirty="0">
              <a:solidFill>
                <a:schemeClr val="tx2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3214678" y="2643182"/>
            <a:ext cx="1785950" cy="71438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2"/>
                </a:solidFill>
                <a:hlinkClick r:id="rId8" action="ppaction://hlinksldjump"/>
              </a:rPr>
              <a:t>1000</a:t>
            </a:r>
            <a:endParaRPr lang="cs-CZ" sz="4400" b="1" dirty="0">
              <a:solidFill>
                <a:schemeClr val="accent2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3214678" y="3429000"/>
            <a:ext cx="1785950" cy="71438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2"/>
                </a:solidFill>
                <a:hlinkClick r:id="rId9" action="ppaction://hlinksldjump"/>
              </a:rPr>
              <a:t>1000</a:t>
            </a:r>
            <a:endParaRPr lang="cs-CZ" sz="4400" b="1" dirty="0">
              <a:solidFill>
                <a:schemeClr val="accent2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5143504" y="2643182"/>
            <a:ext cx="1785950" cy="71438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2"/>
                </a:solidFill>
                <a:hlinkClick r:id="rId10" action="ppaction://hlinksldjump"/>
              </a:rPr>
              <a:t>2000</a:t>
            </a:r>
            <a:endParaRPr lang="cs-CZ" sz="4400" b="1" dirty="0">
              <a:solidFill>
                <a:schemeClr val="accent2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5143504" y="3429000"/>
            <a:ext cx="1785950" cy="71438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2"/>
                </a:solidFill>
                <a:hlinkClick r:id="rId11" action="ppaction://hlinksldjump"/>
              </a:rPr>
              <a:t>2000</a:t>
            </a:r>
            <a:endParaRPr lang="cs-CZ" sz="4400" b="1" dirty="0">
              <a:solidFill>
                <a:schemeClr val="accent2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7143768" y="2643182"/>
            <a:ext cx="1785950" cy="71438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2"/>
                </a:solidFill>
                <a:hlinkClick r:id="rId12" action="ppaction://hlinksldjump"/>
              </a:rPr>
              <a:t>3000</a:t>
            </a:r>
            <a:endParaRPr lang="cs-CZ" sz="4400" b="1" dirty="0">
              <a:solidFill>
                <a:schemeClr val="accent2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7143768" y="3429000"/>
            <a:ext cx="1785950" cy="71438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2"/>
                </a:solidFill>
                <a:hlinkClick r:id="rId13" action="ppaction://hlinksldjump"/>
              </a:rPr>
              <a:t>3000</a:t>
            </a:r>
            <a:endParaRPr lang="cs-CZ" sz="4400" b="1" dirty="0">
              <a:solidFill>
                <a:schemeClr val="accent2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214678" y="4857760"/>
            <a:ext cx="1785950" cy="71438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  <a:hlinkClick r:id="rId14" action="ppaction://hlinksldjump"/>
              </a:rPr>
              <a:t>1000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3214678" y="5643578"/>
            <a:ext cx="1785950" cy="71438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  <a:hlinkClick r:id="rId15" action="ppaction://hlinksldjump"/>
              </a:rPr>
              <a:t>1000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5143504" y="4857760"/>
            <a:ext cx="1785950" cy="71438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  <a:hlinkClick r:id="rId16" action="ppaction://hlinksldjump"/>
              </a:rPr>
              <a:t>2000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5143504" y="5643578"/>
            <a:ext cx="1785950" cy="71438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  <a:hlinkClick r:id="rId17" action="ppaction://hlinksldjump"/>
              </a:rPr>
              <a:t>2000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8" name="Zaoblený obdélník 27">
            <a:hlinkClick r:id="rId12" action="ppaction://hlinksldjump"/>
          </p:cNvPr>
          <p:cNvSpPr/>
          <p:nvPr/>
        </p:nvSpPr>
        <p:spPr>
          <a:xfrm>
            <a:off x="7143768" y="4857760"/>
            <a:ext cx="1785950" cy="71438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  <a:hlinkClick r:id="rId18" action="ppaction://hlinksldjump"/>
              </a:rPr>
              <a:t>3000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7143768" y="5643578"/>
            <a:ext cx="1785950" cy="71438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  <a:hlinkClick r:id="rId19" action="ppaction://hlinksldjump"/>
              </a:rPr>
              <a:t>3000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 smtClean="0"/>
              <a:t>Jaký je cizí název pro hroznový cukr?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1472" y="3071810"/>
            <a:ext cx="78581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glukóza</a:t>
            </a:r>
            <a:endParaRPr lang="cs-CZ" sz="4800" dirty="0"/>
          </a:p>
        </p:txBody>
      </p:sp>
      <p:sp>
        <p:nvSpPr>
          <p:cNvPr id="8" name="Šipka doprava 7"/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74"/>
          </a:xfrm>
        </p:spPr>
        <p:txBody>
          <a:bodyPr>
            <a:normAutofit fontScale="90000"/>
          </a:bodyPr>
          <a:lstStyle/>
          <a:p>
            <a:r>
              <a:rPr lang="cs-CZ" sz="4800" b="1" dirty="0"/>
              <a:t>Jaký je cizí název pro </a:t>
            </a:r>
            <a:r>
              <a:rPr lang="cs-CZ" sz="4800" b="1" dirty="0" smtClean="0"/>
              <a:t>ovocný cukr?</a:t>
            </a:r>
            <a:endParaRPr lang="cs-CZ" sz="48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1472" y="3071810"/>
            <a:ext cx="78581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fruktóza</a:t>
            </a:r>
            <a:endParaRPr lang="cs-CZ" sz="4800" dirty="0"/>
          </a:p>
        </p:txBody>
      </p:sp>
      <p:sp>
        <p:nvSpPr>
          <p:cNvPr id="7" name="Šipka doprava 6"/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Podle popisu poznej sacharid?</a:t>
            </a:r>
            <a:endParaRPr lang="cs-CZ" sz="4800" b="1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12723" y="5656707"/>
            <a:ext cx="53308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sacharóza</a:t>
            </a:r>
            <a:endParaRPr lang="cs-CZ" sz="4800" dirty="0"/>
          </a:p>
        </p:txBody>
      </p:sp>
      <p:sp>
        <p:nvSpPr>
          <p:cNvPr id="5" name="Šipka doprava 4"/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27584" y="3140968"/>
            <a:ext cx="72728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Bílá krystalická ve vodě rozpustná </a:t>
            </a:r>
            <a:r>
              <a:rPr lang="cs-CZ" sz="3200" dirty="0" smtClean="0"/>
              <a:t>látka, zahříváním karamelizuje. Vyrábí </a:t>
            </a:r>
            <a:r>
              <a:rPr lang="cs-CZ" sz="3200" dirty="0"/>
              <a:t>se z cukrové třtiny a z cukrové </a:t>
            </a:r>
            <a:r>
              <a:rPr lang="cs-CZ" sz="3200" dirty="0" smtClean="0"/>
              <a:t>řepy.</a:t>
            </a:r>
            <a:endParaRPr lang="cs-CZ" sz="3200" dirty="0"/>
          </a:p>
          <a:p>
            <a:r>
              <a:rPr lang="cs-CZ" sz="3200" dirty="0" smtClean="0"/>
              <a:t>Je nejpoužívanější sacharid.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 smtClean="0"/>
              <a:t>Ve kterých rostlinách se vyskytuje škrob?</a:t>
            </a:r>
            <a:endParaRPr lang="cs-CZ" sz="4800" b="1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15616" y="2857496"/>
            <a:ext cx="58852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b</a:t>
            </a:r>
            <a:r>
              <a:rPr lang="cs-CZ" sz="4800" dirty="0" smtClean="0"/>
              <a:t>rambory</a:t>
            </a:r>
          </a:p>
          <a:p>
            <a:r>
              <a:rPr lang="cs-CZ" sz="4800" dirty="0"/>
              <a:t>o</a:t>
            </a:r>
            <a:r>
              <a:rPr lang="cs-CZ" sz="4800" dirty="0" smtClean="0"/>
              <a:t>biloviny</a:t>
            </a:r>
          </a:p>
          <a:p>
            <a:r>
              <a:rPr lang="cs-CZ" sz="4800" dirty="0"/>
              <a:t>l</a:t>
            </a:r>
            <a:r>
              <a:rPr lang="cs-CZ" sz="4800" dirty="0" smtClean="0"/>
              <a:t>uštěniny 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Ze kterých monosacharidových jednotek je složená sacharóza?</a:t>
            </a:r>
            <a:endParaRPr lang="cs-CZ" b="1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1472" y="3071810"/>
            <a:ext cx="65008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/>
              <a:t>g</a:t>
            </a:r>
            <a:r>
              <a:rPr lang="cs-CZ" sz="4800" dirty="0" smtClean="0"/>
              <a:t>lukóza  a fruktóza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Kde se v lidském těle vyskytuje glykogen?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5" name="Šipka doprava 4">
            <a:hlinkClick r:id="rId2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1472" y="3071810"/>
            <a:ext cx="46434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/>
              <a:t>s</a:t>
            </a:r>
            <a:r>
              <a:rPr lang="cs-CZ" sz="4800" dirty="0" smtClean="0"/>
              <a:t>valy</a:t>
            </a:r>
          </a:p>
          <a:p>
            <a:pPr algn="ctr"/>
            <a:r>
              <a:rPr lang="cs-CZ" sz="4800" dirty="0"/>
              <a:t>j</a:t>
            </a:r>
            <a:r>
              <a:rPr lang="cs-CZ" sz="4800" dirty="0" smtClean="0"/>
              <a:t>átra 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b="1" dirty="0" smtClean="0"/>
              <a:t>Ze kterých prvků jsou složeny proteiny?</a:t>
            </a:r>
            <a:endParaRPr lang="cs-CZ" b="1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1472" y="3071810"/>
            <a:ext cx="81769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z</a:t>
            </a:r>
            <a:r>
              <a:rPr lang="cs-CZ" sz="4800" dirty="0" smtClean="0"/>
              <a:t> uhlíku</a:t>
            </a:r>
            <a:r>
              <a:rPr lang="cs-CZ" sz="4800" dirty="0"/>
              <a:t>, vodíku, kyslíku, dusíku, (síry a fosforu)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Jaký je český název pro proteiny?</a:t>
            </a:r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71472" y="3071810"/>
            <a:ext cx="36433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bílkoviny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Co je to denaturace proteinů?</a:t>
            </a:r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0" y="3071810"/>
            <a:ext cx="903649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Je to srážení bílkovin </a:t>
            </a:r>
            <a:endParaRPr lang="cs-CZ" sz="4800" dirty="0"/>
          </a:p>
          <a:p>
            <a:pPr algn="ctr"/>
            <a:r>
              <a:rPr lang="cs-CZ" sz="4800" dirty="0"/>
              <a:t>v</a:t>
            </a:r>
            <a:r>
              <a:rPr lang="cs-CZ" sz="4800" dirty="0" smtClean="0"/>
              <a:t>livem </a:t>
            </a:r>
            <a:r>
              <a:rPr lang="cs-CZ" sz="4800" dirty="0"/>
              <a:t>kyselin, zásad, solí těžkých kovů, některých dalších látek a </a:t>
            </a:r>
            <a:r>
              <a:rPr lang="cs-CZ" sz="4800" dirty="0" smtClean="0"/>
              <a:t>tepla.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Vyjmenuj funkce proteinů v lidském těle.</a:t>
            </a:r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9512" y="2887682"/>
            <a:ext cx="89644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cs-CZ" sz="3200" b="1" dirty="0"/>
              <a:t>zdroj energie</a:t>
            </a:r>
            <a:endParaRPr lang="cs-CZ" sz="3200" dirty="0"/>
          </a:p>
          <a:p>
            <a:pPr fontAlgn="auto">
              <a:spcAft>
                <a:spcPts val="0"/>
              </a:spcAft>
              <a:defRPr/>
            </a:pPr>
            <a:r>
              <a:rPr lang="cs-CZ" sz="3200" b="1" dirty="0" smtClean="0"/>
              <a:t>stavební</a:t>
            </a:r>
            <a:r>
              <a:rPr lang="cs-CZ" sz="3200" dirty="0" smtClean="0"/>
              <a:t> (kreatin- </a:t>
            </a:r>
            <a:r>
              <a:rPr lang="cs-CZ" sz="3200" dirty="0"/>
              <a:t>ve vlasech, nehtech, </a:t>
            </a:r>
            <a:r>
              <a:rPr lang="cs-CZ" sz="3200" dirty="0" smtClean="0"/>
              <a:t>kůži)</a:t>
            </a:r>
            <a:endParaRPr lang="cs-CZ" sz="3200" dirty="0"/>
          </a:p>
          <a:p>
            <a:pPr>
              <a:defRPr/>
            </a:pPr>
            <a:r>
              <a:rPr lang="cs-CZ" sz="3200" b="1" dirty="0"/>
              <a:t>řídící a regulační</a:t>
            </a:r>
            <a:r>
              <a:rPr lang="cs-CZ" sz="3200" dirty="0"/>
              <a:t> (hormony</a:t>
            </a:r>
            <a:r>
              <a:rPr lang="cs-CZ" sz="3200" dirty="0" smtClean="0"/>
              <a:t>)</a:t>
            </a:r>
            <a:endParaRPr lang="cs-CZ" sz="3200" b="1" dirty="0" smtClean="0"/>
          </a:p>
          <a:p>
            <a:pPr fontAlgn="auto">
              <a:spcAft>
                <a:spcPts val="0"/>
              </a:spcAft>
              <a:defRPr/>
            </a:pPr>
            <a:r>
              <a:rPr lang="cs-CZ" sz="3200" b="1" dirty="0" smtClean="0"/>
              <a:t>transportní</a:t>
            </a:r>
            <a:r>
              <a:rPr lang="cs-CZ" sz="3200" dirty="0" smtClean="0"/>
              <a:t> (hemoglobin- </a:t>
            </a:r>
            <a:r>
              <a:rPr lang="cs-CZ" sz="3200" dirty="0"/>
              <a:t>přenáší </a:t>
            </a:r>
            <a:r>
              <a:rPr lang="cs-CZ" sz="3200" dirty="0" smtClean="0"/>
              <a:t>kyslík)</a:t>
            </a:r>
            <a:endParaRPr lang="cs-CZ" sz="3200" dirty="0"/>
          </a:p>
          <a:p>
            <a:pPr fontAlgn="auto">
              <a:spcAft>
                <a:spcPts val="0"/>
              </a:spcAft>
              <a:defRPr/>
            </a:pPr>
            <a:r>
              <a:rPr lang="cs-CZ" sz="3200" b="1" dirty="0"/>
              <a:t>zajišťující </a:t>
            </a:r>
            <a:r>
              <a:rPr lang="cs-CZ" sz="3200" b="1" dirty="0" smtClean="0"/>
              <a:t>pohyb</a:t>
            </a:r>
            <a:r>
              <a:rPr lang="cs-CZ" sz="3200" dirty="0"/>
              <a:t> </a:t>
            </a:r>
            <a:r>
              <a:rPr lang="cs-CZ" sz="3200" dirty="0" smtClean="0"/>
              <a:t>(aktin </a:t>
            </a:r>
            <a:r>
              <a:rPr lang="cs-CZ" sz="3200" dirty="0"/>
              <a:t>a </a:t>
            </a:r>
            <a:r>
              <a:rPr lang="cs-CZ" sz="3200" dirty="0" err="1"/>
              <a:t>myosin</a:t>
            </a:r>
            <a:r>
              <a:rPr lang="cs-CZ" sz="3200" dirty="0"/>
              <a:t> ve </a:t>
            </a:r>
            <a:r>
              <a:rPr lang="cs-CZ" sz="3200" dirty="0" smtClean="0"/>
              <a:t>svalech)</a:t>
            </a:r>
            <a:endParaRPr lang="cs-CZ" sz="3200" dirty="0"/>
          </a:p>
          <a:p>
            <a:pPr fontAlgn="auto">
              <a:spcAft>
                <a:spcPts val="0"/>
              </a:spcAft>
              <a:defRPr/>
            </a:pPr>
            <a:r>
              <a:rPr lang="cs-CZ" sz="3200" b="1" dirty="0"/>
              <a:t>ochranná a </a:t>
            </a:r>
            <a:r>
              <a:rPr lang="cs-CZ" sz="3200" b="1" dirty="0" smtClean="0"/>
              <a:t>obranná</a:t>
            </a:r>
            <a:r>
              <a:rPr lang="cs-CZ" sz="3200" dirty="0" smtClean="0"/>
              <a:t> (imunoglobuliny)</a:t>
            </a:r>
            <a:endParaRPr lang="cs-CZ" sz="3200" dirty="0"/>
          </a:p>
          <a:p>
            <a:pPr fontAlgn="auto">
              <a:spcAft>
                <a:spcPts val="0"/>
              </a:spcAft>
              <a:defRPr/>
            </a:pPr>
            <a:r>
              <a:rPr lang="cs-CZ" sz="3200" b="1" dirty="0" smtClean="0"/>
              <a:t>urychlující </a:t>
            </a:r>
            <a:r>
              <a:rPr lang="cs-CZ" sz="3200" b="1" dirty="0"/>
              <a:t>chemické </a:t>
            </a:r>
            <a:r>
              <a:rPr lang="cs-CZ" sz="3200" b="1" dirty="0" smtClean="0"/>
              <a:t>reakce</a:t>
            </a:r>
            <a:r>
              <a:rPr lang="cs-CZ" sz="3200" dirty="0" smtClean="0"/>
              <a:t> (enzymy)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Jak se nazývá sloučenina, která je základní složkou proteinů?</a:t>
            </a:r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1472" y="3071810"/>
            <a:ext cx="4072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aminokyselina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Jak se nazývá vazba, kterou jsou spojeny jednotlivé aminokyseliny v proteinech?</a:t>
            </a:r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1472" y="3071810"/>
            <a:ext cx="4360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/>
              <a:t>p</a:t>
            </a:r>
            <a:r>
              <a:rPr lang="cs-CZ" sz="4800" dirty="0" smtClean="0"/>
              <a:t>eptidická vazba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Jak rozdělujeme tuky podle skupenství? Uveď i příklady.</a:t>
            </a:r>
            <a:endParaRPr lang="cs-CZ" b="1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2" y="3071810"/>
            <a:ext cx="89644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k</a:t>
            </a:r>
            <a:r>
              <a:rPr lang="cs-CZ" sz="4800" dirty="0" smtClean="0"/>
              <a:t>apalné= oleje- slunečnicový olej…</a:t>
            </a:r>
          </a:p>
          <a:p>
            <a:r>
              <a:rPr lang="cs-CZ" sz="4800" dirty="0"/>
              <a:t>p</a:t>
            </a:r>
            <a:r>
              <a:rPr lang="cs-CZ" sz="4800" dirty="0" smtClean="0"/>
              <a:t>evné- sádlo…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472518" cy="1143000"/>
          </a:xfrm>
        </p:spPr>
        <p:txBody>
          <a:bodyPr>
            <a:normAutofit fontScale="90000"/>
          </a:bodyPr>
          <a:lstStyle/>
          <a:p>
            <a:r>
              <a:rPr lang="cs-CZ" b="1" dirty="0"/>
              <a:t>Jak rozdělujeme tuky podle </a:t>
            </a:r>
            <a:r>
              <a:rPr lang="cs-CZ" b="1" dirty="0" smtClean="0"/>
              <a:t>původu? </a:t>
            </a:r>
            <a:r>
              <a:rPr lang="cs-CZ" b="1" dirty="0"/>
              <a:t>Uveď i příklady.</a:t>
            </a:r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1472" y="3071810"/>
            <a:ext cx="82868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r</a:t>
            </a:r>
            <a:r>
              <a:rPr lang="cs-CZ" sz="4800" dirty="0" smtClean="0"/>
              <a:t>ostlinné- slunečnicový olej, 				olivový olej…</a:t>
            </a:r>
          </a:p>
          <a:p>
            <a:r>
              <a:rPr lang="cs-CZ" sz="4800" dirty="0"/>
              <a:t>ž</a:t>
            </a:r>
            <a:r>
              <a:rPr lang="cs-CZ" sz="4800" dirty="0" smtClean="0"/>
              <a:t>ivočišné- sádlo…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Co je to žluknutí tuků?</a:t>
            </a:r>
            <a:endParaRPr lang="cs-CZ" b="1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87488" y="3056152"/>
            <a:ext cx="85725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Je to proces</a:t>
            </a:r>
            <a:r>
              <a:rPr lang="cs-CZ" sz="4000" dirty="0"/>
              <a:t>, kdy působením tepla, mikroorganismů a světla oleje nebo tuky oxidují a vznikají nežádoucí látky. Tuk začne zapáchat a mění se jeho chuť.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Co je to ztužování tuků?</a:t>
            </a:r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1472" y="3071810"/>
            <a:ext cx="82868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Jde </a:t>
            </a:r>
            <a:r>
              <a:rPr lang="cs-CZ" sz="4800" dirty="0"/>
              <a:t>o výrobu pevných tuků z kapalných </a:t>
            </a:r>
            <a:r>
              <a:rPr lang="cs-CZ" sz="4800" dirty="0" smtClean="0"/>
              <a:t>olejů, vznikají tak </a:t>
            </a:r>
          </a:p>
          <a:p>
            <a:r>
              <a:rPr lang="cs-CZ" sz="4800" dirty="0" smtClean="0"/>
              <a:t>tzv</a:t>
            </a:r>
            <a:r>
              <a:rPr lang="cs-CZ" sz="4800" dirty="0"/>
              <a:t>. </a:t>
            </a:r>
            <a:r>
              <a:rPr lang="cs-CZ" sz="4800" dirty="0" smtClean="0"/>
              <a:t>margaríny.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Jaký je význam tuků pro lidský organismus? </a:t>
            </a:r>
            <a:endParaRPr lang="cs-CZ" b="1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1520" y="2717553"/>
            <a:ext cx="878497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cs-CZ" sz="4000" dirty="0"/>
              <a:t>Zdroj a rezerva energie – z tuků organismy získávají energii</a:t>
            </a:r>
            <a:r>
              <a:rPr lang="cs-CZ" sz="4000" dirty="0" smtClean="0"/>
              <a:t>.</a:t>
            </a:r>
            <a:endParaRPr lang="cs-CZ" sz="4000" dirty="0"/>
          </a:p>
          <a:p>
            <a:pPr>
              <a:defRPr/>
            </a:pPr>
            <a:r>
              <a:rPr lang="cs-CZ" sz="4000" dirty="0"/>
              <a:t>Ochranná funkce – především před ztrátou tepla a mechanickým poškozením (např. kolem ledvin je tuková vrstva).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Ze kterých sloučenin vznikají tuky?</a:t>
            </a:r>
            <a:endParaRPr lang="cs-CZ" b="1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1472" y="3071810"/>
            <a:ext cx="7600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/>
              <a:t>z</a:t>
            </a:r>
            <a:r>
              <a:rPr lang="cs-CZ" sz="4800" dirty="0" smtClean="0"/>
              <a:t> glycerolu a </a:t>
            </a:r>
          </a:p>
          <a:p>
            <a:pPr algn="ctr"/>
            <a:r>
              <a:rPr lang="cs-CZ" sz="4800" dirty="0" smtClean="0"/>
              <a:t>vyšších mastných kyselin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2"/>
            <a:ext cx="8712968" cy="5661248"/>
          </a:xfrm>
        </p:spPr>
        <p:txBody>
          <a:bodyPr>
            <a:normAutofit/>
          </a:bodyPr>
          <a:lstStyle/>
          <a:p>
            <a:r>
              <a:rPr lang="cs-CZ" dirty="0" smtClean="0"/>
              <a:t>Text: Veškerý text  byl vytvořen </a:t>
            </a:r>
            <a:r>
              <a:rPr lang="cs-CZ" smtClean="0"/>
              <a:t>autorem materiálu, </a:t>
            </a:r>
            <a:r>
              <a:rPr lang="cs-CZ" dirty="0" smtClean="0"/>
              <a:t>3.6. 2012.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804</TotalTime>
  <Words>557</Words>
  <Application>Microsoft Office PowerPoint</Application>
  <PresentationFormat>Předvádění na obrazovce (4:3)</PresentationFormat>
  <Paragraphs>130</Paragraphs>
  <Slides>23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Motiv sady Office</vt:lpstr>
      <vt:lpstr>Prezentace aplikace PowerPoint</vt:lpstr>
      <vt:lpstr>Anotace</vt:lpstr>
      <vt:lpstr>                              </vt:lpstr>
      <vt:lpstr>Prezentace aplikace PowerPoint</vt:lpstr>
      <vt:lpstr>Jaký je cizí název pro hroznový cukr?</vt:lpstr>
      <vt:lpstr>Jaký je cizí název pro ovocný cukr?</vt:lpstr>
      <vt:lpstr>Podle popisu poznej sacharid?</vt:lpstr>
      <vt:lpstr>Ve kterých rostlinách se vyskytuje škrob?</vt:lpstr>
      <vt:lpstr>Ze kterých monosacharidových jednotek je složená sacharóza?</vt:lpstr>
      <vt:lpstr>Kde se v lidském těle vyskytuje glykogen?</vt:lpstr>
      <vt:lpstr>Ze kterých prvků jsou složeny proteiny?</vt:lpstr>
      <vt:lpstr>Jaký je český název pro proteiny?</vt:lpstr>
      <vt:lpstr>Co je to denaturace proteinů?</vt:lpstr>
      <vt:lpstr>Vyjmenuj funkce proteinů v lidském těle.</vt:lpstr>
      <vt:lpstr>Jak se nazývá sloučenina, která je základní složkou proteinů?</vt:lpstr>
      <vt:lpstr>Jak se nazývá vazba, kterou jsou spojeny jednotlivé aminokyseliny v proteinech?</vt:lpstr>
      <vt:lpstr>Jak rozdělujeme tuky podle skupenství? Uveď i příklady.</vt:lpstr>
      <vt:lpstr>Jak rozdělujeme tuky podle původu? Uveď i příklady.</vt:lpstr>
      <vt:lpstr>Co je to žluknutí tuků?</vt:lpstr>
      <vt:lpstr>Co je to ztužování tuků?</vt:lpstr>
      <vt:lpstr>Jaký je význam tuků pro lidský organismus? </vt:lpstr>
      <vt:lpstr>Ze kterých sloučenin vznikají tuky?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Silvie Šimečková</dc:creator>
  <cp:lastModifiedBy>08FB</cp:lastModifiedBy>
  <cp:revision>42</cp:revision>
  <dcterms:created xsi:type="dcterms:W3CDTF">2011-06-20T10:40:08Z</dcterms:created>
  <dcterms:modified xsi:type="dcterms:W3CDTF">2012-06-27T09:49:40Z</dcterms:modified>
</cp:coreProperties>
</file>