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5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5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424" autoAdjust="0"/>
    <p:restoredTop sz="94660"/>
  </p:normalViewPr>
  <p:slideViewPr>
    <p:cSldViewPr>
      <p:cViewPr varScale="1">
        <p:scale>
          <a:sx n="69" d="100"/>
          <a:sy n="69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E488-E019-4927-B67D-2E6E08135EAE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A861E-03B0-4CF7-98EF-A80BADFE3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E488-E019-4927-B67D-2E6E08135EAE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A861E-03B0-4CF7-98EF-A80BADFE3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E488-E019-4927-B67D-2E6E08135EAE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A861E-03B0-4CF7-98EF-A80BADFE3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E488-E019-4927-B67D-2E6E08135EAE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A861E-03B0-4CF7-98EF-A80BADFE3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E488-E019-4927-B67D-2E6E08135EAE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A861E-03B0-4CF7-98EF-A80BADFE3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E488-E019-4927-B67D-2E6E08135EAE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A861E-03B0-4CF7-98EF-A80BADFE3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E488-E019-4927-B67D-2E6E08135EAE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A861E-03B0-4CF7-98EF-A80BADFE3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E488-E019-4927-B67D-2E6E08135EAE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A861E-03B0-4CF7-98EF-A80BADFE3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E488-E019-4927-B67D-2E6E08135EAE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A861E-03B0-4CF7-98EF-A80BADFE3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E488-E019-4927-B67D-2E6E08135EAE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A861E-03B0-4CF7-98EF-A80BADFE3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BE488-E019-4927-B67D-2E6E08135EAE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A861E-03B0-4CF7-98EF-A80BADFE3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BBE488-E019-4927-B67D-2E6E08135EAE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3A861E-03B0-4CF7-98EF-A80BADFE38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free-top.tym.cz/download.php?ds=evropy-mapa-slepa" TargetMode="External"/><Relationship Id="rId2" Type="http://schemas.openxmlformats.org/officeDocument/2006/relationships/hyperlink" Target="http://www.mapyzdarma.cz/slepa-mapa-evropy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vetadily.cz/zs-evropa.php" TargetMode="External"/><Relationship Id="rId4" Type="http://schemas.openxmlformats.org/officeDocument/2006/relationships/hyperlink" Target="http://ga.water.usgs.gov/edu/watercycleczech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Evropa – poloha, rozloha, členitost</a:t>
            </a:r>
            <a:endParaRPr lang="cs-CZ" sz="4000" b="1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933056"/>
            <a:ext cx="6400800" cy="1705744"/>
          </a:xfrm>
        </p:spPr>
        <p:txBody>
          <a:bodyPr>
            <a:noAutofit/>
          </a:bodyPr>
          <a:lstStyle/>
          <a:p>
            <a:r>
              <a:rPr lang="cs-CZ" sz="16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VY_32_INOVACE_11_ZEMĚPIS_Evropa – poloha, rozloha, členitost</a:t>
            </a:r>
          </a:p>
          <a:p>
            <a:r>
              <a:rPr lang="cs-CZ" sz="16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Dětský domov, Základní škola, Střední škola Duchcov, Školní 1, příspěvková organizace</a:t>
            </a:r>
          </a:p>
          <a:p>
            <a:r>
              <a:rPr lang="cs-CZ" sz="16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Registrační číslo: cz.1.07/1.4.00/21.0559</a:t>
            </a:r>
          </a:p>
          <a:p>
            <a:r>
              <a:rPr lang="cs-CZ" sz="16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Jana Hoffmannová</a:t>
            </a: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32656"/>
            <a:ext cx="4737100" cy="991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36912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Poloha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Je jedním z šesti světadílů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Spolu s Asií tvoří jeden kontinent – Eurasie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Celá Evropa leží na severní polokouli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Jako samostatný světadíl je považována hlavně z důvodů historických, kulturních a politických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Je kolébkou západní civilizace</a:t>
            </a:r>
          </a:p>
        </p:txBody>
      </p:sp>
      <p:pic>
        <p:nvPicPr>
          <p:cNvPr id="18434" name="Picture 2" descr="http://ga.water.usgs.gov/edu/graphics/czech/wcprecipitationworldmap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836712"/>
            <a:ext cx="8265264" cy="4752528"/>
          </a:xfrm>
          <a:prstGeom prst="rect">
            <a:avLst/>
          </a:prstGeom>
          <a:noFill/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Hranice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Není v přírodě vidět – uměle si ji vytvořili lidé</a:t>
            </a:r>
          </a:p>
          <a:p>
            <a:pPr lvl="1"/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Úpatí pohoří Ural, řeka Ural, řeka Emba, Kaspické moře, Kumomanyčská sníženina (řeky Kuma a Manyč), Azovské moře, Černé moře, úžina Bospor, Marmarské moře, úžina Dardanely, Egejské moře, Středozemní moře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Afrika a Evropa jsou odděleny Gibraltarským průlivem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Od Severní Ameriky – Dánský průlivem</a:t>
            </a:r>
          </a:p>
        </p:txBody>
      </p:sp>
      <p:pic>
        <p:nvPicPr>
          <p:cNvPr id="1026" name="Picture 2" descr="http://free-top.tym.cz/images/map/evropa_slepa_mapa_698x607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45505"/>
            <a:ext cx="7488832" cy="6512495"/>
          </a:xfrm>
          <a:prstGeom prst="rect">
            <a:avLst/>
          </a:prstGeom>
          <a:noFill/>
        </p:spPr>
      </p:pic>
      <p:sp>
        <p:nvSpPr>
          <p:cNvPr id="5" name="Volný tvar 4"/>
          <p:cNvSpPr/>
          <p:nvPr/>
        </p:nvSpPr>
        <p:spPr>
          <a:xfrm>
            <a:off x="5346109" y="411480"/>
            <a:ext cx="2225931" cy="5623560"/>
          </a:xfrm>
          <a:custGeom>
            <a:avLst/>
            <a:gdLst>
              <a:gd name="connsiteX0" fmla="*/ 3131 w 2225931"/>
              <a:gd name="connsiteY0" fmla="*/ 5623560 h 5623560"/>
              <a:gd name="connsiteX1" fmla="*/ 64091 w 2225931"/>
              <a:gd name="connsiteY1" fmla="*/ 5516880 h 5623560"/>
              <a:gd name="connsiteX2" fmla="*/ 109811 w 2225931"/>
              <a:gd name="connsiteY2" fmla="*/ 5455920 h 5623560"/>
              <a:gd name="connsiteX3" fmla="*/ 201251 w 2225931"/>
              <a:gd name="connsiteY3" fmla="*/ 5394960 h 5623560"/>
              <a:gd name="connsiteX4" fmla="*/ 231731 w 2225931"/>
              <a:gd name="connsiteY4" fmla="*/ 5334000 h 5623560"/>
              <a:gd name="connsiteX5" fmla="*/ 277451 w 2225931"/>
              <a:gd name="connsiteY5" fmla="*/ 5303520 h 5623560"/>
              <a:gd name="connsiteX6" fmla="*/ 338411 w 2225931"/>
              <a:gd name="connsiteY6" fmla="*/ 5242560 h 5623560"/>
              <a:gd name="connsiteX7" fmla="*/ 445091 w 2225931"/>
              <a:gd name="connsiteY7" fmla="*/ 5181600 h 5623560"/>
              <a:gd name="connsiteX8" fmla="*/ 506051 w 2225931"/>
              <a:gd name="connsiteY8" fmla="*/ 5059680 h 5623560"/>
              <a:gd name="connsiteX9" fmla="*/ 597491 w 2225931"/>
              <a:gd name="connsiteY9" fmla="*/ 4998720 h 5623560"/>
              <a:gd name="connsiteX10" fmla="*/ 658451 w 2225931"/>
              <a:gd name="connsiteY10" fmla="*/ 4968240 h 5623560"/>
              <a:gd name="connsiteX11" fmla="*/ 749891 w 2225931"/>
              <a:gd name="connsiteY11" fmla="*/ 4907280 h 5623560"/>
              <a:gd name="connsiteX12" fmla="*/ 795611 w 2225931"/>
              <a:gd name="connsiteY12" fmla="*/ 4876800 h 5623560"/>
              <a:gd name="connsiteX13" fmla="*/ 917531 w 2225931"/>
              <a:gd name="connsiteY13" fmla="*/ 4724400 h 5623560"/>
              <a:gd name="connsiteX14" fmla="*/ 978491 w 2225931"/>
              <a:gd name="connsiteY14" fmla="*/ 4648200 h 5623560"/>
              <a:gd name="connsiteX15" fmla="*/ 1008971 w 2225931"/>
              <a:gd name="connsiteY15" fmla="*/ 4587240 h 5623560"/>
              <a:gd name="connsiteX16" fmla="*/ 1085171 w 2225931"/>
              <a:gd name="connsiteY16" fmla="*/ 4556760 h 5623560"/>
              <a:gd name="connsiteX17" fmla="*/ 1191851 w 2225931"/>
              <a:gd name="connsiteY17" fmla="*/ 4495800 h 5623560"/>
              <a:gd name="connsiteX18" fmla="*/ 1222331 w 2225931"/>
              <a:gd name="connsiteY18" fmla="*/ 4434840 h 5623560"/>
              <a:gd name="connsiteX19" fmla="*/ 1435691 w 2225931"/>
              <a:gd name="connsiteY19" fmla="*/ 4419600 h 5623560"/>
              <a:gd name="connsiteX20" fmla="*/ 1496651 w 2225931"/>
              <a:gd name="connsiteY20" fmla="*/ 4434840 h 5623560"/>
              <a:gd name="connsiteX21" fmla="*/ 2060531 w 2225931"/>
              <a:gd name="connsiteY21" fmla="*/ 4419600 h 5623560"/>
              <a:gd name="connsiteX22" fmla="*/ 2136731 w 2225931"/>
              <a:gd name="connsiteY22" fmla="*/ 4297680 h 5623560"/>
              <a:gd name="connsiteX23" fmla="*/ 2075771 w 2225931"/>
              <a:gd name="connsiteY23" fmla="*/ 4251960 h 5623560"/>
              <a:gd name="connsiteX24" fmla="*/ 2045291 w 2225931"/>
              <a:gd name="connsiteY24" fmla="*/ 4191000 h 5623560"/>
              <a:gd name="connsiteX25" fmla="*/ 2014811 w 2225931"/>
              <a:gd name="connsiteY25" fmla="*/ 4145280 h 5623560"/>
              <a:gd name="connsiteX26" fmla="*/ 1984331 w 2225931"/>
              <a:gd name="connsiteY26" fmla="*/ 4053840 h 5623560"/>
              <a:gd name="connsiteX27" fmla="*/ 1953851 w 2225931"/>
              <a:gd name="connsiteY27" fmla="*/ 3794760 h 5623560"/>
              <a:gd name="connsiteX28" fmla="*/ 1892891 w 2225931"/>
              <a:gd name="connsiteY28" fmla="*/ 3627120 h 5623560"/>
              <a:gd name="connsiteX29" fmla="*/ 1862411 w 2225931"/>
              <a:gd name="connsiteY29" fmla="*/ 3566160 h 5623560"/>
              <a:gd name="connsiteX30" fmla="*/ 1786211 w 2225931"/>
              <a:gd name="connsiteY30" fmla="*/ 3535680 h 5623560"/>
              <a:gd name="connsiteX31" fmla="*/ 1725251 w 2225931"/>
              <a:gd name="connsiteY31" fmla="*/ 3505200 h 5623560"/>
              <a:gd name="connsiteX32" fmla="*/ 1633811 w 2225931"/>
              <a:gd name="connsiteY32" fmla="*/ 3444240 h 5623560"/>
              <a:gd name="connsiteX33" fmla="*/ 1618571 w 2225931"/>
              <a:gd name="connsiteY33" fmla="*/ 2895600 h 5623560"/>
              <a:gd name="connsiteX34" fmla="*/ 1633811 w 2225931"/>
              <a:gd name="connsiteY34" fmla="*/ 2849880 h 5623560"/>
              <a:gd name="connsiteX35" fmla="*/ 1679531 w 2225931"/>
              <a:gd name="connsiteY35" fmla="*/ 2804160 h 5623560"/>
              <a:gd name="connsiteX36" fmla="*/ 1755731 w 2225931"/>
              <a:gd name="connsiteY36" fmla="*/ 2727960 h 5623560"/>
              <a:gd name="connsiteX37" fmla="*/ 1770971 w 2225931"/>
              <a:gd name="connsiteY37" fmla="*/ 2667000 h 5623560"/>
              <a:gd name="connsiteX38" fmla="*/ 1801451 w 2225931"/>
              <a:gd name="connsiteY38" fmla="*/ 2575560 h 5623560"/>
              <a:gd name="connsiteX39" fmla="*/ 1770971 w 2225931"/>
              <a:gd name="connsiteY39" fmla="*/ 2148840 h 5623560"/>
              <a:gd name="connsiteX40" fmla="*/ 1710011 w 2225931"/>
              <a:gd name="connsiteY40" fmla="*/ 2057400 h 5623560"/>
              <a:gd name="connsiteX41" fmla="*/ 1649051 w 2225931"/>
              <a:gd name="connsiteY41" fmla="*/ 1676400 h 5623560"/>
              <a:gd name="connsiteX42" fmla="*/ 1527131 w 2225931"/>
              <a:gd name="connsiteY42" fmla="*/ 1463040 h 5623560"/>
              <a:gd name="connsiteX43" fmla="*/ 1466171 w 2225931"/>
              <a:gd name="connsiteY43" fmla="*/ 1295400 h 5623560"/>
              <a:gd name="connsiteX44" fmla="*/ 1405211 w 2225931"/>
              <a:gd name="connsiteY44" fmla="*/ 990600 h 5623560"/>
              <a:gd name="connsiteX45" fmla="*/ 1344251 w 2225931"/>
              <a:gd name="connsiteY45" fmla="*/ 746760 h 5623560"/>
              <a:gd name="connsiteX46" fmla="*/ 1313771 w 2225931"/>
              <a:gd name="connsiteY46" fmla="*/ 655320 h 5623560"/>
              <a:gd name="connsiteX47" fmla="*/ 1252811 w 2225931"/>
              <a:gd name="connsiteY47" fmla="*/ 563880 h 5623560"/>
              <a:gd name="connsiteX48" fmla="*/ 1222331 w 2225931"/>
              <a:gd name="connsiteY48" fmla="*/ 487680 h 5623560"/>
              <a:gd name="connsiteX49" fmla="*/ 1191851 w 2225931"/>
              <a:gd name="connsiteY49" fmla="*/ 441960 h 5623560"/>
              <a:gd name="connsiteX50" fmla="*/ 1130891 w 2225931"/>
              <a:gd name="connsiteY50" fmla="*/ 289560 h 5623560"/>
              <a:gd name="connsiteX51" fmla="*/ 1039451 w 2225931"/>
              <a:gd name="connsiteY51" fmla="*/ 121920 h 5623560"/>
              <a:gd name="connsiteX52" fmla="*/ 1008971 w 2225931"/>
              <a:gd name="connsiteY52" fmla="*/ 76200 h 5623560"/>
              <a:gd name="connsiteX53" fmla="*/ 1008971 w 2225931"/>
              <a:gd name="connsiteY53" fmla="*/ 0 h 5623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2225931" h="5623560">
                <a:moveTo>
                  <a:pt x="3131" y="5623560"/>
                </a:moveTo>
                <a:cubicBezTo>
                  <a:pt x="27059" y="5527850"/>
                  <a:pt x="0" y="5591653"/>
                  <a:pt x="64091" y="5516880"/>
                </a:cubicBezTo>
                <a:cubicBezTo>
                  <a:pt x="80621" y="5497595"/>
                  <a:pt x="90827" y="5472795"/>
                  <a:pt x="109811" y="5455920"/>
                </a:cubicBezTo>
                <a:cubicBezTo>
                  <a:pt x="137190" y="5431583"/>
                  <a:pt x="201251" y="5394960"/>
                  <a:pt x="201251" y="5394960"/>
                </a:cubicBezTo>
                <a:cubicBezTo>
                  <a:pt x="211411" y="5374640"/>
                  <a:pt x="217187" y="5351453"/>
                  <a:pt x="231731" y="5334000"/>
                </a:cubicBezTo>
                <a:cubicBezTo>
                  <a:pt x="243457" y="5319929"/>
                  <a:pt x="263544" y="5315440"/>
                  <a:pt x="277451" y="5303520"/>
                </a:cubicBezTo>
                <a:cubicBezTo>
                  <a:pt x="299270" y="5284818"/>
                  <a:pt x="316592" y="5261262"/>
                  <a:pt x="338411" y="5242560"/>
                </a:cubicBezTo>
                <a:cubicBezTo>
                  <a:pt x="368568" y="5216711"/>
                  <a:pt x="410498" y="5198897"/>
                  <a:pt x="445091" y="5181600"/>
                </a:cubicBezTo>
                <a:cubicBezTo>
                  <a:pt x="465411" y="5140960"/>
                  <a:pt x="468245" y="5084884"/>
                  <a:pt x="506051" y="5059680"/>
                </a:cubicBezTo>
                <a:cubicBezTo>
                  <a:pt x="536531" y="5039360"/>
                  <a:pt x="564726" y="5015103"/>
                  <a:pt x="597491" y="4998720"/>
                </a:cubicBezTo>
                <a:cubicBezTo>
                  <a:pt x="617811" y="4988560"/>
                  <a:pt x="638970" y="4979929"/>
                  <a:pt x="658451" y="4968240"/>
                </a:cubicBezTo>
                <a:cubicBezTo>
                  <a:pt x="689863" y="4949393"/>
                  <a:pt x="719411" y="4927600"/>
                  <a:pt x="749891" y="4907280"/>
                </a:cubicBezTo>
                <a:lnTo>
                  <a:pt x="795611" y="4876800"/>
                </a:lnTo>
                <a:cubicBezTo>
                  <a:pt x="866731" y="4734560"/>
                  <a:pt x="815931" y="4775200"/>
                  <a:pt x="917531" y="4724400"/>
                </a:cubicBezTo>
                <a:cubicBezTo>
                  <a:pt x="953918" y="4615240"/>
                  <a:pt x="901898" y="4740112"/>
                  <a:pt x="978491" y="4648200"/>
                </a:cubicBezTo>
                <a:cubicBezTo>
                  <a:pt x="993035" y="4630747"/>
                  <a:pt x="991722" y="4602025"/>
                  <a:pt x="1008971" y="4587240"/>
                </a:cubicBezTo>
                <a:cubicBezTo>
                  <a:pt x="1029742" y="4569437"/>
                  <a:pt x="1060172" y="4567871"/>
                  <a:pt x="1085171" y="4556760"/>
                </a:cubicBezTo>
                <a:cubicBezTo>
                  <a:pt x="1143178" y="4530979"/>
                  <a:pt x="1142817" y="4528489"/>
                  <a:pt x="1191851" y="4495800"/>
                </a:cubicBezTo>
                <a:cubicBezTo>
                  <a:pt x="1202011" y="4475480"/>
                  <a:pt x="1207787" y="4452293"/>
                  <a:pt x="1222331" y="4434840"/>
                </a:cubicBezTo>
                <a:cubicBezTo>
                  <a:pt x="1276560" y="4369765"/>
                  <a:pt x="1366764" y="4413334"/>
                  <a:pt x="1435691" y="4419600"/>
                </a:cubicBezTo>
                <a:cubicBezTo>
                  <a:pt x="1456011" y="4424680"/>
                  <a:pt x="1475867" y="4432242"/>
                  <a:pt x="1496651" y="4434840"/>
                </a:cubicBezTo>
                <a:cubicBezTo>
                  <a:pt x="1743520" y="4465699"/>
                  <a:pt x="1749721" y="4444465"/>
                  <a:pt x="2060531" y="4419600"/>
                </a:cubicBezTo>
                <a:cubicBezTo>
                  <a:pt x="2176157" y="4361787"/>
                  <a:pt x="2225931" y="4386880"/>
                  <a:pt x="2136731" y="4297680"/>
                </a:cubicBezTo>
                <a:cubicBezTo>
                  <a:pt x="2118770" y="4279719"/>
                  <a:pt x="2096091" y="4267200"/>
                  <a:pt x="2075771" y="4251960"/>
                </a:cubicBezTo>
                <a:cubicBezTo>
                  <a:pt x="2065611" y="4231640"/>
                  <a:pt x="2056563" y="4210725"/>
                  <a:pt x="2045291" y="4191000"/>
                </a:cubicBezTo>
                <a:cubicBezTo>
                  <a:pt x="2036204" y="4175097"/>
                  <a:pt x="2022250" y="4162018"/>
                  <a:pt x="2014811" y="4145280"/>
                </a:cubicBezTo>
                <a:cubicBezTo>
                  <a:pt x="2001762" y="4115920"/>
                  <a:pt x="1994491" y="4084320"/>
                  <a:pt x="1984331" y="4053840"/>
                </a:cubicBezTo>
                <a:cubicBezTo>
                  <a:pt x="1974171" y="3967480"/>
                  <a:pt x="1968750" y="3880430"/>
                  <a:pt x="1953851" y="3794760"/>
                </a:cubicBezTo>
                <a:cubicBezTo>
                  <a:pt x="1949024" y="3767003"/>
                  <a:pt x="1906095" y="3656829"/>
                  <a:pt x="1892891" y="3627120"/>
                </a:cubicBezTo>
                <a:cubicBezTo>
                  <a:pt x="1883664" y="3606360"/>
                  <a:pt x="1879660" y="3580945"/>
                  <a:pt x="1862411" y="3566160"/>
                </a:cubicBezTo>
                <a:cubicBezTo>
                  <a:pt x="1841640" y="3548357"/>
                  <a:pt x="1811210" y="3546791"/>
                  <a:pt x="1786211" y="3535680"/>
                </a:cubicBezTo>
                <a:cubicBezTo>
                  <a:pt x="1765451" y="3526453"/>
                  <a:pt x="1744732" y="3516889"/>
                  <a:pt x="1725251" y="3505200"/>
                </a:cubicBezTo>
                <a:cubicBezTo>
                  <a:pt x="1693839" y="3486353"/>
                  <a:pt x="1633811" y="3444240"/>
                  <a:pt x="1633811" y="3444240"/>
                </a:cubicBezTo>
                <a:cubicBezTo>
                  <a:pt x="1511625" y="3260961"/>
                  <a:pt x="1590626" y="3398603"/>
                  <a:pt x="1618571" y="2895600"/>
                </a:cubicBezTo>
                <a:cubicBezTo>
                  <a:pt x="1619462" y="2879560"/>
                  <a:pt x="1624900" y="2863246"/>
                  <a:pt x="1633811" y="2849880"/>
                </a:cubicBezTo>
                <a:cubicBezTo>
                  <a:pt x="1645766" y="2831947"/>
                  <a:pt x="1664291" y="2819400"/>
                  <a:pt x="1679531" y="2804160"/>
                </a:cubicBezTo>
                <a:cubicBezTo>
                  <a:pt x="1722669" y="2674745"/>
                  <a:pt x="1651108" y="2853507"/>
                  <a:pt x="1755731" y="2727960"/>
                </a:cubicBezTo>
                <a:cubicBezTo>
                  <a:pt x="1769140" y="2711869"/>
                  <a:pt x="1764952" y="2687062"/>
                  <a:pt x="1770971" y="2667000"/>
                </a:cubicBezTo>
                <a:cubicBezTo>
                  <a:pt x="1780203" y="2636226"/>
                  <a:pt x="1801451" y="2575560"/>
                  <a:pt x="1801451" y="2575560"/>
                </a:cubicBezTo>
                <a:cubicBezTo>
                  <a:pt x="1791291" y="2433320"/>
                  <a:pt x="1795753" y="2289272"/>
                  <a:pt x="1770971" y="2148840"/>
                </a:cubicBezTo>
                <a:cubicBezTo>
                  <a:pt x="1764605" y="2112765"/>
                  <a:pt x="1710011" y="2057400"/>
                  <a:pt x="1710011" y="2057400"/>
                </a:cubicBezTo>
                <a:cubicBezTo>
                  <a:pt x="1689691" y="1930400"/>
                  <a:pt x="1720394" y="1783414"/>
                  <a:pt x="1649051" y="1676400"/>
                </a:cubicBezTo>
                <a:cubicBezTo>
                  <a:pt x="1604457" y="1609510"/>
                  <a:pt x="1552912" y="1540383"/>
                  <a:pt x="1527131" y="1463040"/>
                </a:cubicBezTo>
                <a:cubicBezTo>
                  <a:pt x="1488000" y="1345647"/>
                  <a:pt x="1508583" y="1401431"/>
                  <a:pt x="1466171" y="1295400"/>
                </a:cubicBezTo>
                <a:cubicBezTo>
                  <a:pt x="1419038" y="989039"/>
                  <a:pt x="1460152" y="1201205"/>
                  <a:pt x="1405211" y="990600"/>
                </a:cubicBezTo>
                <a:cubicBezTo>
                  <a:pt x="1384063" y="909532"/>
                  <a:pt x="1370745" y="826242"/>
                  <a:pt x="1344251" y="746760"/>
                </a:cubicBezTo>
                <a:cubicBezTo>
                  <a:pt x="1334091" y="716280"/>
                  <a:pt x="1328139" y="684057"/>
                  <a:pt x="1313771" y="655320"/>
                </a:cubicBezTo>
                <a:cubicBezTo>
                  <a:pt x="1297388" y="622555"/>
                  <a:pt x="1266416" y="597892"/>
                  <a:pt x="1252811" y="563880"/>
                </a:cubicBezTo>
                <a:cubicBezTo>
                  <a:pt x="1242651" y="538480"/>
                  <a:pt x="1234565" y="512149"/>
                  <a:pt x="1222331" y="487680"/>
                </a:cubicBezTo>
                <a:cubicBezTo>
                  <a:pt x="1214140" y="471297"/>
                  <a:pt x="1199527" y="458590"/>
                  <a:pt x="1191851" y="441960"/>
                </a:cubicBezTo>
                <a:cubicBezTo>
                  <a:pt x="1168923" y="392283"/>
                  <a:pt x="1161240" y="335084"/>
                  <a:pt x="1130891" y="289560"/>
                </a:cubicBezTo>
                <a:cubicBezTo>
                  <a:pt x="995724" y="86809"/>
                  <a:pt x="1127621" y="298260"/>
                  <a:pt x="1039451" y="121920"/>
                </a:cubicBezTo>
                <a:cubicBezTo>
                  <a:pt x="1031260" y="105537"/>
                  <a:pt x="1013413" y="93969"/>
                  <a:pt x="1008971" y="76200"/>
                </a:cubicBezTo>
                <a:cubicBezTo>
                  <a:pt x="1002811" y="51558"/>
                  <a:pt x="1008971" y="25400"/>
                  <a:pt x="1008971" y="0"/>
                </a:cubicBezTo>
              </a:path>
            </a:pathLst>
          </a:cu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846974" y="5760720"/>
            <a:ext cx="692266" cy="792480"/>
          </a:xfrm>
          <a:custGeom>
            <a:avLst/>
            <a:gdLst>
              <a:gd name="connsiteX0" fmla="*/ 692266 w 692266"/>
              <a:gd name="connsiteY0" fmla="*/ 792480 h 792480"/>
              <a:gd name="connsiteX1" fmla="*/ 600826 w 692266"/>
              <a:gd name="connsiteY1" fmla="*/ 762000 h 792480"/>
              <a:gd name="connsiteX2" fmla="*/ 509386 w 692266"/>
              <a:gd name="connsiteY2" fmla="*/ 701040 h 792480"/>
              <a:gd name="connsiteX3" fmla="*/ 417946 w 692266"/>
              <a:gd name="connsiteY3" fmla="*/ 609600 h 792480"/>
              <a:gd name="connsiteX4" fmla="*/ 265546 w 692266"/>
              <a:gd name="connsiteY4" fmla="*/ 457200 h 792480"/>
              <a:gd name="connsiteX5" fmla="*/ 219826 w 692266"/>
              <a:gd name="connsiteY5" fmla="*/ 411480 h 792480"/>
              <a:gd name="connsiteX6" fmla="*/ 128386 w 692266"/>
              <a:gd name="connsiteY6" fmla="*/ 350520 h 792480"/>
              <a:gd name="connsiteX7" fmla="*/ 67426 w 692266"/>
              <a:gd name="connsiteY7" fmla="*/ 259080 h 792480"/>
              <a:gd name="connsiteX8" fmla="*/ 6466 w 692266"/>
              <a:gd name="connsiteY8" fmla="*/ 137160 h 792480"/>
              <a:gd name="connsiteX9" fmla="*/ 6466 w 692266"/>
              <a:gd name="connsiteY9" fmla="*/ 0 h 7924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92266" h="792480">
                <a:moveTo>
                  <a:pt x="692266" y="792480"/>
                </a:moveTo>
                <a:cubicBezTo>
                  <a:pt x="661786" y="782320"/>
                  <a:pt x="628912" y="777603"/>
                  <a:pt x="600826" y="762000"/>
                </a:cubicBezTo>
                <a:cubicBezTo>
                  <a:pt x="429588" y="666868"/>
                  <a:pt x="660641" y="751458"/>
                  <a:pt x="509386" y="701040"/>
                </a:cubicBezTo>
                <a:cubicBezTo>
                  <a:pt x="448426" y="579120"/>
                  <a:pt x="519546" y="690880"/>
                  <a:pt x="417946" y="609600"/>
                </a:cubicBezTo>
                <a:lnTo>
                  <a:pt x="265546" y="457200"/>
                </a:lnTo>
                <a:cubicBezTo>
                  <a:pt x="250306" y="441960"/>
                  <a:pt x="237759" y="423435"/>
                  <a:pt x="219826" y="411480"/>
                </a:cubicBezTo>
                <a:lnTo>
                  <a:pt x="128386" y="350520"/>
                </a:lnTo>
                <a:lnTo>
                  <a:pt x="67426" y="259080"/>
                </a:lnTo>
                <a:cubicBezTo>
                  <a:pt x="42195" y="221233"/>
                  <a:pt x="13245" y="184610"/>
                  <a:pt x="6466" y="137160"/>
                </a:cubicBezTo>
                <a:cubicBezTo>
                  <a:pt x="0" y="91900"/>
                  <a:pt x="6466" y="45720"/>
                  <a:pt x="6466" y="0"/>
                </a:cubicBezTo>
              </a:path>
            </a:pathLst>
          </a:cu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1493520" y="5989320"/>
            <a:ext cx="5090160" cy="807720"/>
          </a:xfrm>
          <a:custGeom>
            <a:avLst/>
            <a:gdLst>
              <a:gd name="connsiteX0" fmla="*/ 0 w 5090160"/>
              <a:gd name="connsiteY0" fmla="*/ 594360 h 807720"/>
              <a:gd name="connsiteX1" fmla="*/ 274320 w 5090160"/>
              <a:gd name="connsiteY1" fmla="*/ 563880 h 807720"/>
              <a:gd name="connsiteX2" fmla="*/ 518160 w 5090160"/>
              <a:gd name="connsiteY2" fmla="*/ 533400 h 807720"/>
              <a:gd name="connsiteX3" fmla="*/ 1767840 w 5090160"/>
              <a:gd name="connsiteY3" fmla="*/ 502920 h 807720"/>
              <a:gd name="connsiteX4" fmla="*/ 2087880 w 5090160"/>
              <a:gd name="connsiteY4" fmla="*/ 487680 h 807720"/>
              <a:gd name="connsiteX5" fmla="*/ 2133600 w 5090160"/>
              <a:gd name="connsiteY5" fmla="*/ 518160 h 807720"/>
              <a:gd name="connsiteX6" fmla="*/ 2194560 w 5090160"/>
              <a:gd name="connsiteY6" fmla="*/ 563880 h 807720"/>
              <a:gd name="connsiteX7" fmla="*/ 2209800 w 5090160"/>
              <a:gd name="connsiteY7" fmla="*/ 609600 h 807720"/>
              <a:gd name="connsiteX8" fmla="*/ 2270760 w 5090160"/>
              <a:gd name="connsiteY8" fmla="*/ 624840 h 807720"/>
              <a:gd name="connsiteX9" fmla="*/ 2316480 w 5090160"/>
              <a:gd name="connsiteY9" fmla="*/ 640080 h 807720"/>
              <a:gd name="connsiteX10" fmla="*/ 2392680 w 5090160"/>
              <a:gd name="connsiteY10" fmla="*/ 655320 h 807720"/>
              <a:gd name="connsiteX11" fmla="*/ 2545080 w 5090160"/>
              <a:gd name="connsiteY11" fmla="*/ 685800 h 807720"/>
              <a:gd name="connsiteX12" fmla="*/ 2682240 w 5090160"/>
              <a:gd name="connsiteY12" fmla="*/ 701040 h 807720"/>
              <a:gd name="connsiteX13" fmla="*/ 2926080 w 5090160"/>
              <a:gd name="connsiteY13" fmla="*/ 731520 h 807720"/>
              <a:gd name="connsiteX14" fmla="*/ 3078480 w 5090160"/>
              <a:gd name="connsiteY14" fmla="*/ 746760 h 807720"/>
              <a:gd name="connsiteX15" fmla="*/ 3200400 w 5090160"/>
              <a:gd name="connsiteY15" fmla="*/ 762000 h 807720"/>
              <a:gd name="connsiteX16" fmla="*/ 3337560 w 5090160"/>
              <a:gd name="connsiteY16" fmla="*/ 777240 h 807720"/>
              <a:gd name="connsiteX17" fmla="*/ 3444240 w 5090160"/>
              <a:gd name="connsiteY17" fmla="*/ 792480 h 807720"/>
              <a:gd name="connsiteX18" fmla="*/ 3627120 w 5090160"/>
              <a:gd name="connsiteY18" fmla="*/ 807720 h 807720"/>
              <a:gd name="connsiteX19" fmla="*/ 3916680 w 5090160"/>
              <a:gd name="connsiteY19" fmla="*/ 777240 h 807720"/>
              <a:gd name="connsiteX20" fmla="*/ 4343400 w 5090160"/>
              <a:gd name="connsiteY20" fmla="*/ 746760 h 807720"/>
              <a:gd name="connsiteX21" fmla="*/ 4404360 w 5090160"/>
              <a:gd name="connsiteY21" fmla="*/ 716280 h 807720"/>
              <a:gd name="connsiteX22" fmla="*/ 4495800 w 5090160"/>
              <a:gd name="connsiteY22" fmla="*/ 655320 h 807720"/>
              <a:gd name="connsiteX23" fmla="*/ 4541520 w 5090160"/>
              <a:gd name="connsiteY23" fmla="*/ 624840 h 807720"/>
              <a:gd name="connsiteX24" fmla="*/ 4602480 w 5090160"/>
              <a:gd name="connsiteY24" fmla="*/ 594360 h 807720"/>
              <a:gd name="connsiteX25" fmla="*/ 4693920 w 5090160"/>
              <a:gd name="connsiteY25" fmla="*/ 533400 h 807720"/>
              <a:gd name="connsiteX26" fmla="*/ 5044440 w 5090160"/>
              <a:gd name="connsiteY26" fmla="*/ 502920 h 807720"/>
              <a:gd name="connsiteX27" fmla="*/ 5059680 w 5090160"/>
              <a:gd name="connsiteY27" fmla="*/ 457200 h 807720"/>
              <a:gd name="connsiteX28" fmla="*/ 5090160 w 5090160"/>
              <a:gd name="connsiteY28" fmla="*/ 411480 h 807720"/>
              <a:gd name="connsiteX29" fmla="*/ 4998720 w 5090160"/>
              <a:gd name="connsiteY29" fmla="*/ 304800 h 807720"/>
              <a:gd name="connsiteX30" fmla="*/ 4953000 w 5090160"/>
              <a:gd name="connsiteY30" fmla="*/ 274320 h 807720"/>
              <a:gd name="connsiteX31" fmla="*/ 4754880 w 5090160"/>
              <a:gd name="connsiteY31" fmla="*/ 289560 h 807720"/>
              <a:gd name="connsiteX32" fmla="*/ 4709160 w 5090160"/>
              <a:gd name="connsiteY32" fmla="*/ 335280 h 807720"/>
              <a:gd name="connsiteX33" fmla="*/ 4572000 w 5090160"/>
              <a:gd name="connsiteY33" fmla="*/ 365760 h 807720"/>
              <a:gd name="connsiteX34" fmla="*/ 4511040 w 5090160"/>
              <a:gd name="connsiteY34" fmla="*/ 381000 h 807720"/>
              <a:gd name="connsiteX35" fmla="*/ 4419600 w 5090160"/>
              <a:gd name="connsiteY35" fmla="*/ 411480 h 807720"/>
              <a:gd name="connsiteX36" fmla="*/ 4053840 w 5090160"/>
              <a:gd name="connsiteY36" fmla="*/ 381000 h 807720"/>
              <a:gd name="connsiteX37" fmla="*/ 3962400 w 5090160"/>
              <a:gd name="connsiteY37" fmla="*/ 320040 h 807720"/>
              <a:gd name="connsiteX38" fmla="*/ 3855720 w 5090160"/>
              <a:gd name="connsiteY38" fmla="*/ 259080 h 807720"/>
              <a:gd name="connsiteX39" fmla="*/ 3810000 w 5090160"/>
              <a:gd name="connsiteY39" fmla="*/ 228600 h 807720"/>
              <a:gd name="connsiteX40" fmla="*/ 3825240 w 5090160"/>
              <a:gd name="connsiteY40" fmla="*/ 167640 h 807720"/>
              <a:gd name="connsiteX41" fmla="*/ 3870960 w 5090160"/>
              <a:gd name="connsiteY41" fmla="*/ 137160 h 807720"/>
              <a:gd name="connsiteX42" fmla="*/ 3901440 w 5090160"/>
              <a:gd name="connsiteY42" fmla="*/ 0 h 807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5090160" h="807720">
                <a:moveTo>
                  <a:pt x="0" y="594360"/>
                </a:moveTo>
                <a:lnTo>
                  <a:pt x="274320" y="563880"/>
                </a:lnTo>
                <a:cubicBezTo>
                  <a:pt x="355671" y="554309"/>
                  <a:pt x="436316" y="536741"/>
                  <a:pt x="518160" y="533400"/>
                </a:cubicBezTo>
                <a:cubicBezTo>
                  <a:pt x="934497" y="516407"/>
                  <a:pt x="1351280" y="513080"/>
                  <a:pt x="1767840" y="502920"/>
                </a:cubicBezTo>
                <a:cubicBezTo>
                  <a:pt x="1915671" y="465962"/>
                  <a:pt x="1908624" y="454069"/>
                  <a:pt x="2087880" y="487680"/>
                </a:cubicBezTo>
                <a:cubicBezTo>
                  <a:pt x="2105882" y="491055"/>
                  <a:pt x="2118695" y="507514"/>
                  <a:pt x="2133600" y="518160"/>
                </a:cubicBezTo>
                <a:cubicBezTo>
                  <a:pt x="2154269" y="532923"/>
                  <a:pt x="2174240" y="548640"/>
                  <a:pt x="2194560" y="563880"/>
                </a:cubicBezTo>
                <a:cubicBezTo>
                  <a:pt x="2199640" y="579120"/>
                  <a:pt x="2197256" y="599565"/>
                  <a:pt x="2209800" y="609600"/>
                </a:cubicBezTo>
                <a:cubicBezTo>
                  <a:pt x="2226156" y="622684"/>
                  <a:pt x="2250621" y="619086"/>
                  <a:pt x="2270760" y="624840"/>
                </a:cubicBezTo>
                <a:cubicBezTo>
                  <a:pt x="2286206" y="629253"/>
                  <a:pt x="2300895" y="636184"/>
                  <a:pt x="2316480" y="640080"/>
                </a:cubicBezTo>
                <a:cubicBezTo>
                  <a:pt x="2341610" y="646362"/>
                  <a:pt x="2367394" y="649701"/>
                  <a:pt x="2392680" y="655320"/>
                </a:cubicBezTo>
                <a:cubicBezTo>
                  <a:pt x="2483541" y="675511"/>
                  <a:pt x="2433092" y="670868"/>
                  <a:pt x="2545080" y="685800"/>
                </a:cubicBezTo>
                <a:cubicBezTo>
                  <a:pt x="2590678" y="691880"/>
                  <a:pt x="2636566" y="695559"/>
                  <a:pt x="2682240" y="701040"/>
                </a:cubicBezTo>
                <a:cubicBezTo>
                  <a:pt x="2763569" y="710799"/>
                  <a:pt x="2844574" y="723369"/>
                  <a:pt x="2926080" y="731520"/>
                </a:cubicBezTo>
                <a:lnTo>
                  <a:pt x="3078480" y="746760"/>
                </a:lnTo>
                <a:cubicBezTo>
                  <a:pt x="3119186" y="751283"/>
                  <a:pt x="3159724" y="757215"/>
                  <a:pt x="3200400" y="762000"/>
                </a:cubicBezTo>
                <a:lnTo>
                  <a:pt x="3337560" y="777240"/>
                </a:lnTo>
                <a:cubicBezTo>
                  <a:pt x="3373204" y="781695"/>
                  <a:pt x="3408516" y="788720"/>
                  <a:pt x="3444240" y="792480"/>
                </a:cubicBezTo>
                <a:cubicBezTo>
                  <a:pt x="3505075" y="798884"/>
                  <a:pt x="3566160" y="802640"/>
                  <a:pt x="3627120" y="807720"/>
                </a:cubicBezTo>
                <a:cubicBezTo>
                  <a:pt x="3723640" y="797560"/>
                  <a:pt x="3819976" y="785470"/>
                  <a:pt x="3916680" y="777240"/>
                </a:cubicBezTo>
                <a:cubicBezTo>
                  <a:pt x="4058769" y="765147"/>
                  <a:pt x="4201899" y="764448"/>
                  <a:pt x="4343400" y="746760"/>
                </a:cubicBezTo>
                <a:cubicBezTo>
                  <a:pt x="4365943" y="743942"/>
                  <a:pt x="4384879" y="727969"/>
                  <a:pt x="4404360" y="716280"/>
                </a:cubicBezTo>
                <a:cubicBezTo>
                  <a:pt x="4435772" y="697433"/>
                  <a:pt x="4465320" y="675640"/>
                  <a:pt x="4495800" y="655320"/>
                </a:cubicBezTo>
                <a:cubicBezTo>
                  <a:pt x="4511040" y="645160"/>
                  <a:pt x="4525137" y="633031"/>
                  <a:pt x="4541520" y="624840"/>
                </a:cubicBezTo>
                <a:cubicBezTo>
                  <a:pt x="4561840" y="614680"/>
                  <a:pt x="4582999" y="606049"/>
                  <a:pt x="4602480" y="594360"/>
                </a:cubicBezTo>
                <a:cubicBezTo>
                  <a:pt x="4633892" y="575513"/>
                  <a:pt x="4657425" y="536573"/>
                  <a:pt x="4693920" y="533400"/>
                </a:cubicBezTo>
                <a:lnTo>
                  <a:pt x="5044440" y="502920"/>
                </a:lnTo>
                <a:cubicBezTo>
                  <a:pt x="5049520" y="487680"/>
                  <a:pt x="5052496" y="471568"/>
                  <a:pt x="5059680" y="457200"/>
                </a:cubicBezTo>
                <a:cubicBezTo>
                  <a:pt x="5067871" y="440817"/>
                  <a:pt x="5090160" y="429796"/>
                  <a:pt x="5090160" y="411480"/>
                </a:cubicBezTo>
                <a:cubicBezTo>
                  <a:pt x="5090160" y="329077"/>
                  <a:pt x="5051829" y="335148"/>
                  <a:pt x="4998720" y="304800"/>
                </a:cubicBezTo>
                <a:cubicBezTo>
                  <a:pt x="4982817" y="295713"/>
                  <a:pt x="4968240" y="284480"/>
                  <a:pt x="4953000" y="274320"/>
                </a:cubicBezTo>
                <a:cubicBezTo>
                  <a:pt x="4886960" y="279400"/>
                  <a:pt x="4819137" y="273496"/>
                  <a:pt x="4754880" y="289560"/>
                </a:cubicBezTo>
                <a:cubicBezTo>
                  <a:pt x="4733971" y="294787"/>
                  <a:pt x="4727093" y="323325"/>
                  <a:pt x="4709160" y="335280"/>
                </a:cubicBezTo>
                <a:cubicBezTo>
                  <a:pt x="4683738" y="352228"/>
                  <a:pt x="4583855" y="363389"/>
                  <a:pt x="4572000" y="365760"/>
                </a:cubicBezTo>
                <a:cubicBezTo>
                  <a:pt x="4551461" y="369868"/>
                  <a:pt x="4531102" y="374981"/>
                  <a:pt x="4511040" y="381000"/>
                </a:cubicBezTo>
                <a:cubicBezTo>
                  <a:pt x="4480266" y="390232"/>
                  <a:pt x="4419600" y="411480"/>
                  <a:pt x="4419600" y="411480"/>
                </a:cubicBezTo>
                <a:cubicBezTo>
                  <a:pt x="4297680" y="401320"/>
                  <a:pt x="4173807" y="404993"/>
                  <a:pt x="4053840" y="381000"/>
                </a:cubicBezTo>
                <a:cubicBezTo>
                  <a:pt x="4017919" y="373816"/>
                  <a:pt x="3992880" y="340360"/>
                  <a:pt x="3962400" y="320040"/>
                </a:cubicBezTo>
                <a:cubicBezTo>
                  <a:pt x="3851010" y="245780"/>
                  <a:pt x="3991069" y="336423"/>
                  <a:pt x="3855720" y="259080"/>
                </a:cubicBezTo>
                <a:cubicBezTo>
                  <a:pt x="3839817" y="249993"/>
                  <a:pt x="3825240" y="238760"/>
                  <a:pt x="3810000" y="228600"/>
                </a:cubicBezTo>
                <a:cubicBezTo>
                  <a:pt x="3815080" y="208280"/>
                  <a:pt x="3813622" y="185068"/>
                  <a:pt x="3825240" y="167640"/>
                </a:cubicBezTo>
                <a:cubicBezTo>
                  <a:pt x="3835400" y="152400"/>
                  <a:pt x="3861252" y="152692"/>
                  <a:pt x="3870960" y="137160"/>
                </a:cubicBezTo>
                <a:cubicBezTo>
                  <a:pt x="3906259" y="80681"/>
                  <a:pt x="3901440" y="54407"/>
                  <a:pt x="3901440" y="0"/>
                </a:cubicBezTo>
              </a:path>
            </a:pathLst>
          </a:cu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1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Rozloha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Je </a:t>
            </a:r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druhým </a:t>
            </a:r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nejmenším </a:t>
            </a:r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světadílem</a:t>
            </a:r>
            <a:endParaRPr lang="cs-CZ" sz="36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Má 10 180 000 km</a:t>
            </a:r>
            <a:r>
              <a:rPr lang="cs-CZ" sz="3600" baseline="300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2</a:t>
            </a:r>
            <a:endParaRPr lang="cs-CZ" sz="3600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132856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Členitost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Evropa je nejčlenitější ze všech světadílů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Její pobřeží tvoří mnoho poloostrovů – Skandinávský, Balkánský, Apeninský, Pyrenejský, Jutský, …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Kolem pobřeží Evropy leží i řada ostrovů a souostroví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Nová Země, Špicberky, Britské ostrovy, Azory, Baleáry, Dalmatské ostrovy, Malta, Korsika, Sicílie, Sardinie, Kypr, Kréta, …</a:t>
            </a:r>
          </a:p>
        </p:txBody>
      </p:sp>
      <p:pic>
        <p:nvPicPr>
          <p:cNvPr id="14338" name="Picture 2" descr="http://www.svetadily.cz/userfiles/image/evropa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04664"/>
            <a:ext cx="5256584" cy="5907943"/>
          </a:xfrm>
          <a:prstGeom prst="rect">
            <a:avLst/>
          </a:prstGeom>
          <a:noFill/>
        </p:spPr>
      </p:pic>
      <p:pic>
        <p:nvPicPr>
          <p:cNvPr id="14340" name="Picture 4" descr="http://portal.uur.cz/images/mapa-E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0"/>
            <a:ext cx="6856079" cy="6741810"/>
          </a:xfrm>
          <a:prstGeom prst="rect">
            <a:avLst/>
          </a:prstGeom>
          <a:noFill/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Kontrolní otázky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Čím je oddělena Evropa od Afriky ?</a:t>
            </a:r>
            <a:endParaRPr lang="cs-CZ" sz="3600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" action="ppaction://hlinkshowjump?jump=nextslide"/>
              </a:rPr>
              <a:t>Dardanely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 action="ppaction://hlinksldjump"/>
              </a:rPr>
              <a:t>Gibraltar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" action="ppaction://hlinkshowjump?jump=nextslide"/>
              </a:rPr>
              <a:t>Bospor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Špatně, zkus to znovu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60032" y="4653136"/>
            <a:ext cx="3826768" cy="1473027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" action="ppaction://hlinkshowjump?jump=previousslide"/>
              </a:rPr>
              <a:t>Zpět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0486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Správně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Součástí hranice se kterým světadílem je pohoří Ural ?</a:t>
            </a:r>
            <a:endParaRPr lang="cs-CZ" sz="3600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" action="ppaction://hlinkshowjump?jump=nextslide"/>
              </a:rPr>
              <a:t>Afrika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 action="ppaction://hlinksldjump"/>
              </a:rPr>
              <a:t>Asie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" action="ppaction://hlinkshowjump?jump=nextslide"/>
              </a:rPr>
              <a:t>Amerika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1683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Špatně zkus to znovu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76056" y="4509120"/>
            <a:ext cx="3610744" cy="161704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" action="ppaction://hlinkshowjump?jump=previousslide"/>
              </a:rPr>
              <a:t>Zpět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Správně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Na mapě ukaž Pyrenejský poloostrov</a:t>
            </a:r>
            <a:endParaRPr lang="cs-CZ" sz="3600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http://www.mapyzdarma.cz/images/slepa_mapa_evrop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-82152"/>
            <a:ext cx="5435007" cy="6940152"/>
          </a:xfrm>
          <a:prstGeom prst="rect">
            <a:avLst/>
          </a:prstGeom>
          <a:noFill/>
        </p:spPr>
      </p:pic>
      <p:sp>
        <p:nvSpPr>
          <p:cNvPr id="7" name="Prstenec 6"/>
          <p:cNvSpPr/>
          <p:nvPr/>
        </p:nvSpPr>
        <p:spPr>
          <a:xfrm>
            <a:off x="1763688" y="4797152"/>
            <a:ext cx="1800200" cy="1656184"/>
          </a:xfrm>
          <a:prstGeom prst="donut">
            <a:avLst>
              <a:gd name="adj" fmla="val 0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Na které sv</a:t>
            </a:r>
            <a:r>
              <a:rPr lang="cs-CZ" sz="3600" dirty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ě</a:t>
            </a:r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tové straně od Evropy leží Britské ostrovy ?</a:t>
            </a:r>
            <a:endParaRPr lang="cs-CZ" sz="3600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" action="ppaction://hlinkshowjump?jump=nextslide"/>
              </a:rPr>
              <a:t>Severovýchod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" action="ppaction://hlinkshowjump?jump=nextslide"/>
              </a:rPr>
              <a:t>Jihozápad</a:t>
            </a:r>
            <a:endParaRPr lang="cs-CZ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 action="ppaction://hlinksldjump"/>
              </a:rPr>
              <a:t>Severozápad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1683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Špatně, zkus to znovu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4509120"/>
            <a:ext cx="4114800" cy="161704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" action="ppaction://hlinkshowjump?jump=previousslide"/>
              </a:rPr>
              <a:t>Zpět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Správně</a:t>
            </a:r>
            <a:endParaRPr lang="cs-CZ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Odkazy</a:t>
            </a:r>
            <a:endParaRPr lang="cs-CZ" sz="2400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mapyzdarma.cz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slepa</a:t>
            </a:r>
            <a:r>
              <a:rPr lang="cs-CZ" sz="1200" dirty="0" smtClean="0">
                <a:hlinkClick r:id="rId2"/>
              </a:rPr>
              <a:t>-mapa-</a:t>
            </a:r>
            <a:r>
              <a:rPr lang="cs-CZ" sz="1200" dirty="0" err="1" smtClean="0">
                <a:hlinkClick r:id="rId2"/>
              </a:rPr>
              <a:t>evropy.html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http://free-top.</a:t>
            </a:r>
            <a:r>
              <a:rPr lang="cs-CZ" sz="1200" dirty="0" err="1" smtClean="0">
                <a:hlinkClick r:id="rId3"/>
              </a:rPr>
              <a:t>tym.cz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download.php</a:t>
            </a:r>
            <a:r>
              <a:rPr lang="cs-CZ" sz="1200" dirty="0" smtClean="0">
                <a:hlinkClick r:id="rId3"/>
              </a:rPr>
              <a:t>?</a:t>
            </a:r>
            <a:r>
              <a:rPr lang="cs-CZ" sz="1200" dirty="0" err="1" smtClean="0">
                <a:hlinkClick r:id="rId3"/>
              </a:rPr>
              <a:t>ds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evropy</a:t>
            </a:r>
            <a:r>
              <a:rPr lang="cs-CZ" sz="1200" dirty="0" smtClean="0">
                <a:hlinkClick r:id="rId3"/>
              </a:rPr>
              <a:t>-mapa-</a:t>
            </a:r>
            <a:r>
              <a:rPr lang="cs-CZ" sz="1200" dirty="0" err="1" smtClean="0">
                <a:hlinkClick r:id="rId3"/>
              </a:rPr>
              <a:t>slepa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http://ga.water.usgs.gov/edu/watercycleczech.html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svetadily.cz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zs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evropa.php</a:t>
            </a:r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283</Words>
  <Application>Microsoft Office PowerPoint</Application>
  <PresentationFormat>Předvádění na obrazovce (4:3)</PresentationFormat>
  <Paragraphs>58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Evropa – poloha, rozloha, členitost</vt:lpstr>
      <vt:lpstr>Poloha</vt:lpstr>
      <vt:lpstr>Snímek 3</vt:lpstr>
      <vt:lpstr>Hranice</vt:lpstr>
      <vt:lpstr>Rozloha</vt:lpstr>
      <vt:lpstr>Snímek 6</vt:lpstr>
      <vt:lpstr>Členitost</vt:lpstr>
      <vt:lpstr>Snímek 8</vt:lpstr>
      <vt:lpstr>Kontrolní otázky</vt:lpstr>
      <vt:lpstr>Čím je oddělena Evropa od Afriky ?</vt:lpstr>
      <vt:lpstr>Špatně, zkus to znovu</vt:lpstr>
      <vt:lpstr>Správně</vt:lpstr>
      <vt:lpstr>Součástí hranice se kterým světadílem je pohoří Ural ?</vt:lpstr>
      <vt:lpstr>Špatně zkus to znovu</vt:lpstr>
      <vt:lpstr>Správně</vt:lpstr>
      <vt:lpstr>Na mapě ukaž Pyrenejský poloostrov</vt:lpstr>
      <vt:lpstr>Na které světové straně od Evropy leží Britské ostrovy ?</vt:lpstr>
      <vt:lpstr>Špatně, zkus to znovu</vt:lpstr>
      <vt:lpstr>Správně</vt:lpstr>
      <vt:lpstr>Odkazy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mh</dc:creator>
  <cp:lastModifiedBy>mh</cp:lastModifiedBy>
  <cp:revision>18</cp:revision>
  <dcterms:created xsi:type="dcterms:W3CDTF">2012-09-30T16:05:50Z</dcterms:created>
  <dcterms:modified xsi:type="dcterms:W3CDTF">2013-01-06T17:32:23Z</dcterms:modified>
</cp:coreProperties>
</file>