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79" r:id="rId25"/>
    <p:sldId id="281" r:id="rId26"/>
    <p:sldId id="282" r:id="rId27"/>
    <p:sldId id="284" r:id="rId28"/>
    <p:sldId id="283" r:id="rId29"/>
    <p:sldId id="285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82" autoAdjust="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7E9C5-1590-4842-B997-6FF421CC3169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A7BB8-AAAE-464B-929B-2759AF9D3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t%C5%99edoevropsk%C3%A1_n%C3%AD%C5%BEina" TargetMode="External"/><Relationship Id="rId13" Type="http://schemas.openxmlformats.org/officeDocument/2006/relationships/hyperlink" Target="http://milanec.wbs.cz/Cabo-da-Roca-2009.html" TargetMode="External"/><Relationship Id="rId18" Type="http://schemas.openxmlformats.org/officeDocument/2006/relationships/hyperlink" Target="http://www.cicerone.co.uk/static.cfm/cid/76/content/mediterranean-resources" TargetMode="External"/><Relationship Id="rId3" Type="http://schemas.openxmlformats.org/officeDocument/2006/relationships/hyperlink" Target="http://zviratkamodreplanety.blog.cz/1012" TargetMode="External"/><Relationship Id="rId21" Type="http://schemas.openxmlformats.org/officeDocument/2006/relationships/hyperlink" Target="http://www.webcestovatele.net/norsko2005.htm" TargetMode="External"/><Relationship Id="rId7" Type="http://schemas.openxmlformats.org/officeDocument/2006/relationships/hyperlink" Target="http://www.treking.cz/regiony/rozhledny-nizkeho-jeseniku.htm" TargetMode="External"/><Relationship Id="rId12" Type="http://schemas.openxmlformats.org/officeDocument/2006/relationships/hyperlink" Target="http://www.pizza.j-gotti.cz/italske-speciality/19-venezia-veneto.html" TargetMode="External"/><Relationship Id="rId17" Type="http://schemas.openxmlformats.org/officeDocument/2006/relationships/hyperlink" Target="http://www.tulaknacestach.cz/Apeniny-a-stredni-Italie.html" TargetMode="External"/><Relationship Id="rId2" Type="http://schemas.openxmlformats.org/officeDocument/2006/relationships/hyperlink" Target="http://cs.wikipedia.org/wiki/V%C3%BDchodoevropsk%C3%A1_rovina" TargetMode="External"/><Relationship Id="rId16" Type="http://schemas.openxmlformats.org/officeDocument/2006/relationships/hyperlink" Target="http://www.slever.cz/slevy/penzion-villa-thermia/" TargetMode="External"/><Relationship Id="rId20" Type="http://schemas.openxmlformats.org/officeDocument/2006/relationships/hyperlink" Target="http://www.tixik.cz/ardeny-2355721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t%C5%99edomazovsk%C3%A1_n%C3%AD%C5%BEina" TargetMode="External"/><Relationship Id="rId11" Type="http://schemas.openxmlformats.org/officeDocument/2006/relationships/hyperlink" Target="http://nojo.aquasoft.cz/fb/fb.php?p=camino%20de%20santiago/2005-09-13-04/" TargetMode="External"/><Relationship Id="rId5" Type="http://schemas.openxmlformats.org/officeDocument/2006/relationships/hyperlink" Target="http://leccos.com/index.php/clanky/kaspicka-nizina" TargetMode="External"/><Relationship Id="rId15" Type="http://schemas.openxmlformats.org/officeDocument/2006/relationships/hyperlink" Target="http://www.ii.uib.no/~petter/mountains/3000mtn/mulhacen.html" TargetMode="External"/><Relationship Id="rId10" Type="http://schemas.openxmlformats.org/officeDocument/2006/relationships/hyperlink" Target="http://leccos.com/index.php/clanky/francie" TargetMode="External"/><Relationship Id="rId19" Type="http://schemas.openxmlformats.org/officeDocument/2006/relationships/hyperlink" Target="http://thelastreel.blogspot.cz/2012/02/renny-harlin-direct-as-yet-untitled.html" TargetMode="External"/><Relationship Id="rId4" Type="http://schemas.openxmlformats.org/officeDocument/2006/relationships/hyperlink" Target="http://leccos.com/index.php/clanky/rusko" TargetMode="External"/><Relationship Id="rId9" Type="http://schemas.openxmlformats.org/officeDocument/2006/relationships/hyperlink" Target="http://www.infoglobe.cz/zajimavosti/luneburske-vresoviste/?action=2" TargetMode="External"/><Relationship Id="rId14" Type="http://schemas.openxmlformats.org/officeDocument/2006/relationships/hyperlink" Target="http://www.sprievodca.org/9/mont-blanc-du-tacul/" TargetMode="External"/><Relationship Id="rId22" Type="http://schemas.openxmlformats.org/officeDocument/2006/relationships/hyperlink" Target="http://cestovani.lidovky.cz/tiskni.asp?r=nej-tipy&amp;c=A100604_112539_ln-cestovani_gl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Evropa - povrch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1600" dirty="0" smtClean="0"/>
              <a:t>VY_32_INOVACE_12_ZEMĚPIS_Evropa </a:t>
            </a:r>
            <a:r>
              <a:rPr lang="cs-CZ" sz="1600" dirty="0"/>
              <a:t>– </a:t>
            </a:r>
            <a:r>
              <a:rPr lang="cs-CZ" sz="1600" dirty="0" smtClean="0"/>
              <a:t>povrch</a:t>
            </a:r>
            <a:endParaRPr lang="cs-CZ" sz="1600" dirty="0"/>
          </a:p>
          <a:p>
            <a:r>
              <a:rPr lang="cs-CZ" sz="1600" dirty="0"/>
              <a:t>Dětský domov, Základní škola, Střední škola </a:t>
            </a:r>
            <a:r>
              <a:rPr lang="cs-CZ" sz="1600" dirty="0" err="1"/>
              <a:t>Duchcov</a:t>
            </a:r>
            <a:r>
              <a:rPr lang="cs-CZ" sz="1600" dirty="0"/>
              <a:t>, Školní 1, příspěvková organizace</a:t>
            </a:r>
          </a:p>
          <a:p>
            <a:r>
              <a:rPr lang="cs-CZ" sz="1600" dirty="0"/>
              <a:t>Registrační číslo: cz.1.07/1.4.00/21.0559</a:t>
            </a:r>
          </a:p>
          <a:p>
            <a:r>
              <a:rPr lang="cs-CZ" sz="1600" dirty="0"/>
              <a:t>Jana Hoffmannová</a:t>
            </a:r>
            <a:endParaRPr lang="cs-CZ" sz="16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32656"/>
            <a:ext cx="4737100" cy="99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Evropa má nejnižší průměrnou nadmořskou výšku ze všech kontinentů – 290 m. n. m.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Nadpoloviční většinu území tvoří nížiny –  </a:t>
            </a:r>
            <a:r>
              <a:rPr lang="cs-CZ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si 60%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Nížiny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Východoevropská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Největší nížina v Evropě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1986" name="Picture 2" descr="http://upload.wikimedia.org/wikipedia/commons/thumb/f/f0/Europe_landforms_East_European_Lowlands.svg/250px-Europe_landforms_East_European_Lowlands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052736"/>
            <a:ext cx="5328592" cy="4625218"/>
          </a:xfrm>
          <a:prstGeom prst="rect">
            <a:avLst/>
          </a:prstGeom>
          <a:noFill/>
        </p:spPr>
      </p:pic>
      <p:pic>
        <p:nvPicPr>
          <p:cNvPr id="41988" name="Picture 4" descr="http://nd04.jxs.cz/101/744/0dd179f275_71566238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060848"/>
            <a:ext cx="4392488" cy="2635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Kaspická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Nejnižší místo Evropy – 28 metrů pod hladinou moře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9938" name="Picture 2" descr="http://leccos.com/pics/pic/rusko-_mapa-_evropska_ca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692696"/>
            <a:ext cx="6405515" cy="5301208"/>
          </a:xfrm>
          <a:prstGeom prst="rect">
            <a:avLst/>
          </a:prstGeom>
          <a:noFill/>
        </p:spPr>
      </p:pic>
      <p:pic>
        <p:nvPicPr>
          <p:cNvPr id="39940" name="Picture 4" descr="http://leccos.com/pics/pic/kaspicka_niz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124744"/>
            <a:ext cx="5572110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Středopolská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8916" name="Picture 4" descr="http://upload.wikimedia.org/wikipedia/commons/thumb/0/0a/Nizina_%C5%9Arodkowomazowiecka.png/250px-Nizina_%C5%9Arodkowomazowiec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692696"/>
            <a:ext cx="5256584" cy="5256584"/>
          </a:xfrm>
          <a:prstGeom prst="rect">
            <a:avLst/>
          </a:prstGeom>
          <a:noFill/>
        </p:spPr>
      </p:pic>
      <p:pic>
        <p:nvPicPr>
          <p:cNvPr id="38918" name="Picture 6" descr="http://www.treking.cz/regiony/rozhledny-nizkeho-jeseniku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340768"/>
            <a:ext cx="5715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Severoněmecká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7890" name="Picture 2" descr="http://upload.wikimedia.org/wikipedia/commons/thumb/7/7f/Europe_landforms_-_North_European_Plain.svg/250px-Europe_landforms_-_North_European_Plain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764704"/>
            <a:ext cx="5688632" cy="4937733"/>
          </a:xfrm>
          <a:prstGeom prst="rect">
            <a:avLst/>
          </a:prstGeom>
          <a:noFill/>
        </p:spPr>
      </p:pic>
      <p:pic>
        <p:nvPicPr>
          <p:cNvPr id="37892" name="Picture 4" descr="http://www.infoglobe.cz/res/data/262/031072_56_259345.jpg?seek=12827000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484784"/>
            <a:ext cx="4800533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Francouzská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6866" name="Picture 2" descr="http://leccos.com/pics/pic/francie-_polo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08720"/>
            <a:ext cx="5400600" cy="5400600"/>
          </a:xfrm>
          <a:prstGeom prst="rect">
            <a:avLst/>
          </a:prstGeom>
          <a:noFill/>
        </p:spPr>
      </p:pic>
      <p:pic>
        <p:nvPicPr>
          <p:cNvPr id="36868" name="Picture 4" descr="http://nojo.aquasoft.cz/fb/photos/2005-09-13-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08720"/>
            <a:ext cx="5505450" cy="5095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Uherská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Dělí se na Malou a Velkou Uherskou nížinu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5842" name="Picture 2" descr="http://i.idnes.cz/12/061/cl6/JB43b679_Madarsko_2012_1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24744"/>
            <a:ext cx="7560838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Pádská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http://www.pizza.j-gotti.cz/pic/t_venez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052736"/>
            <a:ext cx="4608512" cy="5464382"/>
          </a:xfrm>
          <a:prstGeom prst="rect">
            <a:avLst/>
          </a:prstGeom>
          <a:noFill/>
        </p:spPr>
      </p:pic>
      <p:pic>
        <p:nvPicPr>
          <p:cNvPr id="34820" name="Picture 4" descr="http://milanec.wbs.cz/Cabo_da_Roca/Cabo_da_Roca_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412776"/>
            <a:ext cx="6096000" cy="4600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Pohoří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Alpy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evropské pohoří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Dělí se na více částí – Dolomity, Vysoké a Nízké Taury, Karavanky, …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horou Alp a současně Evropy je </a:t>
            </a:r>
            <a:r>
              <a:rPr lang="cs-CZ" sz="28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Mont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Blanc </a:t>
            </a:r>
            <a:r>
              <a:rPr lang="cs-CZ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– 4 807 m n. m.</a:t>
            </a:r>
          </a:p>
        </p:txBody>
      </p:sp>
      <p:pic>
        <p:nvPicPr>
          <p:cNvPr id="32770" name="Picture 2" descr="http://www.sprievodca.org/photos/alps/mont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24744"/>
            <a:ext cx="6144680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Pyreneje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Pyrenejský poloostrov je velmi hornatý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 pohoří tvoří 84% povrchu poloostrova</a:t>
            </a:r>
            <a:endParaRPr lang="cs-CZ" sz="2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Najdeme zde například – Kastilské pohoří či Sierra Nevadu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1746" name="Picture 2" descr="http://www.ii.uib.no/~petter/mountains/Europe_pic/mulhac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39" y="1052736"/>
            <a:ext cx="6041759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Karpaty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Jako Alpy se skládají z více pohoří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Například Vysoké Tatry (Slovensko)</a:t>
            </a:r>
            <a:endParaRPr lang="cs-CZ" sz="2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0722" name="Picture 2" descr="http://www.slever.cz/uploaded/mystery/1d%20Vysok%C3%A9%20Tat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458075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Apeniny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Leží na Apeninském poloostrově tedy v Itálii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9698" name="Picture 2" descr="http://tulaknacestach.websnadno.cz/Prednasky/apeniny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24744"/>
            <a:ext cx="6857905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Balkánský poloostrov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Velmi hornatý poloostrov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Najdeme zde například Dinárské hory, pohoří Velebit, Rila, Pindos, … </a:t>
            </a:r>
          </a:p>
        </p:txBody>
      </p:sp>
      <p:pic>
        <p:nvPicPr>
          <p:cNvPr id="28674" name="Picture 2" descr="http://www.cicerone.co.uk/vFileStore/downloads/images/440_SRphoto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08720"/>
            <a:ext cx="6759689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Ural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Jedna z hranic Evropy (s Asií)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7650" name="Picture 2" descr="http://3.bp.blogspot.com/-80UGFtzLp6o/TzVtME7lHkI/AAAAAAAATxk/Y5Sv-Pbq6Fo/s1600/Ural-Mountain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24744"/>
            <a:ext cx="6740428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Ardeny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Leží na území 3 států: Lucembursko, Francie a Belgie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Dějiště jedné z nejznámějších tankových bitev  2. světové války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6626" name="Picture 2" descr="http://mw2.google.com/mw-panoramio/photos/medium/3741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7892766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Skandinávské pohoří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Leží na území 3 států: Norsko, Švédsko a Finsko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5602" name="Picture 2" descr="http://www.webcestovatele.net/norsko_2006/norsko11_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052736"/>
            <a:ext cx="5760640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Sopečná pohoří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Některá pohoří jsou sopečného původu – Jura a Francouzské středohoří, …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činná sopka v Evropě je Etna 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3 340 m. n. m.</a:t>
            </a:r>
          </a:p>
          <a:p>
            <a:pPr lvl="1"/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Nachází se na Sicílii - Itálie</a:t>
            </a:r>
          </a:p>
          <a:p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Dále sem patří Vesuv, Stromboli a sopky na Islandu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4578" name="Picture 2" descr="http://i.lidovky.cz/10/061/lngal/GLU338ecd_1.Sakuraji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92696"/>
            <a:ext cx="6756334" cy="4509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Kontrolní otázky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Jak se jmenuje nejvyšší hora Evropy a v jakém pohoří ji najdeme ?</a:t>
            </a:r>
            <a:endParaRPr lang="cs-CZ" sz="32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nextslide"/>
              </a:rPr>
              <a:t>Mount Everest – Himálaj</a:t>
            </a:r>
            <a:endParaRPr lang="cs-CZ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2" action="ppaction://hlinksldjump"/>
              </a:rPr>
              <a:t>Mont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2" action="ppaction://hlinksldjump"/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2" action="ppaction://hlinksldjump"/>
              </a:rPr>
              <a:t>Blanc – Alpy</a:t>
            </a:r>
            <a:endParaRPr lang="cs-CZ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nextslide"/>
              </a:rPr>
              <a:t>Mount McKinley – Alaska Range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Špatně zkus to znovu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00192" y="5229200"/>
            <a:ext cx="2386608" cy="896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previousslide"/>
              </a:rPr>
              <a:t>zpět</a:t>
            </a:r>
            <a:endParaRPr lang="cs-CZ" sz="2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Správně je to </a:t>
            </a:r>
            <a:r>
              <a:rPr lang="cs-CZ" sz="3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Mont</a:t>
            </a:r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Blanc a leží v Alpách</a:t>
            </a:r>
            <a:endParaRPr lang="cs-CZ" sz="3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Čím je jedinečná Kaspická nížina ?</a:t>
            </a:r>
            <a:endParaRPr lang="cs-CZ" sz="3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2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 nejnižším místem Evropy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Co je to Etna ?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2" action="ppaction://hlinksldjump"/>
              </a:rPr>
              <a:t>Nejvyšší činná sopka Evropy</a:t>
            </a:r>
            <a:endParaRPr lang="cs-CZ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nextslide"/>
              </a:rPr>
              <a:t>Nejvyšší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nextslide"/>
              </a:rPr>
              <a:t>hora Evropa</a:t>
            </a:r>
            <a:endParaRPr lang="cs-CZ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nextslide"/>
              </a:rPr>
              <a:t>Nejvyšší hora České republiky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Špatně, zkus to znovu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24" y="4581128"/>
            <a:ext cx="3898776" cy="1545035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previousslide"/>
              </a:rPr>
              <a:t>Zpět</a:t>
            </a:r>
            <a:endParaRPr lang="cs-CZ" sz="2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Ano je to nejvyšší činná sopka Evropy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Odkazy</a:t>
            </a:r>
            <a:endParaRPr lang="cs-CZ" sz="32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r>
              <a:rPr lang="cs-CZ" sz="1000" dirty="0" smtClean="0">
                <a:hlinkClick r:id="rId2"/>
              </a:rPr>
              <a:t>http://cs.wikipedia.org/wiki/V%C3%BDchodoevropsk%C3%A1_rovina</a:t>
            </a:r>
            <a:endParaRPr lang="cs-CZ" sz="1000" dirty="0" smtClean="0"/>
          </a:p>
          <a:p>
            <a:r>
              <a:rPr lang="cs-CZ" sz="1000" dirty="0" smtClean="0">
                <a:hlinkClick r:id="rId3"/>
              </a:rPr>
              <a:t>http://zviratkamodreplanety.blog.cz/1012</a:t>
            </a:r>
            <a:endParaRPr lang="cs-CZ" sz="1000" dirty="0" smtClean="0"/>
          </a:p>
          <a:p>
            <a:r>
              <a:rPr lang="cs-CZ" sz="1000" dirty="0" smtClean="0">
                <a:hlinkClick r:id="rId4"/>
              </a:rPr>
              <a:t>http://leccos.</a:t>
            </a:r>
            <a:r>
              <a:rPr lang="cs-CZ" sz="1000" dirty="0" err="1" smtClean="0">
                <a:hlinkClick r:id="rId4"/>
              </a:rPr>
              <a:t>com</a:t>
            </a:r>
            <a:r>
              <a:rPr lang="cs-CZ" sz="1000" dirty="0" smtClean="0">
                <a:hlinkClick r:id="rId4"/>
              </a:rPr>
              <a:t>/index.</a:t>
            </a:r>
            <a:r>
              <a:rPr lang="cs-CZ" sz="1000" dirty="0" err="1" smtClean="0">
                <a:hlinkClick r:id="rId4"/>
              </a:rPr>
              <a:t>php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clanky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rusko</a:t>
            </a:r>
            <a:endParaRPr lang="cs-CZ" sz="1000" dirty="0" smtClean="0"/>
          </a:p>
          <a:p>
            <a:r>
              <a:rPr lang="cs-CZ" sz="1000" dirty="0" smtClean="0">
                <a:hlinkClick r:id="rId5"/>
              </a:rPr>
              <a:t>http://leccos.</a:t>
            </a:r>
            <a:r>
              <a:rPr lang="cs-CZ" sz="1000" dirty="0" err="1" smtClean="0">
                <a:hlinkClick r:id="rId5"/>
              </a:rPr>
              <a:t>com</a:t>
            </a:r>
            <a:r>
              <a:rPr lang="cs-CZ" sz="1000" dirty="0" smtClean="0">
                <a:hlinkClick r:id="rId5"/>
              </a:rPr>
              <a:t>/index.</a:t>
            </a:r>
            <a:r>
              <a:rPr lang="cs-CZ" sz="1000" dirty="0" err="1" smtClean="0">
                <a:hlinkClick r:id="rId5"/>
              </a:rPr>
              <a:t>php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clanky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kaspicka</a:t>
            </a:r>
            <a:r>
              <a:rPr lang="cs-CZ" sz="1000" dirty="0" smtClean="0">
                <a:hlinkClick r:id="rId5"/>
              </a:rPr>
              <a:t>-</a:t>
            </a:r>
            <a:r>
              <a:rPr lang="cs-CZ" sz="1000" dirty="0" err="1" smtClean="0">
                <a:hlinkClick r:id="rId5"/>
              </a:rPr>
              <a:t>nizina</a:t>
            </a:r>
            <a:endParaRPr lang="cs-CZ" sz="1000" dirty="0" smtClean="0"/>
          </a:p>
          <a:p>
            <a:r>
              <a:rPr lang="cs-CZ" sz="1000" dirty="0" smtClean="0">
                <a:hlinkClick r:id="rId6"/>
              </a:rPr>
              <a:t>http://cs.wikipedia.org/wiki/St%C5%99edomazovsk%C3%A1_n%C3%AD%C5%BEina</a:t>
            </a:r>
            <a:endParaRPr lang="cs-CZ" sz="1000" dirty="0" smtClean="0"/>
          </a:p>
          <a:p>
            <a:r>
              <a:rPr lang="cs-CZ" sz="1000" dirty="0" smtClean="0">
                <a:hlinkClick r:id="rId7"/>
              </a:rPr>
              <a:t>http://www.</a:t>
            </a:r>
            <a:r>
              <a:rPr lang="cs-CZ" sz="1000" dirty="0" err="1" smtClean="0">
                <a:hlinkClick r:id="rId7"/>
              </a:rPr>
              <a:t>treking.cz</a:t>
            </a:r>
            <a:r>
              <a:rPr lang="cs-CZ" sz="1000" dirty="0" smtClean="0">
                <a:hlinkClick r:id="rId7"/>
              </a:rPr>
              <a:t>/regiony/rozhledny-</a:t>
            </a:r>
            <a:r>
              <a:rPr lang="cs-CZ" sz="1000" dirty="0" err="1" smtClean="0">
                <a:hlinkClick r:id="rId7"/>
              </a:rPr>
              <a:t>nizkeho</a:t>
            </a:r>
            <a:r>
              <a:rPr lang="cs-CZ" sz="1000" dirty="0" smtClean="0">
                <a:hlinkClick r:id="rId7"/>
              </a:rPr>
              <a:t>-</a:t>
            </a:r>
            <a:r>
              <a:rPr lang="cs-CZ" sz="1000" dirty="0" err="1" smtClean="0">
                <a:hlinkClick r:id="rId7"/>
              </a:rPr>
              <a:t>jeseniku.htm</a:t>
            </a:r>
            <a:endParaRPr lang="cs-CZ" sz="1000" dirty="0" smtClean="0"/>
          </a:p>
          <a:p>
            <a:r>
              <a:rPr lang="cs-CZ" sz="1000" dirty="0" smtClean="0">
                <a:hlinkClick r:id="rId8"/>
              </a:rPr>
              <a:t>http://cs.wikipedia.org/wiki/St%C5%99edoevropsk%C3%A1_n%C3%AD%C5%BEina</a:t>
            </a:r>
            <a:endParaRPr lang="cs-CZ" sz="1000" dirty="0" smtClean="0"/>
          </a:p>
          <a:p>
            <a:r>
              <a:rPr lang="cs-CZ" sz="1000" dirty="0" smtClean="0">
                <a:hlinkClick r:id="rId9"/>
              </a:rPr>
              <a:t>http://www.</a:t>
            </a:r>
            <a:r>
              <a:rPr lang="cs-CZ" sz="1000" dirty="0" err="1" smtClean="0">
                <a:hlinkClick r:id="rId9"/>
              </a:rPr>
              <a:t>infoglobe.cz</a:t>
            </a:r>
            <a:r>
              <a:rPr lang="cs-CZ" sz="1000" dirty="0" smtClean="0">
                <a:hlinkClick r:id="rId9"/>
              </a:rPr>
              <a:t>/</a:t>
            </a:r>
            <a:r>
              <a:rPr lang="cs-CZ" sz="1000" dirty="0" err="1" smtClean="0">
                <a:hlinkClick r:id="rId9"/>
              </a:rPr>
              <a:t>zajimavosti</a:t>
            </a:r>
            <a:r>
              <a:rPr lang="cs-CZ" sz="1000" dirty="0" smtClean="0">
                <a:hlinkClick r:id="rId9"/>
              </a:rPr>
              <a:t>/</a:t>
            </a:r>
            <a:r>
              <a:rPr lang="cs-CZ" sz="1000" dirty="0" err="1" smtClean="0">
                <a:hlinkClick r:id="rId9"/>
              </a:rPr>
              <a:t>luneburske</a:t>
            </a:r>
            <a:r>
              <a:rPr lang="cs-CZ" sz="1000" dirty="0" smtClean="0">
                <a:hlinkClick r:id="rId9"/>
              </a:rPr>
              <a:t>-</a:t>
            </a:r>
            <a:r>
              <a:rPr lang="cs-CZ" sz="1000" dirty="0" err="1" smtClean="0">
                <a:hlinkClick r:id="rId9"/>
              </a:rPr>
              <a:t>vresoviste</a:t>
            </a:r>
            <a:r>
              <a:rPr lang="cs-CZ" sz="1000" dirty="0" smtClean="0">
                <a:hlinkClick r:id="rId9"/>
              </a:rPr>
              <a:t>/?</a:t>
            </a:r>
            <a:r>
              <a:rPr lang="cs-CZ" sz="1000" dirty="0" err="1" smtClean="0">
                <a:hlinkClick r:id="rId9"/>
              </a:rPr>
              <a:t>action</a:t>
            </a:r>
            <a:r>
              <a:rPr lang="cs-CZ" sz="1000" dirty="0" smtClean="0">
                <a:hlinkClick r:id="rId9"/>
              </a:rPr>
              <a:t>=2</a:t>
            </a:r>
            <a:endParaRPr lang="cs-CZ" sz="1000" dirty="0" smtClean="0"/>
          </a:p>
          <a:p>
            <a:r>
              <a:rPr lang="cs-CZ" sz="1000" dirty="0" smtClean="0">
                <a:hlinkClick r:id="rId10"/>
              </a:rPr>
              <a:t>http://leccos.</a:t>
            </a:r>
            <a:r>
              <a:rPr lang="cs-CZ" sz="1000" dirty="0" err="1" smtClean="0">
                <a:hlinkClick r:id="rId10"/>
              </a:rPr>
              <a:t>com</a:t>
            </a:r>
            <a:r>
              <a:rPr lang="cs-CZ" sz="1000" dirty="0" smtClean="0">
                <a:hlinkClick r:id="rId10"/>
              </a:rPr>
              <a:t>/index.</a:t>
            </a:r>
            <a:r>
              <a:rPr lang="cs-CZ" sz="1000" dirty="0" err="1" smtClean="0">
                <a:hlinkClick r:id="rId10"/>
              </a:rPr>
              <a:t>php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clanky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francie</a:t>
            </a:r>
            <a:endParaRPr lang="cs-CZ" sz="1000" dirty="0" smtClean="0"/>
          </a:p>
          <a:p>
            <a:r>
              <a:rPr lang="cs-CZ" sz="1000" dirty="0" smtClean="0">
                <a:hlinkClick r:id="rId11"/>
              </a:rPr>
              <a:t>http://nojo.aquasoft.cz/fb/fb.php?p=camino%20de%20santiago/2005-09-13-04/</a:t>
            </a:r>
            <a:endParaRPr lang="cs-CZ" sz="1000" dirty="0" smtClean="0"/>
          </a:p>
          <a:p>
            <a:r>
              <a:rPr lang="cs-CZ" sz="1000" dirty="0" smtClean="0">
                <a:hlinkClick r:id="rId12"/>
              </a:rPr>
              <a:t>http://www.pizza.j-</a:t>
            </a:r>
            <a:r>
              <a:rPr lang="cs-CZ" sz="1000" dirty="0" err="1" smtClean="0">
                <a:hlinkClick r:id="rId12"/>
              </a:rPr>
              <a:t>gotti.cz</a:t>
            </a:r>
            <a:r>
              <a:rPr lang="cs-CZ" sz="1000" dirty="0" smtClean="0">
                <a:hlinkClick r:id="rId12"/>
              </a:rPr>
              <a:t>/</a:t>
            </a:r>
            <a:r>
              <a:rPr lang="cs-CZ" sz="1000" dirty="0" err="1" smtClean="0">
                <a:hlinkClick r:id="rId12"/>
              </a:rPr>
              <a:t>italske</a:t>
            </a:r>
            <a:r>
              <a:rPr lang="cs-CZ" sz="1000" dirty="0" smtClean="0">
                <a:hlinkClick r:id="rId12"/>
              </a:rPr>
              <a:t>-speciality/19-</a:t>
            </a:r>
            <a:r>
              <a:rPr lang="cs-CZ" sz="1000" dirty="0" err="1" smtClean="0">
                <a:hlinkClick r:id="rId12"/>
              </a:rPr>
              <a:t>venezia</a:t>
            </a:r>
            <a:r>
              <a:rPr lang="cs-CZ" sz="1000" dirty="0" smtClean="0">
                <a:hlinkClick r:id="rId12"/>
              </a:rPr>
              <a:t>-</a:t>
            </a:r>
            <a:r>
              <a:rPr lang="cs-CZ" sz="1000" dirty="0" err="1" smtClean="0">
                <a:hlinkClick r:id="rId12"/>
              </a:rPr>
              <a:t>veneto.html</a:t>
            </a:r>
            <a:endParaRPr lang="cs-CZ" sz="1000" dirty="0" smtClean="0"/>
          </a:p>
          <a:p>
            <a:r>
              <a:rPr lang="cs-CZ" sz="1000" dirty="0" smtClean="0">
                <a:hlinkClick r:id="rId13"/>
              </a:rPr>
              <a:t>http://milanec.wbs.cz/Cabo-da-Roca-2009.html</a:t>
            </a:r>
            <a:endParaRPr lang="cs-CZ" sz="1000" dirty="0" smtClean="0"/>
          </a:p>
          <a:p>
            <a:r>
              <a:rPr lang="cs-CZ" sz="1000" dirty="0" smtClean="0">
                <a:hlinkClick r:id="rId14"/>
              </a:rPr>
              <a:t>http://www.</a:t>
            </a:r>
            <a:r>
              <a:rPr lang="cs-CZ" sz="1000" dirty="0" err="1" smtClean="0">
                <a:hlinkClick r:id="rId14"/>
              </a:rPr>
              <a:t>sprievodca.org</a:t>
            </a:r>
            <a:r>
              <a:rPr lang="cs-CZ" sz="1000" dirty="0" smtClean="0">
                <a:hlinkClick r:id="rId14"/>
              </a:rPr>
              <a:t>/9/</a:t>
            </a:r>
            <a:r>
              <a:rPr lang="cs-CZ" sz="1000" dirty="0" err="1" smtClean="0">
                <a:hlinkClick r:id="rId14"/>
              </a:rPr>
              <a:t>mont</a:t>
            </a:r>
            <a:r>
              <a:rPr lang="cs-CZ" sz="1000" dirty="0" smtClean="0">
                <a:hlinkClick r:id="rId14"/>
              </a:rPr>
              <a:t>-blanc-</a:t>
            </a:r>
            <a:r>
              <a:rPr lang="cs-CZ" sz="1000" dirty="0" err="1" smtClean="0">
                <a:hlinkClick r:id="rId14"/>
              </a:rPr>
              <a:t>du</a:t>
            </a:r>
            <a:r>
              <a:rPr lang="cs-CZ" sz="1000" dirty="0" smtClean="0">
                <a:hlinkClick r:id="rId14"/>
              </a:rPr>
              <a:t>-</a:t>
            </a:r>
            <a:r>
              <a:rPr lang="cs-CZ" sz="1000" dirty="0" err="1" smtClean="0">
                <a:hlinkClick r:id="rId14"/>
              </a:rPr>
              <a:t>tacul</a:t>
            </a:r>
            <a:r>
              <a:rPr lang="cs-CZ" sz="1000" dirty="0" smtClean="0">
                <a:hlinkClick r:id="rId14"/>
              </a:rPr>
              <a:t>/</a:t>
            </a:r>
            <a:endParaRPr lang="cs-CZ" sz="1000" dirty="0" smtClean="0"/>
          </a:p>
          <a:p>
            <a:r>
              <a:rPr lang="cs-CZ" sz="1000" dirty="0" smtClean="0">
                <a:hlinkClick r:id="rId15"/>
              </a:rPr>
              <a:t>http://www.</a:t>
            </a:r>
            <a:r>
              <a:rPr lang="cs-CZ" sz="1000" dirty="0" err="1" smtClean="0">
                <a:hlinkClick r:id="rId15"/>
              </a:rPr>
              <a:t>ii.uib.no</a:t>
            </a:r>
            <a:r>
              <a:rPr lang="cs-CZ" sz="1000" dirty="0" smtClean="0">
                <a:hlinkClick r:id="rId15"/>
              </a:rPr>
              <a:t>/~</a:t>
            </a:r>
            <a:r>
              <a:rPr lang="cs-CZ" sz="1000" dirty="0" err="1" smtClean="0">
                <a:hlinkClick r:id="rId15"/>
              </a:rPr>
              <a:t>petter</a:t>
            </a:r>
            <a:r>
              <a:rPr lang="cs-CZ" sz="1000" dirty="0" smtClean="0">
                <a:hlinkClick r:id="rId15"/>
              </a:rPr>
              <a:t>/</a:t>
            </a:r>
            <a:r>
              <a:rPr lang="cs-CZ" sz="1000" dirty="0" err="1" smtClean="0">
                <a:hlinkClick r:id="rId15"/>
              </a:rPr>
              <a:t>mountains</a:t>
            </a:r>
            <a:r>
              <a:rPr lang="cs-CZ" sz="1000" dirty="0" smtClean="0">
                <a:hlinkClick r:id="rId15"/>
              </a:rPr>
              <a:t>/3000mtn/</a:t>
            </a:r>
            <a:r>
              <a:rPr lang="cs-CZ" sz="1000" dirty="0" err="1" smtClean="0">
                <a:hlinkClick r:id="rId15"/>
              </a:rPr>
              <a:t>mulhacen.html</a:t>
            </a:r>
            <a:endParaRPr lang="cs-CZ" sz="1000" dirty="0" smtClean="0"/>
          </a:p>
          <a:p>
            <a:r>
              <a:rPr lang="cs-CZ" sz="1000" dirty="0" smtClean="0">
                <a:hlinkClick r:id="rId16"/>
              </a:rPr>
              <a:t>http://www.</a:t>
            </a:r>
            <a:r>
              <a:rPr lang="cs-CZ" sz="1000" dirty="0" err="1" smtClean="0">
                <a:hlinkClick r:id="rId16"/>
              </a:rPr>
              <a:t>slever.cz</a:t>
            </a:r>
            <a:r>
              <a:rPr lang="cs-CZ" sz="1000" dirty="0" smtClean="0">
                <a:hlinkClick r:id="rId16"/>
              </a:rPr>
              <a:t>/slevy/penzion-</a:t>
            </a:r>
            <a:r>
              <a:rPr lang="cs-CZ" sz="1000" dirty="0" err="1" smtClean="0">
                <a:hlinkClick r:id="rId16"/>
              </a:rPr>
              <a:t>villa</a:t>
            </a:r>
            <a:r>
              <a:rPr lang="cs-CZ" sz="1000" dirty="0" smtClean="0">
                <a:hlinkClick r:id="rId16"/>
              </a:rPr>
              <a:t>-</a:t>
            </a:r>
            <a:r>
              <a:rPr lang="cs-CZ" sz="1000" dirty="0" err="1" smtClean="0">
                <a:hlinkClick r:id="rId16"/>
              </a:rPr>
              <a:t>thermia</a:t>
            </a:r>
            <a:r>
              <a:rPr lang="cs-CZ" sz="1000" dirty="0" smtClean="0">
                <a:hlinkClick r:id="rId16"/>
              </a:rPr>
              <a:t>/</a:t>
            </a:r>
            <a:endParaRPr lang="cs-CZ" sz="1000" dirty="0" smtClean="0"/>
          </a:p>
          <a:p>
            <a:r>
              <a:rPr lang="cs-CZ" sz="1000" dirty="0" smtClean="0">
                <a:hlinkClick r:id="rId17"/>
              </a:rPr>
              <a:t>http://www.</a:t>
            </a:r>
            <a:r>
              <a:rPr lang="cs-CZ" sz="1000" dirty="0" err="1" smtClean="0">
                <a:hlinkClick r:id="rId17"/>
              </a:rPr>
              <a:t>tulaknacestach.cz</a:t>
            </a:r>
            <a:r>
              <a:rPr lang="cs-CZ" sz="1000" dirty="0" smtClean="0">
                <a:hlinkClick r:id="rId17"/>
              </a:rPr>
              <a:t>/</a:t>
            </a:r>
            <a:r>
              <a:rPr lang="cs-CZ" sz="1000" dirty="0" err="1" smtClean="0">
                <a:hlinkClick r:id="rId17"/>
              </a:rPr>
              <a:t>Apeniny</a:t>
            </a:r>
            <a:r>
              <a:rPr lang="cs-CZ" sz="1000" dirty="0" smtClean="0">
                <a:hlinkClick r:id="rId17"/>
              </a:rPr>
              <a:t>-a-</a:t>
            </a:r>
            <a:r>
              <a:rPr lang="cs-CZ" sz="1000" dirty="0" err="1" smtClean="0">
                <a:hlinkClick r:id="rId17"/>
              </a:rPr>
              <a:t>stredni</a:t>
            </a:r>
            <a:r>
              <a:rPr lang="cs-CZ" sz="1000" dirty="0" smtClean="0">
                <a:hlinkClick r:id="rId17"/>
              </a:rPr>
              <a:t>-</a:t>
            </a:r>
            <a:r>
              <a:rPr lang="cs-CZ" sz="1000" dirty="0" err="1" smtClean="0">
                <a:hlinkClick r:id="rId17"/>
              </a:rPr>
              <a:t>Italie.html</a:t>
            </a:r>
            <a:endParaRPr lang="cs-CZ" sz="1000" dirty="0" smtClean="0"/>
          </a:p>
          <a:p>
            <a:r>
              <a:rPr lang="cs-CZ" sz="1000" dirty="0" smtClean="0">
                <a:hlinkClick r:id="rId18"/>
              </a:rPr>
              <a:t>http://www.cicerone.co.</a:t>
            </a:r>
            <a:r>
              <a:rPr lang="cs-CZ" sz="1000" dirty="0" err="1" smtClean="0">
                <a:hlinkClick r:id="rId18"/>
              </a:rPr>
              <a:t>uk</a:t>
            </a:r>
            <a:r>
              <a:rPr lang="cs-CZ" sz="1000" dirty="0" smtClean="0">
                <a:hlinkClick r:id="rId18"/>
              </a:rPr>
              <a:t>/static.</a:t>
            </a:r>
            <a:r>
              <a:rPr lang="cs-CZ" sz="1000" dirty="0" err="1" smtClean="0">
                <a:hlinkClick r:id="rId18"/>
              </a:rPr>
              <a:t>cfm</a:t>
            </a:r>
            <a:r>
              <a:rPr lang="cs-CZ" sz="1000" dirty="0" smtClean="0">
                <a:hlinkClick r:id="rId18"/>
              </a:rPr>
              <a:t>/</a:t>
            </a:r>
            <a:r>
              <a:rPr lang="cs-CZ" sz="1000" dirty="0" err="1" smtClean="0">
                <a:hlinkClick r:id="rId18"/>
              </a:rPr>
              <a:t>cid</a:t>
            </a:r>
            <a:r>
              <a:rPr lang="cs-CZ" sz="1000" dirty="0" smtClean="0">
                <a:hlinkClick r:id="rId18"/>
              </a:rPr>
              <a:t>/76/</a:t>
            </a:r>
            <a:r>
              <a:rPr lang="cs-CZ" sz="1000" dirty="0" err="1" smtClean="0">
                <a:hlinkClick r:id="rId18"/>
              </a:rPr>
              <a:t>content</a:t>
            </a:r>
            <a:r>
              <a:rPr lang="cs-CZ" sz="1000" dirty="0" smtClean="0">
                <a:hlinkClick r:id="rId18"/>
              </a:rPr>
              <a:t>/</a:t>
            </a:r>
            <a:r>
              <a:rPr lang="cs-CZ" sz="1000" dirty="0" err="1" smtClean="0">
                <a:hlinkClick r:id="rId18"/>
              </a:rPr>
              <a:t>mediterranean</a:t>
            </a:r>
            <a:r>
              <a:rPr lang="cs-CZ" sz="1000" dirty="0" smtClean="0">
                <a:hlinkClick r:id="rId18"/>
              </a:rPr>
              <a:t>-</a:t>
            </a:r>
            <a:r>
              <a:rPr lang="cs-CZ" sz="1000" dirty="0" err="1" smtClean="0">
                <a:hlinkClick r:id="rId18"/>
              </a:rPr>
              <a:t>resources</a:t>
            </a:r>
            <a:endParaRPr lang="cs-CZ" sz="1000" dirty="0" smtClean="0"/>
          </a:p>
          <a:p>
            <a:r>
              <a:rPr lang="cs-CZ" sz="1000" dirty="0" smtClean="0">
                <a:hlinkClick r:id="rId19"/>
              </a:rPr>
              <a:t>http://thelastreel.blogspot.cz/2012/02/renny-harlin-direct-as-yet-untitled.html</a:t>
            </a:r>
            <a:endParaRPr lang="cs-CZ" sz="1000" dirty="0" smtClean="0"/>
          </a:p>
          <a:p>
            <a:r>
              <a:rPr lang="cs-CZ" sz="1000" dirty="0" smtClean="0">
                <a:hlinkClick r:id="rId20"/>
              </a:rPr>
              <a:t>http://www.</a:t>
            </a:r>
            <a:r>
              <a:rPr lang="cs-CZ" sz="1000" dirty="0" err="1" smtClean="0">
                <a:hlinkClick r:id="rId20"/>
              </a:rPr>
              <a:t>tixik.cz</a:t>
            </a:r>
            <a:r>
              <a:rPr lang="cs-CZ" sz="1000" dirty="0" smtClean="0">
                <a:hlinkClick r:id="rId20"/>
              </a:rPr>
              <a:t>/</a:t>
            </a:r>
            <a:r>
              <a:rPr lang="cs-CZ" sz="1000" dirty="0" err="1" smtClean="0">
                <a:hlinkClick r:id="rId20"/>
              </a:rPr>
              <a:t>ardeny</a:t>
            </a:r>
            <a:r>
              <a:rPr lang="cs-CZ" sz="1000" dirty="0" smtClean="0">
                <a:hlinkClick r:id="rId20"/>
              </a:rPr>
              <a:t>-2355721.htm</a:t>
            </a:r>
            <a:endParaRPr lang="cs-CZ" sz="1000" dirty="0" smtClean="0"/>
          </a:p>
          <a:p>
            <a:r>
              <a:rPr lang="cs-CZ" sz="1000" dirty="0" smtClean="0">
                <a:hlinkClick r:id="rId21"/>
              </a:rPr>
              <a:t>http://www.</a:t>
            </a:r>
            <a:r>
              <a:rPr lang="cs-CZ" sz="1000" dirty="0" err="1" smtClean="0">
                <a:hlinkClick r:id="rId21"/>
              </a:rPr>
              <a:t>webcestovatele.net</a:t>
            </a:r>
            <a:r>
              <a:rPr lang="cs-CZ" sz="1000" dirty="0" smtClean="0">
                <a:hlinkClick r:id="rId21"/>
              </a:rPr>
              <a:t>/norsko2005.htm</a:t>
            </a:r>
            <a:endParaRPr lang="cs-CZ" sz="1000" dirty="0" smtClean="0"/>
          </a:p>
          <a:p>
            <a:r>
              <a:rPr lang="cs-CZ" sz="1000" dirty="0" smtClean="0">
                <a:hlinkClick r:id="rId22"/>
              </a:rPr>
              <a:t>http://cestovani.lidovky.cz/tiskni.asp?r=nej-tipy&amp;c=A100604_112539_ln-cestovani_glu</a:t>
            </a:r>
            <a:endParaRPr lang="cs-CZ" sz="1000" dirty="0" smtClean="0"/>
          </a:p>
          <a:p>
            <a:endParaRPr lang="cs-CZ" sz="10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3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431</Words>
  <Application>Microsoft Office PowerPoint</Application>
  <PresentationFormat>Předvádění na obrazovce (4:3)</PresentationFormat>
  <Paragraphs>93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sady Office</vt:lpstr>
      <vt:lpstr>Evropa - povrch</vt:lpstr>
      <vt:lpstr>Snímek 2</vt:lpstr>
      <vt:lpstr>Nížiny</vt:lpstr>
      <vt:lpstr>Východoevropská nížina</vt:lpstr>
      <vt:lpstr>Kaspická nížina</vt:lpstr>
      <vt:lpstr>Středopolská nížina</vt:lpstr>
      <vt:lpstr>Severoněmecká nížina</vt:lpstr>
      <vt:lpstr>Francouzská nížina</vt:lpstr>
      <vt:lpstr>Uherská nížina</vt:lpstr>
      <vt:lpstr>Pádská nížina</vt:lpstr>
      <vt:lpstr>Pohoří</vt:lpstr>
      <vt:lpstr>Alpy</vt:lpstr>
      <vt:lpstr>Pyreneje</vt:lpstr>
      <vt:lpstr>Karpaty</vt:lpstr>
      <vt:lpstr>Apeniny</vt:lpstr>
      <vt:lpstr>Balkánský poloostrov</vt:lpstr>
      <vt:lpstr>Ural</vt:lpstr>
      <vt:lpstr>Ardeny</vt:lpstr>
      <vt:lpstr>Skandinávské pohoří</vt:lpstr>
      <vt:lpstr>Sopečná pohoří</vt:lpstr>
      <vt:lpstr>Kontrolní otázky</vt:lpstr>
      <vt:lpstr>Jak se jmenuje nejvyšší hora Evropy a v jakém pohoří ji najdeme ?</vt:lpstr>
      <vt:lpstr>Špatně zkus to znovu</vt:lpstr>
      <vt:lpstr>Správně je to Mont Blanc a leží v Alpách</vt:lpstr>
      <vt:lpstr>Čím je jedinečná Kaspická nížina ?</vt:lpstr>
      <vt:lpstr>Co je to Etna ?</vt:lpstr>
      <vt:lpstr>Špatně, zkus to znovu</vt:lpstr>
      <vt:lpstr>Ano je to nejvyšší činná sopka Evropy</vt:lpstr>
      <vt:lpstr>Odkazy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 - povrch</dc:title>
  <dc:creator>mh</dc:creator>
  <cp:lastModifiedBy>mh</cp:lastModifiedBy>
  <cp:revision>21</cp:revision>
  <dcterms:created xsi:type="dcterms:W3CDTF">2012-09-29T14:11:52Z</dcterms:created>
  <dcterms:modified xsi:type="dcterms:W3CDTF">2013-01-06T17:38:35Z</dcterms:modified>
</cp:coreProperties>
</file>