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58" r:id="rId5"/>
    <p:sldId id="262" r:id="rId6"/>
    <p:sldId id="259" r:id="rId7"/>
    <p:sldId id="260" r:id="rId8"/>
    <p:sldId id="263" r:id="rId9"/>
    <p:sldId id="268" r:id="rId10"/>
    <p:sldId id="271" r:id="rId11"/>
    <p:sldId id="264" r:id="rId12"/>
    <p:sldId id="269" r:id="rId13"/>
    <p:sldId id="270" r:id="rId14"/>
    <p:sldId id="265" r:id="rId15"/>
    <p:sldId id="266" r:id="rId16"/>
    <p:sldId id="267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7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1E896-42A1-42D4-81C8-956858B8FF0F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5EADD-F36F-40F2-A820-F7BAFD580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1E896-42A1-42D4-81C8-956858B8FF0F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5EADD-F36F-40F2-A820-F7BAFD580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1E896-42A1-42D4-81C8-956858B8FF0F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5EADD-F36F-40F2-A820-F7BAFD580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1E896-42A1-42D4-81C8-956858B8FF0F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5EADD-F36F-40F2-A820-F7BAFD580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1E896-42A1-42D4-81C8-956858B8FF0F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5EADD-F36F-40F2-A820-F7BAFD580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1E896-42A1-42D4-81C8-956858B8FF0F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5EADD-F36F-40F2-A820-F7BAFD580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1E896-42A1-42D4-81C8-956858B8FF0F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5EADD-F36F-40F2-A820-F7BAFD580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1E896-42A1-42D4-81C8-956858B8FF0F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5EADD-F36F-40F2-A820-F7BAFD580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1E896-42A1-42D4-81C8-956858B8FF0F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5EADD-F36F-40F2-A820-F7BAFD580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1E896-42A1-42D4-81C8-956858B8FF0F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5EADD-F36F-40F2-A820-F7BAFD580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1E896-42A1-42D4-81C8-956858B8FF0F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5EADD-F36F-40F2-A820-F7BAFD580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E1E896-42A1-42D4-81C8-956858B8FF0F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B5EADD-F36F-40F2-A820-F7BAFD580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romeitaly.ca/vatican/fiumetevere.html" TargetMode="External"/><Relationship Id="rId13" Type="http://schemas.openxmlformats.org/officeDocument/2006/relationships/hyperlink" Target="http://cestovani.lidovky.cz/polaci-se-snazi-protlacit-mazurska-jezera-mezi-prirodni-divy-sveta-1pq-/aktuality.aspx?c=A090610_110843_ln-zajimavosti_bat" TargetMode="External"/><Relationship Id="rId3" Type="http://schemas.openxmlformats.org/officeDocument/2006/relationships/hyperlink" Target="http://en.wikipedia.org/wiki/Volga_River" TargetMode="External"/><Relationship Id="rId7" Type="http://schemas.openxmlformats.org/officeDocument/2006/relationships/hyperlink" Target="http://www.123rf.com/photo_15793532_guadalquivir-river-and-the-torre-del-oro-seville-spain.html" TargetMode="External"/><Relationship Id="rId12" Type="http://schemas.openxmlformats.org/officeDocument/2006/relationships/hyperlink" Target="http://zahadolog.webnode.cz/products/masakr-u-bodomskeho-jezera1/" TargetMode="External"/><Relationship Id="rId2" Type="http://schemas.openxmlformats.org/officeDocument/2006/relationships/hyperlink" Target="http://www.turisimo.cz/386/spanelsko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elegraph.co.uk/news/picturegalleries/worldnews/9051921/Siberian-cold-front-sweeps-across-Europe-bringing-record-low-temperatures.html?image=15" TargetMode="External"/><Relationship Id="rId11" Type="http://schemas.openxmlformats.org/officeDocument/2006/relationships/hyperlink" Target="http://fuckybaby.blog.cz/0711/loch-ness" TargetMode="External"/><Relationship Id="rId5" Type="http://schemas.openxmlformats.org/officeDocument/2006/relationships/hyperlink" Target="http://www.luxusne-okruzne-plavby.sk/tag/ryn/" TargetMode="External"/><Relationship Id="rId10" Type="http://schemas.openxmlformats.org/officeDocument/2006/relationships/hyperlink" Target="http://ekolist.cz/cz/fotobanka/voda/jezera" TargetMode="External"/><Relationship Id="rId4" Type="http://schemas.openxmlformats.org/officeDocument/2006/relationships/hyperlink" Target="http://en.wikipedia.org/wiki/File:Labe_udoli.jpg" TargetMode="External"/><Relationship Id="rId9" Type="http://schemas.openxmlformats.org/officeDocument/2006/relationships/hyperlink" Target="http://webmandry.com/images/stories/2012/3/don/" TargetMode="External"/><Relationship Id="rId14" Type="http://schemas.openxmlformats.org/officeDocument/2006/relationships/hyperlink" Target="http://www.hausbot-dovolena.cz/?goto=news&amp;cislo=1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Evropa - vodstvo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VY_32_INOVACE_13_ZEMĚPIS_Evropa – vodstvo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Dětský domov, Základní škola, Střední škola Duchcov, Školní 1, příspěvková organizace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Registrační číslo: cz.1.07/1.4.00/21.0559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Jana Hoffmannová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332656"/>
            <a:ext cx="4737100" cy="9912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3" grpId="0" uiExpand="1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4525963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Členité pobřeží Evropy omývají </a:t>
            </a:r>
          </a:p>
          <a:p>
            <a:pPr lvl="1"/>
            <a:r>
              <a:rPr lang="cs-CZ" sz="3200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Oceány</a:t>
            </a:r>
            <a:r>
              <a:rPr lang="cs-CZ" sz="3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– Atlantický, Severní ledový</a:t>
            </a:r>
          </a:p>
          <a:p>
            <a:pPr lvl="1"/>
            <a:r>
              <a:rPr lang="cs-CZ" sz="3200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Moře</a:t>
            </a:r>
            <a:r>
              <a:rPr lang="cs-CZ" sz="3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– Barentsovo, Bílé, Baltské, </a:t>
            </a:r>
            <a:r>
              <a:rPr lang="cs-CZ" sz="3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Severní, Středozemní, </a:t>
            </a:r>
            <a:r>
              <a:rPr lang="cs-CZ" sz="32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Marmarské, Azovské, Černé, …</a:t>
            </a:r>
          </a:p>
          <a:p>
            <a:endParaRPr lang="cs-CZ" sz="36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6386" name="Picture 2" descr="http://www.turisimo.cz/assets/clanky/2008-09/clanek00386/upload/photo/887311_the_se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980728"/>
            <a:ext cx="5882794" cy="43924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2204864"/>
            <a:ext cx="8229600" cy="1143000"/>
          </a:xfrm>
        </p:spPr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Řeky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fontScale="92500" lnSpcReduction="10000"/>
          </a:bodyPr>
          <a:lstStyle/>
          <a:p>
            <a:r>
              <a:rPr lang="cs-CZ" sz="240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Na východě </a:t>
            </a:r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Evropy je tzv. bezodtoká oblast – řeka neústí do moře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Řeky v Evropě patří do úmoří Severního ledového (řeky z Islandu, Norska a Ruska)  a Atlantického oceánu (Dunaj – nejvodnatější řeka, pramení v Německu a vlévá se do Černého moře, přítoky – Morava, Tisa, …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Volha – největší evropská řeka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Ural, Emba </a:t>
            </a:r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sym typeface="Wingdings" pitchFamily="2" charset="2"/>
              </a:rPr>
              <a:t> ústí do Kaspického moře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sym typeface="Wingdings" pitchFamily="2" charset="2"/>
              </a:rPr>
              <a:t>Labe – Česká republika  Německo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sym typeface="Wingdings" pitchFamily="2" charset="2"/>
              </a:rPr>
              <a:t>Rýn – Německo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sym typeface="Wingdings" pitchFamily="2" charset="2"/>
              </a:rPr>
              <a:t>Visla – Polsko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sym typeface="Wingdings" pitchFamily="2" charset="2"/>
              </a:rPr>
              <a:t>Seina, Loira, Rhôna – Francie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sym typeface="Wingdings" pitchFamily="2" charset="2"/>
              </a:rPr>
              <a:t>Temže – Anglie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sym typeface="Wingdings" pitchFamily="2" charset="2"/>
              </a:rPr>
              <a:t>Ebro, Guadalquivir – Španělsko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sym typeface="Wingdings" pitchFamily="2" charset="2"/>
              </a:rPr>
              <a:t>Tibera, Pád – Itálie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sym typeface="Wingdings" pitchFamily="2" charset="2"/>
              </a:rPr>
              <a:t>Dněpr, Don – východ Evropy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340768"/>
            <a:ext cx="5256584" cy="3942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980728"/>
            <a:ext cx="6624736" cy="496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1700808"/>
            <a:ext cx="6272697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1196752"/>
            <a:ext cx="5904656" cy="44342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1600" y="908720"/>
            <a:ext cx="6533389" cy="489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187624" y="548680"/>
            <a:ext cx="5760640" cy="57875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187624" y="980728"/>
            <a:ext cx="6621704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331640" y="1196752"/>
            <a:ext cx="6057816" cy="3816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403647" y="1124744"/>
            <a:ext cx="6240693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8" dur="5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1" dur="500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4" dur="500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5" dur="500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0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7" dur="500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8" dur="500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4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988840"/>
            <a:ext cx="8229600" cy="1143000"/>
          </a:xfrm>
        </p:spPr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Jezera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Většina ledovcového původu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Nacházejí se hlavně na horách a v severních oblastech</a:t>
            </a:r>
          </a:p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Sladkovodní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Ladožské – nejnižší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Loch Ness – Skotsko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Tisíce jezer na jezerních plošinách</a:t>
            </a:r>
          </a:p>
          <a:p>
            <a:pPr lvl="2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Finská jezera</a:t>
            </a:r>
          </a:p>
          <a:p>
            <a:pPr lvl="2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Mazurská jezera</a:t>
            </a:r>
          </a:p>
          <a:p>
            <a:pPr lvl="2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Meklenburská jezera, …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412776"/>
            <a:ext cx="7488832" cy="49925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1628800"/>
            <a:ext cx="6480720" cy="48605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1844824"/>
            <a:ext cx="7620000" cy="418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1011659"/>
            <a:ext cx="8765232" cy="58463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1680" y="1700808"/>
            <a:ext cx="5832648" cy="41462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75656" y="1700808"/>
            <a:ext cx="6480720" cy="43258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7" dur="500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0" dur="500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916832"/>
            <a:ext cx="8229600" cy="1143000"/>
          </a:xfrm>
        </p:spPr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Kontrolní otázky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Jak se jmenuje největší evropská řeka ?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" action="ppaction://hlinkshowjump?jump=nextslide"/>
              </a:rPr>
              <a:t>Labe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 action="ppaction://hlinksldjump"/>
              </a:rPr>
              <a:t>Volha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" action="ppaction://hlinkshowjump?jump=nextslide"/>
              </a:rPr>
              <a:t>Seina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564904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Špatně zkus to znovu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28184" y="5085184"/>
            <a:ext cx="2458616" cy="1040979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" action="ppaction://hlinkshowjump?jump=previousslide"/>
              </a:rPr>
              <a:t>Zpět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44824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Ano to je správná odpověď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Co to je úmoří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" action="ppaction://hlinkshowjump?jump=nextslide"/>
              </a:rPr>
              <a:t>Místo u moře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 action="ppaction://hlinksldjump"/>
              </a:rPr>
              <a:t>Část pevniny, ze které všechny řeky tečou do jednoho moře (oceánu)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" action="ppaction://hlinkshowjump?jump=nextslide"/>
              </a:rPr>
              <a:t>Místo, kde řeky pramení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564904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Špatně zkus to znovu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28184" y="5085184"/>
            <a:ext cx="2458616" cy="1040979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" action="ppaction://hlinkshowjump?jump=previousslide"/>
              </a:rPr>
              <a:t>Zpět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44824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Ano to je správná odpověď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Ve kterém státě najdeš řeky Loiru, Seinu a Rhônu ?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" action="ppaction://hlinkshowjump?jump=nextslide"/>
              </a:rPr>
              <a:t>Německo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" action="ppaction://hlinkshowjump?jump=nextslide"/>
              </a:rPr>
              <a:t>Velká Británie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 action="ppaction://hlinksldjump"/>
              </a:rPr>
              <a:t>Francie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564904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Špatně zkus to znovu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28184" y="5085184"/>
            <a:ext cx="2458616" cy="1040979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" action="ppaction://hlinkshowjump?jump=previousslide"/>
              </a:rPr>
              <a:t>Zpět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44824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Ano to je správná odpověď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Odkazy</a:t>
            </a:r>
            <a:endParaRPr lang="cs-CZ" i="1" u="sng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2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2"/>
              </a:rPr>
              <a:t>turisimo.cz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2"/>
              </a:rPr>
              <a:t>/386/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2"/>
              </a:rPr>
              <a:t>spanelsko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2"/>
              </a:rPr>
              <a:t>/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3"/>
              </a:rPr>
              <a:t>http://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3"/>
              </a:rPr>
              <a:t>en.wikipedia.org/wiki/Volga_River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4"/>
              </a:rPr>
              <a:t>http://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4"/>
              </a:rPr>
              <a:t>en.wikipedia.org/wiki/File:Labe_udoli.jpg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5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5"/>
              </a:rPr>
              <a:t>luxusne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5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5"/>
              </a:rPr>
              <a:t>okruzne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5"/>
              </a:rPr>
              <a:t>-plavby.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5"/>
              </a:rPr>
              <a:t>sk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5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5"/>
              </a:rPr>
              <a:t>tag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5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5"/>
              </a:rPr>
              <a:t>ryn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5"/>
              </a:rPr>
              <a:t>/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6"/>
              </a:rPr>
              <a:t>http://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6"/>
              </a:rPr>
              <a:t>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6"/>
              </a:rPr>
              <a:t>telegraph.co.uk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6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6"/>
              </a:rPr>
              <a:t>news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6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6"/>
              </a:rPr>
              <a:t>picturegalleries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6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6"/>
              </a:rPr>
              <a:t>worldnews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6"/>
              </a:rPr>
              <a:t>/9051921/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6"/>
              </a:rPr>
              <a:t>Siberian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6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6"/>
              </a:rPr>
              <a:t>cold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6"/>
              </a:rPr>
              <a:t>-front-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6"/>
              </a:rPr>
              <a:t>sweeps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6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6"/>
              </a:rPr>
              <a:t>across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6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6"/>
              </a:rPr>
              <a:t>Europe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6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6"/>
              </a:rPr>
              <a:t>bringing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6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6"/>
              </a:rPr>
              <a:t>record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6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6"/>
              </a:rPr>
              <a:t>low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6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6"/>
              </a:rPr>
              <a:t>temperatures.html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6"/>
              </a:rPr>
              <a:t>?image=15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7"/>
              </a:rPr>
              <a:t>http://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7"/>
              </a:rPr>
              <a:t>www.123rf.com/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7"/>
              </a:rPr>
              <a:t>photo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7"/>
              </a:rPr>
              <a:t>_15793532_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7"/>
              </a:rPr>
              <a:t>guadalquivir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7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7"/>
              </a:rPr>
              <a:t>river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7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7"/>
              </a:rPr>
              <a:t>and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7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7"/>
              </a:rPr>
              <a:t>the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7"/>
              </a:rPr>
              <a:t>-torre-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7"/>
              </a:rPr>
              <a:t>del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7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7"/>
              </a:rPr>
              <a:t>oro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7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7"/>
              </a:rPr>
              <a:t>seville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7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7"/>
              </a:rPr>
              <a:t>spain.html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8"/>
              </a:rPr>
              <a:t>http://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8"/>
              </a:rPr>
              <a:t>romeitaly.ca/vatican/fiumetevere.html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9"/>
              </a:rPr>
              <a:t>http://webmandry.com/images/stories/2012/3/don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9"/>
              </a:rPr>
              <a:t>/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0"/>
              </a:rPr>
              <a:t>http://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0"/>
              </a:rPr>
              <a:t>ekolist.cz/cz/fotobanka/voda/jezera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1"/>
              </a:rPr>
              <a:t>http://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1"/>
              </a:rPr>
              <a:t>fuckybaby.blog.cz/0711/loch-ness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2"/>
              </a:rPr>
              <a:t>http://zahadolog.webnode.cz/products/masakr-u-bodomskeho-jezera1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2"/>
              </a:rPr>
              <a:t>/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3"/>
              </a:rPr>
              <a:t>http://cestovani.lidovky.cz/polaci-se-snazi-protlacit-mazurska-jezera-mezi-prirodni-divy-sveta-1pq-/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3"/>
              </a:rPr>
              <a:t>aktuality.aspx?c=A090610_110843_ln-zajimavosti_bat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4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4"/>
              </a:rPr>
              <a:t>hausbot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4"/>
              </a:rPr>
              <a:t>-dovolena.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4"/>
              </a:rPr>
              <a:t>cz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4"/>
              </a:rPr>
              <a:t>/?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4"/>
              </a:rPr>
              <a:t>goto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4"/>
              </a:rPr>
              <a:t>=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4"/>
              </a:rPr>
              <a:t>news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4"/>
              </a:rPr>
              <a:t>&amp;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4"/>
              </a:rPr>
              <a:t>cislo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  <a:hlinkClick r:id="rId14"/>
              </a:rPr>
              <a:t>=17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  <a:p>
            <a:endParaRPr lang="cs-CZ" sz="1100" dirty="0">
              <a:solidFill>
                <a:schemeClr val="bg1"/>
              </a:solidFill>
              <a:latin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307</TotalTime>
  <Words>329</Words>
  <Application>Microsoft Office PowerPoint</Application>
  <PresentationFormat>Předvádění na obrazovce (4:3)</PresentationFormat>
  <Paragraphs>73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Evropa - vodstvo</vt:lpstr>
      <vt:lpstr>Snímek 2</vt:lpstr>
      <vt:lpstr>Řeky</vt:lpstr>
      <vt:lpstr>Snímek 4</vt:lpstr>
      <vt:lpstr>Jezera</vt:lpstr>
      <vt:lpstr>Snímek 6</vt:lpstr>
      <vt:lpstr>Kontrolní otázky</vt:lpstr>
      <vt:lpstr>Jak se jmenuje největší evropská řeka ?</vt:lpstr>
      <vt:lpstr>Špatně zkus to znovu</vt:lpstr>
      <vt:lpstr>Ano to je správná odpověď</vt:lpstr>
      <vt:lpstr>Co to je úmoří</vt:lpstr>
      <vt:lpstr>Špatně zkus to znovu</vt:lpstr>
      <vt:lpstr>Ano to je správná odpověď</vt:lpstr>
      <vt:lpstr>Ve kterém státě najdeš řeky Loiru, Seinu a Rhônu ?</vt:lpstr>
      <vt:lpstr>Špatně zkus to znovu</vt:lpstr>
      <vt:lpstr>Ano to je správná odpověď</vt:lpstr>
      <vt:lpstr>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Evropa - vodstvo</dc:title>
  <dc:creator>Dave</dc:creator>
  <cp:lastModifiedBy>mh</cp:lastModifiedBy>
  <cp:revision>30</cp:revision>
  <dcterms:created xsi:type="dcterms:W3CDTF">2012-10-26T12:03:19Z</dcterms:created>
  <dcterms:modified xsi:type="dcterms:W3CDTF">2013-01-06T20:00:03Z</dcterms:modified>
</cp:coreProperties>
</file>