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6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8" r:id="rId33"/>
    <p:sldId id="289" r:id="rId34"/>
    <p:sldId id="287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22" autoAdjust="0"/>
    <p:restoredTop sz="94660"/>
  </p:normalViewPr>
  <p:slideViewPr>
    <p:cSldViewPr>
      <p:cViewPr varScale="1">
        <p:scale>
          <a:sx n="69" d="100"/>
          <a:sy n="69" d="100"/>
        </p:scale>
        <p:origin x="-4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B1DE8-27C3-4570-A2E9-1089CD76407B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67DB5-7D24-47B2-A0D3-359BB6ED26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njoyourholiday.com/2011/01/04/monaco-a-place-in-heaven/" TargetMode="External"/><Relationship Id="rId13" Type="http://schemas.openxmlformats.org/officeDocument/2006/relationships/hyperlink" Target="http://svetnadosah.com/zeme/kypr/nikosie---hlavni-mesto-kypru" TargetMode="External"/><Relationship Id="rId18" Type="http://schemas.openxmlformats.org/officeDocument/2006/relationships/hyperlink" Target="http://en.wikipedia.org/wiki/Podgorica" TargetMode="External"/><Relationship Id="rId26" Type="http://schemas.openxmlformats.org/officeDocument/2006/relationships/hyperlink" Target="http://www.beloruskoweb.cz/minsk-19" TargetMode="External"/><Relationship Id="rId3" Type="http://schemas.openxmlformats.org/officeDocument/2006/relationships/hyperlink" Target="http://www.carjet.com/car-rental/madrid" TargetMode="External"/><Relationship Id="rId21" Type="http://schemas.openxmlformats.org/officeDocument/2006/relationships/hyperlink" Target="http://en.wikipedia.org/wiki/Tirana" TargetMode="External"/><Relationship Id="rId7" Type="http://schemas.openxmlformats.org/officeDocument/2006/relationships/hyperlink" Target="http://www.cyberandorra.com/wiki/en/andorra-andorra-la-vella" TargetMode="External"/><Relationship Id="rId12" Type="http://schemas.openxmlformats.org/officeDocument/2006/relationships/hyperlink" Target="http://www.sunislandtours.com.au/destinations/malta/valletta" TargetMode="External"/><Relationship Id="rId17" Type="http://schemas.openxmlformats.org/officeDocument/2006/relationships/hyperlink" Target="http://www.krajane.net/articleDetail.view?id=1476" TargetMode="External"/><Relationship Id="rId25" Type="http://schemas.openxmlformats.org/officeDocument/2006/relationships/hyperlink" Target="http://spravy.pravda.sk/kyjev-chcu-riadit-aj-kriminalnici-dq9-/sk_svet.asp?c=A080524_121359_sk_svet_p23" TargetMode="External"/><Relationship Id="rId2" Type="http://schemas.openxmlformats.org/officeDocument/2006/relationships/hyperlink" Target="http://www.wikipedia.org/" TargetMode="External"/><Relationship Id="rId16" Type="http://schemas.openxmlformats.org/officeDocument/2006/relationships/hyperlink" Target="http://web.sabanciuniv.edu/amc12/node/13" TargetMode="External"/><Relationship Id="rId20" Type="http://schemas.openxmlformats.org/officeDocument/2006/relationships/hyperlink" Target="http://www.cs.unca.edu/~boyd/touring/tour08/day15/index.html" TargetMode="External"/><Relationship Id="rId29" Type="http://schemas.openxmlformats.org/officeDocument/2006/relationships/hyperlink" Target="http://www.bestourism.com/medias/dfp/274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junko21.blog.cz/0609/staroveke-ateny" TargetMode="External"/><Relationship Id="rId11" Type="http://schemas.openxmlformats.org/officeDocument/2006/relationships/hyperlink" Target="http://oroniel15.blog.cz/0909" TargetMode="External"/><Relationship Id="rId24" Type="http://schemas.openxmlformats.org/officeDocument/2006/relationships/hyperlink" Target="http://rusko.tripzone.cz/fotogalerie/moskva-obchodni-centrum-v-noci-7723" TargetMode="External"/><Relationship Id="rId5" Type="http://schemas.openxmlformats.org/officeDocument/2006/relationships/hyperlink" Target="http://www.dovolena-italie.wz.cz/view.php?cisloclanku=2008111601" TargetMode="External"/><Relationship Id="rId15" Type="http://schemas.openxmlformats.org/officeDocument/2006/relationships/hyperlink" Target="http://www.zagreb-touristinfo.hr/?id=32&amp;l=e" TargetMode="External"/><Relationship Id="rId23" Type="http://schemas.openxmlformats.org/officeDocument/2006/relationships/hyperlink" Target="http://last-minute-levna-dovolena.cz/dovolena-2013-2/" TargetMode="External"/><Relationship Id="rId28" Type="http://schemas.openxmlformats.org/officeDocument/2006/relationships/hyperlink" Target="http://diariodeunturista.com/viaje-a-riga-guia-de-turismo/1522" TargetMode="External"/><Relationship Id="rId10" Type="http://schemas.openxmlformats.org/officeDocument/2006/relationships/hyperlink" Target="http://assassinscreed.wikia.com/wiki/File:VATIKAN.jpg" TargetMode="External"/><Relationship Id="rId19" Type="http://schemas.openxmlformats.org/officeDocument/2006/relationships/hyperlink" Target="http://travel-macedonia.com.mk/skopje-walking-tour-half-day-tour-&#8211;-pedestrian-tour-of-skopje/" TargetMode="External"/><Relationship Id="rId4" Type="http://schemas.openxmlformats.org/officeDocument/2006/relationships/hyperlink" Target="http://www.portugalsko.name/lisabon/" TargetMode="External"/><Relationship Id="rId9" Type="http://schemas.openxmlformats.org/officeDocument/2006/relationships/hyperlink" Target="http://www.ckvalaska.cz/poznavaci_zajezdy/severni-italie-s-navstevou-san-marina/" TargetMode="External"/><Relationship Id="rId14" Type="http://schemas.openxmlformats.org/officeDocument/2006/relationships/hyperlink" Target="http://www.4stav.cz/studenti-architektury-navrhuji-nove-divadlo-pro-lublan_4c2843" TargetMode="External"/><Relationship Id="rId22" Type="http://schemas.openxmlformats.org/officeDocument/2006/relationships/hyperlink" Target="http://cestovani.lidovky.cz/vitejte-v-bukuresti-v-nejosklivejsim-meste-evropy-fxc-/aktuality.aspx?c=A110523_110552_aktuality_pks" TargetMode="External"/><Relationship Id="rId27" Type="http://schemas.openxmlformats.org/officeDocument/2006/relationships/hyperlink" Target="http://www.tripadvisor.com/Tourism-g274958-Tallinn_Harju_County-Vacations.html" TargetMode="External"/><Relationship Id="rId30" Type="http://schemas.openxmlformats.org/officeDocument/2006/relationships/hyperlink" Target="http://lenca.pise.cz/118102-hlavni-mesta-evropskych-statu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Evropa </a:t>
            </a:r>
            <a:r>
              <a:rPr lang="cs-CZ" sz="40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– oblasti – jižní, jihovýchodní a východní</a:t>
            </a:r>
            <a:endParaRPr lang="cs-CZ" sz="4000" b="1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VY_32_INOVACE_15_ZEMĚPIS_Evropa – jižní, jihovýchodní, východní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Dětský domov, Základní škola, Střední škola Duchcov, Školní 1, příspěvková organizace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Registrační číslo: cz.1.07/1.4.00/21.0559</a:t>
            </a:r>
          </a:p>
          <a:p>
            <a:r>
              <a:rPr lang="cs-CZ" sz="1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Jana Hoffmannová</a:t>
            </a:r>
          </a:p>
          <a:p>
            <a:endParaRPr lang="cs-CZ" sz="1800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32656"/>
            <a:ext cx="4737100" cy="991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16832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Jižní Evropa</a:t>
            </a:r>
            <a:endParaRPr lang="cs-CZ" sz="5400" b="1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Španělsko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Madrid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052736"/>
            <a:ext cx="6984776" cy="4637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Portugalsko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Lisabon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628800"/>
            <a:ext cx="4824536" cy="361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Itálie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Řím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6263"/>
            <a:ext cx="76200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124744"/>
            <a:ext cx="636578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Řecko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Athény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412776"/>
            <a:ext cx="5688632" cy="388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Andorra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Andorra la Vella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620688"/>
            <a:ext cx="65246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904875"/>
            <a:ext cx="7620000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Monako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Monako-město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836712"/>
            <a:ext cx="6768752" cy="5076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 Marino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San Marino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92696"/>
            <a:ext cx="5595342" cy="5760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Vatikán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Citta del Vaticano (město Vatikán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Nachází se v Římě (hlavní město Itálie)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Papežský stát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Malta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Valletta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124743"/>
            <a:ext cx="5976664" cy="447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Kypr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Nikósie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7791437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Jihovýchodní Evropa</a:t>
            </a:r>
            <a:endParaRPr lang="cs-CZ" sz="4800" b="1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Slovinsko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Lublaň</a:t>
            </a: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764704"/>
            <a:ext cx="7620000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268760"/>
            <a:ext cx="615668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Chorvatsko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Záhřeb</a:t>
            </a: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581025"/>
            <a:ext cx="9001125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Bosna a Hercegovina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Sarajevo</a:t>
            </a:r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6263"/>
            <a:ext cx="76200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1" y="764704"/>
            <a:ext cx="7309903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Srbsko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Bělehrad</a:t>
            </a:r>
            <a:endParaRPr lang="cs-CZ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692696"/>
            <a:ext cx="5904656" cy="533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20688"/>
            <a:ext cx="6912768" cy="519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Černá Hora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Podgorica</a:t>
            </a:r>
            <a:endParaRPr lang="cs-CZ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908720"/>
            <a:ext cx="5400600" cy="405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Makedonie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Skopje</a:t>
            </a:r>
            <a:endParaRPr lang="cs-CZ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Kosovo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Priština</a:t>
            </a:r>
            <a:endParaRPr lang="cs-CZ" dirty="0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1738313" y="576263"/>
            <a:ext cx="566737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1" y="980728"/>
            <a:ext cx="6528725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Albánie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Tirana</a:t>
            </a:r>
            <a:endParaRPr lang="cs-CZ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6338" y="571500"/>
            <a:ext cx="6791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124744"/>
            <a:ext cx="604867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Rumunsko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Bukurešť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340767"/>
            <a:ext cx="5976664" cy="4261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Bulharsko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Sofie</a:t>
            </a:r>
            <a:endParaRPr lang="cs-CZ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6338" y="571500"/>
            <a:ext cx="67913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268760"/>
            <a:ext cx="5976664" cy="4482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1143000"/>
          </a:xfrm>
        </p:spPr>
        <p:txBody>
          <a:bodyPr>
            <a:normAutofit/>
          </a:bodyPr>
          <a:lstStyle/>
          <a:p>
            <a:r>
              <a:rPr lang="cs-CZ" sz="48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Východní Evropa</a:t>
            </a:r>
            <a:endParaRPr lang="cs-CZ" sz="4800" b="1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Moskva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980728"/>
            <a:ext cx="647700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Ukrajina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Kyjev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340768"/>
            <a:ext cx="5400600" cy="405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Bělorusko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Minsk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700808"/>
            <a:ext cx="538737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Estonsko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Tallinn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412776"/>
            <a:ext cx="5976664" cy="3988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Lotyšsko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Riga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2625" y="1471613"/>
            <a:ext cx="523875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Litva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Vilnius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6238" y="642938"/>
            <a:ext cx="83915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Moldavsko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Hlavní město – Kišiněv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6263"/>
            <a:ext cx="762000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700808"/>
            <a:ext cx="5112568" cy="3834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70609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Spoj čarou správné dvojice</a:t>
            </a:r>
            <a:endParaRPr lang="cs-CZ" sz="24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7544" y="548680"/>
            <a:ext cx="4038600" cy="63093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Španělsko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Velká Británie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Estonsko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Ukrajina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Makedonie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Moldavsko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Monako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Vatikán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Kosovo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Malta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 Marino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Itálie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Bělorusko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Chorvatsko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Portugalsko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Andorra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Litva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Kypr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Lotyšsko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Srbsko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Bosna a Hercegovina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Albánie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Černá Hora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Řecko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Slovinsko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Rumunsko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Bulharsko</a:t>
            </a:r>
            <a:endParaRPr lang="cs-CZ" sz="115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4008" y="548680"/>
            <a:ext cx="4038600" cy="6309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Priština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Vatikán-město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Lublaň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Podgorica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Sarajevo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Londýn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Tallinn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Madrid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Řím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Lisabon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Minsk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Andorra la Vella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Tirana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Athény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Bukurešť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Kyjev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Moskva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Monako-město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Riga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Kišiněv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Vilnius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Valletta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Nikósie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Bělehrad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Sofie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Skopje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 Marino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Záhřeb</a:t>
            </a:r>
            <a:endParaRPr lang="cs-CZ" sz="115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308304" y="4149080"/>
            <a:ext cx="1378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" action="ppaction://hlinkshowjump?jump=nextslide"/>
              </a:rPr>
              <a:t>Řešení</a:t>
            </a:r>
            <a:endParaRPr lang="cs-CZ" sz="32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7544" y="548680"/>
            <a:ext cx="4038600" cy="63093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Španělsko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Velká Británie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Estonsko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Ukrajina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Makedonie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Moldavsko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Monako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Vatikán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Kosovo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Malta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 Marino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Itálie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Bělorusko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Chorvatsko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Portugalsko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Andorra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Litva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Kypr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Lotyšsko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Srbsko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Bosna a Hercegovina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Albánie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Černá Hora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Řecko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Slovinsko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Rumunsko</a:t>
            </a: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Bulharsko</a:t>
            </a:r>
            <a:endParaRPr lang="cs-CZ" sz="115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2267744" y="548680"/>
            <a:ext cx="4038600" cy="6309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Madrid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Londýn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Moskva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Tallinn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Kyjev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Skopje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Kišiněv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Monako-město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Citta del Vaticano – město Vatikán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Priština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Valletta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 Marino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Řím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Minsk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Záhřeb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Lisabon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Andorra la Vella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Vilnius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Nikósie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Riga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Bělehrad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Sarajevo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Tirana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Podgorica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Athény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Lublaň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Bukurešť</a:t>
            </a:r>
            <a:endParaRPr lang="cs-CZ" sz="115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115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Sofie</a:t>
            </a:r>
            <a:endParaRPr lang="cs-CZ" sz="115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0106"/>
          </a:xfrm>
        </p:spPr>
        <p:txBody>
          <a:bodyPr/>
          <a:lstStyle/>
          <a:p>
            <a:r>
              <a:rPr lang="cs-CZ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Odkazy</a:t>
            </a:r>
            <a:endParaRPr lang="cs-CZ" i="1" u="sng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>
            <a:normAutofit/>
          </a:bodyPr>
          <a:lstStyle/>
          <a:p>
            <a:r>
              <a:rPr lang="cs-CZ" sz="1100" b="1" i="1" u="sng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Mapy</a:t>
            </a:r>
            <a:r>
              <a:rPr lang="cs-CZ" sz="11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"/>
              </a:rPr>
              <a:t>wikipedia.org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carjet.com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/car-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rental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madrid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portugalsko.name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lisabon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4"/>
              </a:rPr>
              <a:t>/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http://www.dovolena-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italie.wz.cz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view.php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?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cisloclanku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5"/>
              </a:rPr>
              <a:t>=2008111601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http://junko21.blog.cz/0609/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staroveke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6"/>
              </a:rPr>
              <a:t>ateny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cyberandorra.com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wiki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/en/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andorra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andorra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-la-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7"/>
              </a:rPr>
              <a:t>vella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enjoyourholiday.com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/2011/01/04/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monaco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-a-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place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-in-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heaven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8"/>
              </a:rPr>
              <a:t>/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http://www.ckvalaska.cz/poznavaci_zajezdy/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severni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italie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-s-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navstevou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san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9"/>
              </a:rPr>
              <a:t>-marina/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0"/>
              </a:rPr>
              <a:t>http://assassinscreed.wikia.com/wiki/File:VATIKAN.jpg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1"/>
              </a:rPr>
              <a:t>http://oroniel15.blog.cz/0909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sunislandtours.com.au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destinations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/malta/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2"/>
              </a:rPr>
              <a:t>valletta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3"/>
              </a:rPr>
              <a:t>http://svetnadosah.com/zeme/kypr/nikosie---hlavni-mesto-kypru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http://www.4stav.cz/studenti-architektury-navrhuji-nove-divadlo-pro-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lublan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4"/>
              </a:rPr>
              <a:t>_4c2843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5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5"/>
              </a:rPr>
              <a:t>zagreb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5"/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5"/>
              </a:rPr>
              <a:t>touristinfo.hr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5"/>
              </a:rPr>
              <a:t>/?id=32&amp;l=e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http://web.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sabanciuniv.edu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6"/>
              </a:rPr>
              <a:t>/amc12/node/13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http://www.krajane.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net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articleDetail.view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7"/>
              </a:rPr>
              <a:t>?id=1476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8"/>
              </a:rPr>
              <a:t>http://en.wikipedia.org/wiki/Podgorica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19"/>
              </a:rPr>
              <a:t>http://travel-macedonia.com.mk/skopje-walking-tour-half-day-tour-–-pedestrian-tour-of-skopje/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cs.unca.edu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/~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boyd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touring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0"/>
              </a:rPr>
              <a:t>/tour08/day15/index.html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1"/>
              </a:rPr>
              <a:t>http://en.wikipedia.org/wiki/Tirana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2"/>
              </a:rPr>
              <a:t>http://cestovani.lidovky.cz/vitejte-v-bukuresti-v-nejosklivejsim-meste-evropy-fxc-/aktuality.aspx?c=A110523_110552_aktuality_pks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http://last-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minute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levna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3"/>
              </a:rPr>
              <a:t>-dovolena.cz/dovolena-2013-2/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4"/>
              </a:rPr>
              <a:t>http://rusko.tripzone.cz/fotogalerie/moskva-obchodni-centrum-v-noci-7723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5"/>
              </a:rPr>
              <a:t>http://spravy.pravda.sk/kyjev-chcu-riadit-aj-kriminalnici-dq9-/sk_svet.asp?c=A080524_121359_sk_svet_p23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beloruskoweb.cz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minsk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6"/>
              </a:rPr>
              <a:t>-19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tripadvisor.com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Tourism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-g274958-Tallinn_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Harju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_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County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-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7"/>
              </a:rPr>
              <a:t>Vacations.html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8"/>
              </a:rPr>
              <a:t>http://diariodeunturista.com/viaje-a-riga-guia-de-turismo/1522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9"/>
              </a:rPr>
              <a:t>http://www.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9"/>
              </a:rPr>
              <a:t>bestourism.com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9"/>
              </a:rPr>
              <a:t>/medias/</a:t>
            </a:r>
            <a:r>
              <a:rPr lang="cs-CZ" sz="1000" dirty="0" err="1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9"/>
              </a:rPr>
              <a:t>dfp</a:t>
            </a:r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29"/>
              </a:rPr>
              <a:t>/2749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0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  <a:hlinkClick r:id="rId30"/>
              </a:rPr>
              <a:t>http://lenca.pise.cz/118102-hlavni-mesta-evropskych-statu.html</a:t>
            </a:r>
            <a:endParaRPr lang="cs-CZ" sz="1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8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3" dur="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8" dur="5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3" dur="500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500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3" dur="500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8" dur="500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500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8" dur="500"/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3" dur="500"/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444</Words>
  <Application>Microsoft Office PowerPoint</Application>
  <PresentationFormat>Předvádění na obrazovce (4:3)</PresentationFormat>
  <Paragraphs>208</Paragraphs>
  <Slides>34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Motiv sady Office</vt:lpstr>
      <vt:lpstr>Evropa – oblasti – jižní, jihovýchodní a východní</vt:lpstr>
      <vt:lpstr>Jižní Evropa</vt:lpstr>
      <vt:lpstr>Španělsko</vt:lpstr>
      <vt:lpstr>Portugalsko</vt:lpstr>
      <vt:lpstr>Itálie</vt:lpstr>
      <vt:lpstr>Řecko</vt:lpstr>
      <vt:lpstr>Andorra</vt:lpstr>
      <vt:lpstr>Monako</vt:lpstr>
      <vt:lpstr>San Marino</vt:lpstr>
      <vt:lpstr>Vatikán</vt:lpstr>
      <vt:lpstr>Malta</vt:lpstr>
      <vt:lpstr>Kypr</vt:lpstr>
      <vt:lpstr>Jihovýchodní Evropa</vt:lpstr>
      <vt:lpstr>Slovinsko</vt:lpstr>
      <vt:lpstr>Chorvatsko</vt:lpstr>
      <vt:lpstr>Bosna a Hercegovina</vt:lpstr>
      <vt:lpstr>Srbsko</vt:lpstr>
      <vt:lpstr>Černá Hora</vt:lpstr>
      <vt:lpstr>Makedonie</vt:lpstr>
      <vt:lpstr>Kosovo</vt:lpstr>
      <vt:lpstr>Albánie</vt:lpstr>
      <vt:lpstr>Rumunsko</vt:lpstr>
      <vt:lpstr>Bulharsko</vt:lpstr>
      <vt:lpstr>Východní Evropa</vt:lpstr>
      <vt:lpstr>Rusko</vt:lpstr>
      <vt:lpstr>Ukrajina</vt:lpstr>
      <vt:lpstr>Bělorusko</vt:lpstr>
      <vt:lpstr>Estonsko</vt:lpstr>
      <vt:lpstr>Lotyšsko</vt:lpstr>
      <vt:lpstr>Litva</vt:lpstr>
      <vt:lpstr>Moldavsko</vt:lpstr>
      <vt:lpstr>Spoj čarou správné dvojice</vt:lpstr>
      <vt:lpstr>Snímek 33</vt:lpstr>
      <vt:lpstr>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 – oblasti – jižní, jihovýchodní a východní</dc:title>
  <dc:creator>Dave</dc:creator>
  <cp:lastModifiedBy>mh</cp:lastModifiedBy>
  <cp:revision>29</cp:revision>
  <dcterms:created xsi:type="dcterms:W3CDTF">2012-12-07T18:22:16Z</dcterms:created>
  <dcterms:modified xsi:type="dcterms:W3CDTF">2013-01-06T20:35:27Z</dcterms:modified>
</cp:coreProperties>
</file>