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2" r:id="rId7"/>
    <p:sldId id="260" r:id="rId8"/>
    <p:sldId id="261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98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01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151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72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45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965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43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35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894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686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98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48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08DBC-CFA8-4523-9DB6-3B8FE4CBE0DE}" type="datetimeFigureOut">
              <a:rPr lang="cs-CZ" smtClean="0"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6BA9B-FF5E-4DF9-BC6A-1D2B62ABDF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081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ceskatelevize.cz/porady/10177109865-dejiny-udatneho-ceskeho-naroda/211543116230083-literatura-divadlo-a-narodni-obrozeni/video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11543116230083-literatura-divadlo-a-narodni-obrozeni/video/" TargetMode="External"/><Relationship Id="rId2" Type="http://schemas.openxmlformats.org/officeDocument/2006/relationships/hyperlink" Target="http://www.google.cz/imghp?hl=cs&amp;tab=w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426" y="0"/>
            <a:ext cx="4810420" cy="687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6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Hynek Mácha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Hana Šenková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49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 Hynek Mácha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16. listopad 1810 – 6. listopad 1836</a:t>
            </a:r>
          </a:p>
          <a:p>
            <a:r>
              <a:rPr lang="cs-CZ" dirty="0" smtClean="0"/>
              <a:t>představitel českého romantismu</a:t>
            </a:r>
          </a:p>
          <a:p>
            <a:r>
              <a:rPr lang="cs-CZ" dirty="0" smtClean="0"/>
              <a:t>básník a prozaik</a:t>
            </a:r>
          </a:p>
          <a:p>
            <a:r>
              <a:rPr lang="cs-CZ" dirty="0" smtClean="0"/>
              <a:t>herec a dramatik</a:t>
            </a:r>
          </a:p>
          <a:p>
            <a:r>
              <a:rPr lang="cs-CZ" dirty="0" smtClean="0"/>
              <a:t>cestovatel a malíř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780928"/>
            <a:ext cx="2612504" cy="3755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18950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rozpor mezi snem a skutečností</a:t>
            </a:r>
          </a:p>
          <a:p>
            <a:pPr lvl="1"/>
            <a:r>
              <a:rPr lang="cs-CZ" dirty="0" smtClean="0"/>
              <a:t>únik do světa fantazie</a:t>
            </a:r>
          </a:p>
          <a:p>
            <a:pPr lvl="1"/>
            <a:r>
              <a:rPr lang="cs-CZ" dirty="0" smtClean="0"/>
              <a:t>snaha o přetvoření světa</a:t>
            </a:r>
          </a:p>
          <a:p>
            <a:r>
              <a:rPr lang="cs-CZ" dirty="0" smtClean="0"/>
              <a:t>romantický hrdina</a:t>
            </a:r>
          </a:p>
          <a:p>
            <a:pPr lvl="1"/>
            <a:r>
              <a:rPr lang="cs-CZ" dirty="0" smtClean="0"/>
              <a:t>bouří se proti společnosti</a:t>
            </a:r>
          </a:p>
          <a:p>
            <a:pPr lvl="1"/>
            <a:r>
              <a:rPr lang="cs-CZ" dirty="0" smtClean="0"/>
              <a:t>nechce se podřídit zákonům</a:t>
            </a:r>
          </a:p>
          <a:p>
            <a:pPr lvl="1"/>
            <a:r>
              <a:rPr lang="cs-CZ" dirty="0" smtClean="0"/>
              <a:t>pocit osamělosti</a:t>
            </a:r>
          </a:p>
          <a:p>
            <a:pPr lvl="1"/>
            <a:r>
              <a:rPr lang="cs-CZ" dirty="0" smtClean="0"/>
              <a:t>osudová láska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12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Máj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lyricko-epická básnická skladba</a:t>
            </a:r>
          </a:p>
          <a:p>
            <a:r>
              <a:rPr lang="cs-CZ" dirty="0" smtClean="0"/>
              <a:t>4 zpěvy a 2 </a:t>
            </a:r>
            <a:r>
              <a:rPr lang="cs-CZ" dirty="0" err="1" smtClean="0"/>
              <a:t>mezizpěvy</a:t>
            </a:r>
            <a:endParaRPr lang="cs-CZ" dirty="0" smtClean="0"/>
          </a:p>
          <a:p>
            <a:r>
              <a:rPr lang="cs-CZ" dirty="0" smtClean="0"/>
              <a:t>zkratkovitý děj</a:t>
            </a:r>
          </a:p>
          <a:p>
            <a:r>
              <a:rPr lang="cs-CZ" dirty="0" smtClean="0"/>
              <a:t>oslava české májové přírody</a:t>
            </a:r>
          </a:p>
          <a:p>
            <a:r>
              <a:rPr lang="cs-CZ" dirty="0" smtClean="0"/>
              <a:t>duševní stav vězně čekajícího na popravu, jeho nespokojenost se životem</a:t>
            </a:r>
          </a:p>
          <a:p>
            <a:r>
              <a:rPr lang="cs-CZ" dirty="0" smtClean="0"/>
              <a:t>napětí mezi jedincem a společností, ideálem a skutečností</a:t>
            </a:r>
          </a:p>
          <a:p>
            <a:r>
              <a:rPr lang="cs-CZ" dirty="0" smtClean="0"/>
              <a:t>láska k vlasti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77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Máj – postavy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Vilém – vůdce loupežníků, zavržený syn, vrah</a:t>
            </a:r>
          </a:p>
          <a:p>
            <a:r>
              <a:rPr lang="cs-CZ" dirty="0" smtClean="0"/>
              <a:t>Jarmila – jeho milá</a:t>
            </a:r>
          </a:p>
          <a:p>
            <a:r>
              <a:rPr lang="cs-CZ" dirty="0" smtClean="0"/>
              <a:t>poutník Hynek – představuje Máchu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641652"/>
            <a:ext cx="4648175" cy="26116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1471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a básnické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hudebnost</a:t>
            </a:r>
            <a:r>
              <a:rPr lang="cs-CZ" dirty="0" smtClean="0"/>
              <a:t> jazyka – rytmický unikát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„ach zemi krásn</a:t>
            </a:r>
            <a:r>
              <a:rPr lang="cs-CZ" b="1" dirty="0" smtClean="0"/>
              <a:t>ou</a:t>
            </a:r>
            <a:r>
              <a:rPr lang="cs-CZ" dirty="0" smtClean="0"/>
              <a:t>, zemi milovan</a:t>
            </a:r>
            <a:r>
              <a:rPr lang="cs-CZ" b="1" dirty="0" smtClean="0"/>
              <a:t>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kolébku m</a:t>
            </a:r>
            <a:r>
              <a:rPr lang="cs-CZ" b="1" dirty="0" smtClean="0"/>
              <a:t>ou</a:t>
            </a:r>
            <a:r>
              <a:rPr lang="cs-CZ" dirty="0" smtClean="0"/>
              <a:t> i hrob můj, matku m</a:t>
            </a:r>
            <a:r>
              <a:rPr lang="cs-CZ" b="1" dirty="0" smtClean="0"/>
              <a:t>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vlast jedin</a:t>
            </a:r>
            <a:r>
              <a:rPr lang="cs-CZ" b="1" dirty="0" smtClean="0"/>
              <a:t>ou</a:t>
            </a:r>
            <a:r>
              <a:rPr lang="cs-CZ" dirty="0" smtClean="0"/>
              <a:t> i v dědictví mi dan</a:t>
            </a:r>
            <a:r>
              <a:rPr lang="cs-CZ" b="1" dirty="0" smtClean="0"/>
              <a:t>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 err="1" smtClean="0"/>
              <a:t>šír</a:t>
            </a:r>
            <a:r>
              <a:rPr lang="cs-CZ" b="1" dirty="0" err="1" smtClean="0"/>
              <a:t>ou</a:t>
            </a:r>
            <a:r>
              <a:rPr lang="cs-CZ" dirty="0" smtClean="0"/>
              <a:t> tu zemi, zemi jedin</a:t>
            </a:r>
            <a:r>
              <a:rPr lang="cs-CZ" b="1" dirty="0" smtClean="0"/>
              <a:t>ou</a:t>
            </a:r>
            <a:r>
              <a:rPr lang="cs-CZ" dirty="0" smtClean="0"/>
              <a:t>.“</a:t>
            </a:r>
          </a:p>
          <a:p>
            <a:r>
              <a:rPr lang="cs-CZ" u="sng" dirty="0" smtClean="0"/>
              <a:t>zvukomalba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75836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a básnické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originální </a:t>
            </a:r>
            <a:r>
              <a:rPr lang="cs-CZ" u="sng" dirty="0" smtClean="0"/>
              <a:t>metafory, personifikace</a:t>
            </a:r>
          </a:p>
          <a:p>
            <a:r>
              <a:rPr lang="cs-CZ" u="sng" dirty="0" smtClean="0"/>
              <a:t>inverze</a:t>
            </a:r>
            <a:r>
              <a:rPr lang="cs-CZ" dirty="0" smtClean="0"/>
              <a:t> = přehozený větný pořádek</a:t>
            </a:r>
          </a:p>
          <a:p>
            <a:r>
              <a:rPr lang="cs-CZ" u="sng" dirty="0" smtClean="0"/>
              <a:t>oxymóron</a:t>
            </a:r>
            <a:r>
              <a:rPr lang="cs-CZ" dirty="0" smtClean="0"/>
              <a:t> – mrtvé milenky cit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mrtvá hvězda sivý svit</a:t>
            </a:r>
          </a:p>
          <a:p>
            <a:r>
              <a:rPr lang="cs-CZ" u="sng" dirty="0" smtClean="0"/>
              <a:t>epiteton</a:t>
            </a:r>
            <a:r>
              <a:rPr lang="cs-CZ" dirty="0" smtClean="0"/>
              <a:t> = básnický přívlastek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tichý mech, hladké jezero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Český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Dějiny udatného národa českého</a:t>
            </a:r>
            <a:endParaRPr lang="cs-CZ" dirty="0"/>
          </a:p>
          <a:p>
            <a:r>
              <a:rPr lang="cs-CZ" dirty="0" smtClean="0">
                <a:hlinkClick r:id="rId2"/>
              </a:rPr>
              <a:t>http://www.ceskatelevize.cz/porady/10177109865-dejiny-udatneho-ceskeho-naroda/211543116230083-literatura-divadlo-a-narodni-obrozeni/video/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077072"/>
            <a:ext cx="4022259" cy="22734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6552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http://www.google.cz/imghp?hl=cs&amp;tab=wi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/>
              </a:rPr>
              <a:t>http://www.ceskatelevize.cz/porady/10177109865-dejiny-udatneho-ceskeho-naroda/211543116230083-literatura-divadlo-a-narodni-obrozeni/video/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1507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163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Karel Hynek Mácha</vt:lpstr>
      <vt:lpstr>Karel Hynek Mácha</vt:lpstr>
      <vt:lpstr>Romantismus</vt:lpstr>
      <vt:lpstr>Máj</vt:lpstr>
      <vt:lpstr>Máj – postavy </vt:lpstr>
      <vt:lpstr>Jazyk a básnické prostředky</vt:lpstr>
      <vt:lpstr>Jazyk a básnické prostředky</vt:lpstr>
      <vt:lpstr>Český romantismus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</dc:title>
  <dc:creator>0K08</dc:creator>
  <cp:lastModifiedBy>0K08</cp:lastModifiedBy>
  <cp:revision>12</cp:revision>
  <dcterms:created xsi:type="dcterms:W3CDTF">2012-07-07T16:00:36Z</dcterms:created>
  <dcterms:modified xsi:type="dcterms:W3CDTF">2012-08-07T07:58:00Z</dcterms:modified>
</cp:coreProperties>
</file>