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A30D2-60D8-4417-861A-DD6731B148D4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75A0CBA-14C5-405A-A36E-F2384AC899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A30D2-60D8-4417-861A-DD6731B148D4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A0CBA-14C5-405A-A36E-F2384AC899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A30D2-60D8-4417-861A-DD6731B148D4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A0CBA-14C5-405A-A36E-F2384AC899E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A30D2-60D8-4417-861A-DD6731B148D4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A0CBA-14C5-405A-A36E-F2384AC899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A30D2-60D8-4417-861A-DD6731B148D4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A0CBA-14C5-405A-A36E-F2384AC899E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A30D2-60D8-4417-861A-DD6731B148D4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A0CBA-14C5-405A-A36E-F2384AC899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A30D2-60D8-4417-861A-DD6731B148D4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A0CBA-14C5-405A-A36E-F2384AC899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A30D2-60D8-4417-861A-DD6731B148D4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A0CBA-14C5-405A-A36E-F2384AC899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A30D2-60D8-4417-861A-DD6731B148D4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A0CBA-14C5-405A-A36E-F2384AC899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A30D2-60D8-4417-861A-DD6731B148D4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A0CBA-14C5-405A-A36E-F2384AC899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A30D2-60D8-4417-861A-DD6731B148D4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A0CBA-14C5-405A-A36E-F2384AC899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5BA30D2-60D8-4417-861A-DD6731B148D4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75A0CBA-14C5-405A-A36E-F2384AC899E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ausani%C3%A1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ilion_(kniha)" TargetMode="External"/><Relationship Id="rId2" Type="http://schemas.openxmlformats.org/officeDocument/2006/relationships/hyperlink" Target="http://cs.wikipedia.org/wiki/Marco_Polo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1" name="Nadpis 214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9693" y="548680"/>
            <a:ext cx="4917518" cy="5577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3163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dirty="0" smtClean="0"/>
              <a:t> prozaický </a:t>
            </a:r>
            <a:r>
              <a:rPr lang="cs-CZ" sz="3600" dirty="0"/>
              <a:t>literární žánr</a:t>
            </a:r>
            <a:br>
              <a:rPr lang="cs-CZ" sz="3600" dirty="0"/>
            </a:br>
            <a:r>
              <a:rPr lang="cs-CZ" sz="3600" dirty="0"/>
              <a:t>literatury dokumentární (publicistické</a:t>
            </a:r>
            <a:r>
              <a:rPr lang="cs-CZ" sz="3600" dirty="0" smtClean="0"/>
              <a:t>) či </a:t>
            </a:r>
            <a:r>
              <a:rPr lang="cs-CZ" sz="3600" dirty="0"/>
              <a:t>umělecké (zábavné</a:t>
            </a:r>
            <a:r>
              <a:rPr lang="cs-CZ" sz="3600" dirty="0" smtClean="0"/>
              <a:t>).</a:t>
            </a:r>
            <a:br>
              <a:rPr lang="cs-CZ" sz="3600" dirty="0" smtClean="0"/>
            </a:br>
            <a:r>
              <a:rPr lang="cs-CZ" sz="3600" u="sng" dirty="0" smtClean="0"/>
              <a:t>Skutečný</a:t>
            </a:r>
            <a:r>
              <a:rPr lang="cs-CZ" sz="3600" dirty="0" smtClean="0"/>
              <a:t>=pravdivý</a:t>
            </a:r>
            <a:br>
              <a:rPr lang="cs-CZ" sz="3600" dirty="0" smtClean="0"/>
            </a:br>
            <a:r>
              <a:rPr lang="cs-CZ" sz="3600" dirty="0" smtClean="0"/>
              <a:t>(srovnej: </a:t>
            </a:r>
            <a:r>
              <a:rPr lang="cs-CZ" sz="3600" u="sng" dirty="0" smtClean="0"/>
              <a:t>fiktivní</a:t>
            </a:r>
            <a:r>
              <a:rPr lang="cs-CZ" sz="3600" dirty="0" smtClean="0"/>
              <a:t>=smyšlený)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Cestopis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11483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cestopisu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dirty="0" smtClean="0"/>
          </a:p>
          <a:p>
            <a:r>
              <a:rPr lang="cs-CZ" sz="4000" dirty="0" smtClean="0"/>
              <a:t>popis autorovy cesty do </a:t>
            </a:r>
            <a:r>
              <a:rPr lang="cs-CZ" sz="4000" dirty="0"/>
              <a:t>cizích zemí </a:t>
            </a:r>
          </a:p>
          <a:p>
            <a:r>
              <a:rPr lang="cs-CZ" sz="4000" dirty="0" err="1" smtClean="0"/>
              <a:t>záznamená</a:t>
            </a:r>
            <a:r>
              <a:rPr lang="cs-CZ" sz="4000" dirty="0" smtClean="0"/>
              <a:t> zeměpisné, kulturní, zvykoslovné,  sociálních, obchodní zvyky</a:t>
            </a:r>
            <a:endParaRPr lang="cs-CZ" sz="4000" dirty="0"/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87260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nejstarších cestopisů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000" b="1" dirty="0" err="1"/>
              <a:t>Pausaniás</a:t>
            </a:r>
            <a:r>
              <a:rPr lang="cs-CZ" sz="4000" dirty="0"/>
              <a:t> (řecky: Πα</a:t>
            </a:r>
            <a:r>
              <a:rPr lang="cs-CZ" sz="4000" dirty="0" err="1"/>
              <a:t>υσ</a:t>
            </a:r>
            <a:r>
              <a:rPr lang="cs-CZ" sz="4000" dirty="0"/>
              <a:t>ανίας</a:t>
            </a:r>
            <a:r>
              <a:rPr lang="cs-CZ" sz="4000" dirty="0" smtClean="0"/>
              <a:t>) </a:t>
            </a:r>
          </a:p>
          <a:p>
            <a:endParaRPr lang="cs-CZ" sz="4000" dirty="0"/>
          </a:p>
          <a:p>
            <a:r>
              <a:rPr lang="cs-CZ" sz="4000" dirty="0" smtClean="0"/>
              <a:t>řecký </a:t>
            </a:r>
            <a:r>
              <a:rPr lang="cs-CZ" sz="4000" dirty="0"/>
              <a:t>cestovatel a zeměpisec </a:t>
            </a:r>
            <a:r>
              <a:rPr lang="cs-CZ" sz="4000" dirty="0" smtClean="0"/>
              <a:t>   2</a:t>
            </a:r>
            <a:r>
              <a:rPr lang="cs-CZ" sz="4000" dirty="0"/>
              <a:t>. </a:t>
            </a:r>
            <a:r>
              <a:rPr lang="cs-CZ" sz="4000" dirty="0" smtClean="0"/>
              <a:t>století</a:t>
            </a:r>
          </a:p>
          <a:p>
            <a:r>
              <a:rPr lang="cs-CZ" sz="4000" i="1" dirty="0" smtClean="0">
                <a:hlinkClick r:id="rId2" tooltip="Pausaniás"/>
              </a:rPr>
              <a:t>Cesta </a:t>
            </a:r>
            <a:r>
              <a:rPr lang="cs-CZ" sz="4000" i="1" dirty="0">
                <a:hlinkClick r:id="rId2" tooltip="Pausaniás"/>
              </a:rPr>
              <a:t>po </a:t>
            </a:r>
            <a:r>
              <a:rPr lang="cs-CZ" sz="4000" i="1" dirty="0" smtClean="0">
                <a:hlinkClick r:id="rId2" tooltip="Pausaniás"/>
              </a:rPr>
              <a:t>Řecku</a:t>
            </a:r>
            <a:r>
              <a:rPr lang="cs-CZ" sz="4000" dirty="0" smtClean="0"/>
              <a:t> </a:t>
            </a:r>
            <a:r>
              <a:rPr lang="cs-CZ" sz="4000" dirty="0"/>
              <a:t>(řecky </a:t>
            </a:r>
            <a:r>
              <a:rPr lang="cs-CZ" sz="4000" dirty="0" err="1"/>
              <a:t>Ἑλλάδος</a:t>
            </a:r>
            <a:r>
              <a:rPr lang="cs-CZ" sz="4000" dirty="0"/>
              <a:t> π</a:t>
            </a:r>
            <a:r>
              <a:rPr lang="cs-CZ" sz="4000" dirty="0" err="1"/>
              <a:t>εριήγησις</a:t>
            </a:r>
            <a:r>
              <a:rPr lang="cs-CZ" sz="4000" dirty="0" smtClean="0"/>
              <a:t>)</a:t>
            </a:r>
          </a:p>
          <a:p>
            <a:r>
              <a:rPr lang="cs-CZ" sz="4000" dirty="0"/>
              <a:t>h</a:t>
            </a:r>
            <a:r>
              <a:rPr lang="cs-CZ" sz="4000" dirty="0" smtClean="0"/>
              <a:t>istorie a kultura starověkého Řecka</a:t>
            </a:r>
            <a:endParaRPr lang="cs-CZ" sz="4000" dirty="0"/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311101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Marco Polo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/>
              <a:t>b</a:t>
            </a:r>
            <a:r>
              <a:rPr lang="cs-CZ" sz="3200" dirty="0" smtClean="0"/>
              <a:t>enátský kupec a cestovatel (1254-1324)</a:t>
            </a:r>
          </a:p>
          <a:p>
            <a:r>
              <a:rPr lang="cs-CZ" sz="3200" dirty="0" smtClean="0"/>
              <a:t>první Evropan, který poznal východní Asii a napsal </a:t>
            </a:r>
          </a:p>
          <a:p>
            <a:r>
              <a:rPr lang="cs-CZ" sz="3200" dirty="0" err="1" smtClean="0"/>
              <a:t>Il</a:t>
            </a:r>
            <a:r>
              <a:rPr lang="cs-CZ" sz="3200" dirty="0" smtClean="0"/>
              <a:t> Milione – Milion</a:t>
            </a:r>
          </a:p>
          <a:p>
            <a:r>
              <a:rPr lang="cs-CZ" sz="3200" dirty="0" smtClean="0"/>
              <a:t>13. století</a:t>
            </a:r>
          </a:p>
          <a:p>
            <a:pPr marL="0" indent="0">
              <a:buNone/>
            </a:pPr>
            <a:endParaRPr lang="cs-CZ" sz="3200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314623"/>
            <a:ext cx="2290564" cy="30922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74214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Marco Polo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/>
              <a:t>r</a:t>
            </a:r>
            <a:r>
              <a:rPr lang="cs-CZ" sz="3200" dirty="0" smtClean="0"/>
              <a:t>oku 1271 se vydal s otcem a </a:t>
            </a:r>
            <a:r>
              <a:rPr lang="cs-CZ" sz="3200" dirty="0"/>
              <a:t>strýcem do </a:t>
            </a:r>
            <a:r>
              <a:rPr lang="cs-CZ" sz="3200" dirty="0" smtClean="0"/>
              <a:t>Asie</a:t>
            </a:r>
          </a:p>
          <a:p>
            <a:r>
              <a:rPr lang="cs-CZ" sz="3200" dirty="0"/>
              <a:t>c</a:t>
            </a:r>
            <a:r>
              <a:rPr lang="cs-CZ" sz="3200" dirty="0" smtClean="0"/>
              <a:t>ílem je Peking, mongolský chán </a:t>
            </a:r>
            <a:r>
              <a:rPr lang="cs-CZ" sz="3200" dirty="0" err="1"/>
              <a:t>Kublaj</a:t>
            </a:r>
            <a:r>
              <a:rPr lang="cs-CZ" sz="3200" dirty="0"/>
              <a:t> </a:t>
            </a:r>
            <a:r>
              <a:rPr lang="cs-CZ" sz="3200" dirty="0" smtClean="0"/>
              <a:t>je </a:t>
            </a:r>
            <a:r>
              <a:rPr lang="cs-CZ" sz="3200" dirty="0"/>
              <a:t>přijal </a:t>
            </a:r>
            <a:r>
              <a:rPr lang="cs-CZ" sz="3200" dirty="0" smtClean="0"/>
              <a:t>s  </a:t>
            </a:r>
            <a:r>
              <a:rPr lang="cs-CZ" sz="3200" dirty="0"/>
              <a:t>poctami. </a:t>
            </a:r>
            <a:endParaRPr lang="cs-CZ" sz="3200" dirty="0" smtClean="0"/>
          </a:p>
          <a:p>
            <a:r>
              <a:rPr lang="cs-CZ" sz="3200" dirty="0" smtClean="0"/>
              <a:t>oblíbil si mladého </a:t>
            </a:r>
            <a:r>
              <a:rPr lang="cs-CZ" sz="3200" dirty="0"/>
              <a:t>Marka a během sedmnácti let, které tu pobýval, mu svěřoval různé </a:t>
            </a:r>
            <a:r>
              <a:rPr lang="cs-CZ" sz="3200" dirty="0" smtClean="0"/>
              <a:t>úřady – učinil ho správcem  </a:t>
            </a:r>
            <a:r>
              <a:rPr lang="cs-CZ" sz="3200" dirty="0"/>
              <a:t>města a okresu </a:t>
            </a:r>
            <a:r>
              <a:rPr lang="cs-CZ" sz="3200" dirty="0" smtClean="0"/>
              <a:t>Jang-</a:t>
            </a:r>
            <a:r>
              <a:rPr lang="cs-CZ" sz="3200" dirty="0" err="1" smtClean="0"/>
              <a:t>čou</a:t>
            </a:r>
            <a:r>
              <a:rPr lang="cs-CZ" sz="3200" dirty="0" smtClean="0"/>
              <a:t> 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v </a:t>
            </a:r>
            <a:r>
              <a:rPr lang="cs-CZ" sz="3200" dirty="0"/>
              <a:t>jižní </a:t>
            </a:r>
            <a:r>
              <a:rPr lang="cs-CZ" sz="3200" dirty="0" smtClean="0"/>
              <a:t>Číně</a:t>
            </a:r>
          </a:p>
          <a:p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1716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Milion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nejcennějším </a:t>
            </a:r>
            <a:r>
              <a:rPr lang="cs-CZ" sz="2800" dirty="0"/>
              <a:t>zdrojem historických informací o tehdejší Asii. </a:t>
            </a:r>
            <a:endParaRPr lang="cs-CZ" sz="2800" dirty="0" smtClean="0"/>
          </a:p>
          <a:p>
            <a:r>
              <a:rPr lang="cs-CZ" sz="2800" dirty="0" smtClean="0"/>
              <a:t>informace </a:t>
            </a:r>
            <a:r>
              <a:rPr lang="cs-CZ" sz="2800" dirty="0"/>
              <a:t>o způsobu života obyvatel, </a:t>
            </a:r>
            <a:r>
              <a:rPr lang="cs-CZ" sz="2800" dirty="0" smtClean="0"/>
              <a:t>počasí, </a:t>
            </a:r>
            <a:r>
              <a:rPr lang="cs-CZ" sz="2800" dirty="0"/>
              <a:t>pouštích, řekách, monzunech, </a:t>
            </a:r>
            <a:r>
              <a:rPr lang="cs-CZ" sz="2800" dirty="0" smtClean="0"/>
              <a:t>          o Tichém </a:t>
            </a:r>
            <a:r>
              <a:rPr lang="cs-CZ" sz="2800" dirty="0"/>
              <a:t>a </a:t>
            </a:r>
            <a:r>
              <a:rPr lang="cs-CZ" sz="2800" dirty="0" smtClean="0"/>
              <a:t>Indickém oceánu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ýchodní </a:t>
            </a:r>
            <a:r>
              <a:rPr lang="cs-CZ" sz="2800" dirty="0"/>
              <a:t>Asie </a:t>
            </a:r>
            <a:r>
              <a:rPr lang="cs-CZ" sz="2800" dirty="0" smtClean="0"/>
              <a:t> </a:t>
            </a:r>
            <a:r>
              <a:rPr lang="cs-CZ" sz="2800" dirty="0"/>
              <a:t>jako velmi bohatá, </a:t>
            </a:r>
            <a:r>
              <a:rPr lang="cs-CZ" sz="2800" dirty="0" smtClean="0"/>
              <a:t>oplývající drahým </a:t>
            </a:r>
            <a:r>
              <a:rPr lang="cs-CZ" sz="2800" dirty="0"/>
              <a:t>kořením, přístavy s čilým </a:t>
            </a:r>
            <a:r>
              <a:rPr lang="cs-CZ" sz="2800" dirty="0" smtClean="0"/>
              <a:t>obchodním ruchem </a:t>
            </a:r>
            <a:r>
              <a:rPr lang="cs-CZ" sz="2800" dirty="0"/>
              <a:t>a velkými </a:t>
            </a:r>
            <a:r>
              <a:rPr lang="cs-CZ" sz="2800" dirty="0" smtClean="0"/>
              <a:t>městy</a:t>
            </a:r>
          </a:p>
          <a:p>
            <a:r>
              <a:rPr lang="cs-CZ" sz="2800" dirty="0" smtClean="0"/>
              <a:t>o Persii i nenavštíveném Rusku, Japonsku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68531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Milion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léta </a:t>
            </a:r>
            <a:r>
              <a:rPr lang="cs-CZ" sz="2800" dirty="0"/>
              <a:t>1298–1299 strávil Marco Polo ve vězení v </a:t>
            </a:r>
            <a:r>
              <a:rPr lang="cs-CZ" sz="2800" dirty="0" smtClean="0"/>
              <a:t>Janově </a:t>
            </a:r>
            <a:r>
              <a:rPr lang="cs-CZ" sz="2800" dirty="0"/>
              <a:t>jako </a:t>
            </a:r>
            <a:r>
              <a:rPr lang="cs-CZ" sz="2800" dirty="0" smtClean="0"/>
              <a:t>zajatec</a:t>
            </a:r>
            <a:endParaRPr lang="cs-CZ" sz="2800" dirty="0"/>
          </a:p>
          <a:p>
            <a:r>
              <a:rPr lang="cs-CZ" sz="2800" dirty="0" smtClean="0"/>
              <a:t>diktoval své vzpomínky </a:t>
            </a:r>
            <a:r>
              <a:rPr lang="cs-CZ" sz="2800" dirty="0"/>
              <a:t>z cest </a:t>
            </a:r>
            <a:r>
              <a:rPr lang="cs-CZ" sz="2800" dirty="0" smtClean="0"/>
              <a:t> </a:t>
            </a:r>
            <a:r>
              <a:rPr lang="cs-CZ" sz="2800" dirty="0" err="1"/>
              <a:t>Rustichellovi</a:t>
            </a:r>
            <a:r>
              <a:rPr lang="cs-CZ" sz="2800" dirty="0"/>
              <a:t> da Pisa </a:t>
            </a:r>
            <a:endParaRPr lang="cs-CZ" sz="2800" dirty="0" smtClean="0"/>
          </a:p>
          <a:p>
            <a:r>
              <a:rPr lang="cs-CZ" sz="2800" dirty="0" smtClean="0"/>
              <a:t>název </a:t>
            </a:r>
            <a:r>
              <a:rPr lang="cs-CZ" sz="2800" i="1" dirty="0"/>
              <a:t>Milione</a:t>
            </a:r>
            <a:r>
              <a:rPr lang="cs-CZ" sz="2800" dirty="0"/>
              <a:t> </a:t>
            </a:r>
            <a:r>
              <a:rPr lang="cs-CZ" sz="2800" dirty="0" smtClean="0"/>
              <a:t>se uchytil asi podle </a:t>
            </a:r>
            <a:r>
              <a:rPr lang="cs-CZ" sz="2800" dirty="0"/>
              <a:t>autorova jména </a:t>
            </a:r>
            <a:r>
              <a:rPr lang="cs-CZ" sz="2800" dirty="0" smtClean="0"/>
              <a:t>Marco-</a:t>
            </a:r>
            <a:r>
              <a:rPr lang="cs-CZ" sz="2800" dirty="0" err="1" smtClean="0"/>
              <a:t>Emilione</a:t>
            </a:r>
            <a:endParaRPr lang="cs-CZ" sz="2800" dirty="0"/>
          </a:p>
          <a:p>
            <a:r>
              <a:rPr lang="cs-CZ" sz="2800" dirty="0" smtClean="0"/>
              <a:t>původní </a:t>
            </a:r>
            <a:r>
              <a:rPr lang="cs-CZ" sz="2800" dirty="0"/>
              <a:t>text se bohužel </a:t>
            </a:r>
            <a:r>
              <a:rPr lang="cs-CZ" sz="2800" dirty="0" smtClean="0"/>
              <a:t>ztratil - zachovalo se více </a:t>
            </a:r>
            <a:r>
              <a:rPr lang="cs-CZ" sz="2800" dirty="0"/>
              <a:t>než sto opisů a </a:t>
            </a:r>
            <a:r>
              <a:rPr lang="cs-CZ" sz="2800" dirty="0" smtClean="0"/>
              <a:t>překladů - </a:t>
            </a:r>
            <a:r>
              <a:rPr lang="cs-CZ" sz="2800" dirty="0"/>
              <a:t>český </a:t>
            </a:r>
            <a:r>
              <a:rPr lang="cs-CZ" sz="2800" dirty="0" smtClean="0"/>
              <a:t>kolem  </a:t>
            </a:r>
            <a:r>
              <a:rPr lang="cs-CZ" sz="2800" dirty="0"/>
              <a:t>roku </a:t>
            </a:r>
            <a:r>
              <a:rPr lang="cs-CZ" sz="2800" dirty="0" smtClean="0"/>
              <a:t>1400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81849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cs.wikipedia.org/wiki/Marco_Polo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http://cs.wikipedia.org/wiki/Milion_(kniha</a:t>
            </a:r>
            <a:r>
              <a:rPr lang="cs-CZ" dirty="0" smtClean="0">
                <a:hlinkClick r:id="rId3"/>
              </a:rPr>
              <a:t>)</a:t>
            </a:r>
            <a:endParaRPr lang="cs-CZ" dirty="0" smtClean="0"/>
          </a:p>
          <a:p>
            <a:r>
              <a:rPr lang="cs-CZ" dirty="0"/>
              <a:t>http://www.google.cz/imghp?hl=cs&amp;tab=wi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996952"/>
            <a:ext cx="2561064" cy="37027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245030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804</TotalTime>
  <Words>245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 prozaický literární žánr literatury dokumentární (publicistické) či umělecké (zábavné). Skutečný=pravdivý (srovnej: fiktivní=smyšlený) </vt:lpstr>
      <vt:lpstr>Obsah cestopisu</vt:lpstr>
      <vt:lpstr>Z nejstarších cestopisů</vt:lpstr>
      <vt:lpstr>Marco Polo</vt:lpstr>
      <vt:lpstr>Marco Polo</vt:lpstr>
      <vt:lpstr>Milion</vt:lpstr>
      <vt:lpstr>Milion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0K08</dc:creator>
  <cp:lastModifiedBy>6KWG</cp:lastModifiedBy>
  <cp:revision>20</cp:revision>
  <dcterms:created xsi:type="dcterms:W3CDTF">2012-05-14T01:58:42Z</dcterms:created>
  <dcterms:modified xsi:type="dcterms:W3CDTF">2013-03-03T10:02:40Z</dcterms:modified>
</cp:coreProperties>
</file>