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6" r:id="rId9"/>
    <p:sldId id="267" r:id="rId10"/>
    <p:sldId id="265" r:id="rId11"/>
    <p:sldId id="262" r:id="rId12"/>
    <p:sldId id="263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24BC0F-7DBA-4421-A407-48D180DC28B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956C58-8658-4148-8AFD-87D82B1FD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8419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56C58-8658-4148-8AFD-87D82B1FD1E6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966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56C58-8658-4148-8AFD-87D82B1FD1E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8874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56C58-8658-4148-8AFD-87D82B1FD1E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807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0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228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388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088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4552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966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6447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050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575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9668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112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03F70-A3AB-405F-8B70-0114ECAF3A0F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9476E-70A1-47D6-B705-2AD4CF8C2C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017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num=10&amp;hl=cs&amp;site=imghp&amp;tbm=isch&amp;source=hp&amp;biw=681&amp;bih=451&amp;q=mal%C3%BD+princ&amp;oq=mal%C3%BD&amp;gs_l=img.3.0.0l10.1286.1925.0.6286.4.4.0.0.0.0.214.622.0j3j1.4.0...0.0...1ac.bj2g2r7k8t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-126776"/>
            <a:ext cx="5083617" cy="698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977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Antoine de Saint-Exupéry</a:t>
            </a:r>
            <a:endParaRPr lang="cs-CZ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Řekl: „pouhý rozum bez přispění srdce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          je bezcenný“</a:t>
            </a:r>
          </a:p>
          <a:p>
            <a:pPr marL="0" indent="0">
              <a:buNone/>
            </a:pP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a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taky: „ říše člověka je v jeho nitru“</a:t>
            </a:r>
          </a:p>
          <a:p>
            <a:pPr marL="0" indent="0">
              <a:buNone/>
            </a:pP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Řekni své postřehy, souvislosti-jak tě napadnou.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57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Antoine de Saint-Exupéry</a:t>
            </a:r>
            <a:endParaRPr lang="cs-CZ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f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rancouzský spisovatel     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l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etec – i válečný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h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loubavý                     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vytrvalý</a:t>
            </a:r>
          </a:p>
          <a:p>
            <a:pPr marL="0" indent="0">
              <a:buNone/>
            </a:pP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jeho tvorba hovoří o hledání lásky, přátelství, moudrosti a odpovědnosti</a:t>
            </a:r>
          </a:p>
          <a:p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628800"/>
            <a:ext cx="2448272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6612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Antoine de Saint-Exupéry</a:t>
            </a:r>
            <a:endParaRPr lang="cs-CZ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m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iloval létání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znášel se, snil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  i přemýšlel 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t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vořil příběhy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č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erpal z leteckých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  zkušeností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h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ledal hodnoty</a:t>
            </a:r>
          </a:p>
          <a:p>
            <a:pPr marL="0" indent="0">
              <a:buNone/>
            </a:pP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700808"/>
            <a:ext cx="4320480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3202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Antoine de Saint-Exupéry</a:t>
            </a:r>
            <a:br>
              <a:rPr lang="cs-CZ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Malý princ</a:t>
            </a:r>
            <a:endParaRPr lang="cs-CZ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50000"/>
            </a:schemeClr>
          </a:solidFill>
        </p:spPr>
        <p:txBody>
          <a:bodyPr/>
          <a:lstStyle/>
          <a:p>
            <a:r>
              <a:rPr lang="cs-CZ" dirty="0">
                <a:solidFill>
                  <a:srgbClr val="00B050"/>
                </a:solidFill>
              </a:rPr>
              <a:t>b</a:t>
            </a:r>
            <a:r>
              <a:rPr lang="cs-CZ" dirty="0" smtClean="0">
                <a:solidFill>
                  <a:srgbClr val="00B050"/>
                </a:solidFill>
              </a:rPr>
              <a:t>ásnická pohádka</a:t>
            </a:r>
          </a:p>
          <a:p>
            <a:r>
              <a:rPr lang="cs-CZ" dirty="0">
                <a:solidFill>
                  <a:srgbClr val="00B050"/>
                </a:solidFill>
              </a:rPr>
              <a:t>n</a:t>
            </a:r>
            <a:r>
              <a:rPr lang="cs-CZ" dirty="0" smtClean="0">
                <a:solidFill>
                  <a:srgbClr val="00B050"/>
                </a:solidFill>
              </a:rPr>
              <a:t>ejoblíbenější kniha</a:t>
            </a: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autora</a:t>
            </a:r>
          </a:p>
          <a:p>
            <a:r>
              <a:rPr lang="cs-CZ" dirty="0">
                <a:solidFill>
                  <a:srgbClr val="00B050"/>
                </a:solidFill>
              </a:rPr>
              <a:t>č</a:t>
            </a:r>
            <a:r>
              <a:rPr lang="cs-CZ" dirty="0" smtClean="0">
                <a:solidFill>
                  <a:srgbClr val="00B050"/>
                </a:solidFill>
              </a:rPr>
              <a:t>tena dětem</a:t>
            </a:r>
          </a:p>
          <a:p>
            <a:r>
              <a:rPr lang="cs-CZ" dirty="0">
                <a:solidFill>
                  <a:srgbClr val="00B050"/>
                </a:solidFill>
              </a:rPr>
              <a:t>č</a:t>
            </a:r>
            <a:r>
              <a:rPr lang="cs-CZ" dirty="0" smtClean="0">
                <a:solidFill>
                  <a:srgbClr val="00B050"/>
                </a:solidFill>
              </a:rPr>
              <a:t>tena –náctiletými</a:t>
            </a:r>
          </a:p>
          <a:p>
            <a:r>
              <a:rPr lang="cs-CZ" dirty="0">
                <a:solidFill>
                  <a:srgbClr val="00B050"/>
                </a:solidFill>
              </a:rPr>
              <a:t>i</a:t>
            </a:r>
            <a:r>
              <a:rPr lang="cs-CZ" dirty="0" smtClean="0">
                <a:solidFill>
                  <a:srgbClr val="00B050"/>
                </a:solidFill>
              </a:rPr>
              <a:t> opakovaně</a:t>
            </a:r>
          </a:p>
          <a:p>
            <a:r>
              <a:rPr lang="cs-CZ" dirty="0">
                <a:solidFill>
                  <a:srgbClr val="00B050"/>
                </a:solidFill>
              </a:rPr>
              <a:t>v</a:t>
            </a:r>
            <a:r>
              <a:rPr lang="cs-CZ" dirty="0" smtClean="0">
                <a:solidFill>
                  <a:srgbClr val="00B050"/>
                </a:solidFill>
              </a:rPr>
              <a:t>ždy nabídne nový rozměr 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062" y="1759527"/>
            <a:ext cx="2791346" cy="3973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90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Malý princ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50000"/>
            </a:schemeClr>
          </a:solidFill>
        </p:spPr>
        <p:txBody>
          <a:bodyPr/>
          <a:lstStyle/>
          <a:p>
            <a:r>
              <a:rPr lang="cs-CZ" dirty="0">
                <a:solidFill>
                  <a:srgbClr val="00B050"/>
                </a:solidFill>
              </a:rPr>
              <a:t>p</a:t>
            </a:r>
            <a:r>
              <a:rPr lang="cs-CZ" dirty="0" smtClean="0">
                <a:solidFill>
                  <a:srgbClr val="00B050"/>
                </a:solidFill>
              </a:rPr>
              <a:t>utuje po planetkách           </a:t>
            </a:r>
          </a:p>
          <a:p>
            <a:r>
              <a:rPr lang="cs-CZ" dirty="0">
                <a:solidFill>
                  <a:srgbClr val="00B050"/>
                </a:solidFill>
              </a:rPr>
              <a:t>n</a:t>
            </a:r>
            <a:r>
              <a:rPr lang="cs-CZ" dirty="0" smtClean="0">
                <a:solidFill>
                  <a:srgbClr val="00B050"/>
                </a:solidFill>
              </a:rPr>
              <a:t>evelký vzrůstem</a:t>
            </a:r>
          </a:p>
          <a:p>
            <a:r>
              <a:rPr lang="cs-CZ" dirty="0">
                <a:solidFill>
                  <a:srgbClr val="00B050"/>
                </a:solidFill>
              </a:rPr>
              <a:t>v</a:t>
            </a:r>
            <a:r>
              <a:rPr lang="cs-CZ" dirty="0" smtClean="0">
                <a:solidFill>
                  <a:srgbClr val="00B050"/>
                </a:solidFill>
              </a:rPr>
              <a:t>elikánský srdcem</a:t>
            </a:r>
          </a:p>
          <a:p>
            <a:r>
              <a:rPr lang="cs-CZ" dirty="0">
                <a:solidFill>
                  <a:srgbClr val="00B050"/>
                </a:solidFill>
              </a:rPr>
              <a:t>h</a:t>
            </a:r>
            <a:r>
              <a:rPr lang="cs-CZ" dirty="0" smtClean="0">
                <a:solidFill>
                  <a:srgbClr val="00B050"/>
                </a:solidFill>
              </a:rPr>
              <a:t>ledá poznání</a:t>
            </a:r>
          </a:p>
          <a:p>
            <a:r>
              <a:rPr lang="cs-CZ" dirty="0">
                <a:solidFill>
                  <a:srgbClr val="00B050"/>
                </a:solidFill>
              </a:rPr>
              <a:t>h</a:t>
            </a:r>
            <a:r>
              <a:rPr lang="cs-CZ" dirty="0" smtClean="0">
                <a:solidFill>
                  <a:srgbClr val="00B050"/>
                </a:solidFill>
              </a:rPr>
              <a:t>ledá dobrého člověka</a:t>
            </a:r>
          </a:p>
          <a:p>
            <a:r>
              <a:rPr lang="cs-CZ" dirty="0">
                <a:solidFill>
                  <a:srgbClr val="00B050"/>
                </a:solidFill>
              </a:rPr>
              <a:t>p</a:t>
            </a:r>
            <a:r>
              <a:rPr lang="cs-CZ" dirty="0" smtClean="0">
                <a:solidFill>
                  <a:srgbClr val="00B050"/>
                </a:solidFill>
              </a:rPr>
              <a:t>tá se, zamýšlí se, uvažuje</a:t>
            </a:r>
          </a:p>
          <a:p>
            <a:r>
              <a:rPr lang="cs-CZ" dirty="0">
                <a:solidFill>
                  <a:srgbClr val="00B050"/>
                </a:solidFill>
              </a:rPr>
              <a:t>p</a:t>
            </a:r>
            <a:r>
              <a:rPr lang="cs-CZ" dirty="0" smtClean="0">
                <a:solidFill>
                  <a:srgbClr val="00B050"/>
                </a:solidFill>
              </a:rPr>
              <a:t>otkává podivíny</a:t>
            </a:r>
          </a:p>
          <a:p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916832"/>
            <a:ext cx="295232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Malý princ potkává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Krále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Domýšlivce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Pijana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Byznysmena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Lampáře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Zeměpisce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Ptá se a mnohdy nechápe …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74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Cenná setkání - poznání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B050"/>
          </a:solidFill>
        </p:spPr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otkává ztroskotaného pilota-autora, ovlivňují se vzájemně, potkají se v dětské představivosti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Malý princ: “Nakresli beránka“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Vypravěč neumí, nabídne hroznýše se slonem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v žaludku – dospělí vidí vždy klobouk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Malý princ:“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Né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, nechci hroznýše se slonem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v žaludku. Chci beránka.“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Autor neumí, namaluje beránka v bedně ……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08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Jak vidí Malý princ 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Hádejte, jak je Malý princ spokojen? Co            z obrázku vyčte? Co vidí?</a:t>
            </a:r>
          </a:p>
          <a:p>
            <a:endParaRPr lang="cs-CZ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„To je perfektní,“ vidí Malý princ v bedně beránka, tak jako viděl v </a:t>
            </a:r>
            <a:r>
              <a:rPr lang="cs-CZ" smtClean="0">
                <a:solidFill>
                  <a:schemeClr val="accent4">
                    <a:lumMod val="50000"/>
                  </a:schemeClr>
                </a:solidFill>
              </a:rPr>
              <a:t>hroznýši slona.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24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Malý princ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dirty="0">
                <a:solidFill>
                  <a:srgbClr val="00B050"/>
                </a:solidFill>
              </a:rPr>
              <a:t>j</a:t>
            </a:r>
            <a:r>
              <a:rPr lang="cs-CZ" dirty="0" smtClean="0">
                <a:solidFill>
                  <a:srgbClr val="00B050"/>
                </a:solidFill>
              </a:rPr>
              <a:t>e příběhem o setkání ztroskotaného pilota    na Sahaře s Malým princem, jenž přišel             z daleké malinké planetky B 612 o velikosti domu, třemi sopkami a plevelným baobabem</a:t>
            </a:r>
          </a:p>
          <a:p>
            <a:r>
              <a:rPr lang="cs-CZ" dirty="0">
                <a:solidFill>
                  <a:srgbClr val="00B050"/>
                </a:solidFill>
              </a:rPr>
              <a:t>o</a:t>
            </a:r>
            <a:r>
              <a:rPr lang="cs-CZ" dirty="0" smtClean="0">
                <a:solidFill>
                  <a:srgbClr val="00B050"/>
                </a:solidFill>
              </a:rPr>
              <a:t>bsahuje autorovy kresby</a:t>
            </a:r>
          </a:p>
          <a:p>
            <a:r>
              <a:rPr lang="cs-CZ" dirty="0">
                <a:solidFill>
                  <a:srgbClr val="00B050"/>
                </a:solidFill>
              </a:rPr>
              <a:t>b</a:t>
            </a:r>
            <a:r>
              <a:rPr lang="cs-CZ" dirty="0" smtClean="0">
                <a:solidFill>
                  <a:srgbClr val="00B050"/>
                </a:solidFill>
              </a:rPr>
              <a:t>yla přeložena do více než 180 jazyků</a:t>
            </a:r>
          </a:p>
          <a:p>
            <a:r>
              <a:rPr lang="cs-CZ" dirty="0">
                <a:solidFill>
                  <a:srgbClr val="00B050"/>
                </a:solidFill>
              </a:rPr>
              <a:t>n</a:t>
            </a:r>
            <a:r>
              <a:rPr lang="cs-CZ" dirty="0" smtClean="0">
                <a:solidFill>
                  <a:srgbClr val="00B050"/>
                </a:solidFill>
              </a:rPr>
              <a:t>ěkolik filmů, animovaný seriál, dv</a:t>
            </a:r>
            <a:r>
              <a:rPr lang="cs-CZ" dirty="0">
                <a:solidFill>
                  <a:srgbClr val="00B050"/>
                </a:solidFill>
              </a:rPr>
              <a:t>ě</a:t>
            </a:r>
            <a:r>
              <a:rPr lang="cs-CZ" dirty="0" smtClean="0">
                <a:solidFill>
                  <a:srgbClr val="00B050"/>
                </a:solidFill>
              </a:rPr>
              <a:t> opery, filmový muzikál</a:t>
            </a:r>
          </a:p>
          <a:p>
            <a:endParaRPr lang="cs-CZ" dirty="0" smtClean="0">
              <a:solidFill>
                <a:srgbClr val="00B050"/>
              </a:solidFill>
            </a:endParaRPr>
          </a:p>
          <a:p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20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Malý princ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50000"/>
            </a:schemeClr>
          </a:solidFill>
        </p:spPr>
        <p:txBody>
          <a:bodyPr/>
          <a:lstStyle/>
          <a:p>
            <a:r>
              <a:rPr lang="cs-CZ" dirty="0">
                <a:solidFill>
                  <a:srgbClr val="00B050"/>
                </a:solidFill>
              </a:rPr>
              <a:t>o</a:t>
            </a:r>
            <a:r>
              <a:rPr lang="cs-CZ" dirty="0" smtClean="0">
                <a:solidFill>
                  <a:srgbClr val="00B050"/>
                </a:solidFill>
              </a:rPr>
              <a:t>bohatí ho setkání s liškou:</a:t>
            </a: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„správně vidíme jen srdcem a to, co je důležité,</a:t>
            </a: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je očím neviditelné“</a:t>
            </a: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rgbClr val="00B050"/>
                </a:solidFill>
              </a:rPr>
              <a:t>p</a:t>
            </a:r>
            <a:r>
              <a:rPr lang="cs-CZ" dirty="0" smtClean="0">
                <a:solidFill>
                  <a:srgbClr val="00B050"/>
                </a:solidFill>
              </a:rPr>
              <a:t>ochopí, že co člověk k sobě připoutá, za to je odpovědný -  ochočená liška či růže, kterou hýčkal a opustil, když se vydal na cesty ….  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7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Antoine de Saint-Exupéry</a:t>
            </a:r>
            <a:endParaRPr lang="cs-CZ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t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oužil po létání tak mocně, že si vymohl            v r. 1944 přesun ze zálohy k bojové jednotce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z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červencového  průzkumného letu se nevrátil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n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ebyl objeven </a:t>
            </a:r>
            <a:r>
              <a:rPr lang="cs-CZ" smtClean="0">
                <a:solidFill>
                  <a:schemeClr val="accent4">
                    <a:lumMod val="75000"/>
                  </a:schemeClr>
                </a:solidFill>
              </a:rPr>
              <a:t>– neví se,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zda byl sestřelen, někteří soudí, že mohlo jít o sebevraždu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ěděl, že zdraví mu nedovolí znovu vzlétnout.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n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arodil se r. 1900 – kolika let se dožil?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6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Zdroje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>
                <a:hlinkClick r:id="rId2"/>
              </a:rPr>
              <a:t>http://ld.johanesville.net/saintexupery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://www.google.cz/</a:t>
            </a:r>
            <a:r>
              <a:rPr lang="cs-CZ" dirty="0" err="1">
                <a:hlinkClick r:id="rId2"/>
              </a:rPr>
              <a:t>search?num</a:t>
            </a:r>
            <a:r>
              <a:rPr lang="cs-CZ" dirty="0">
                <a:hlinkClick r:id="rId2"/>
              </a:rPr>
              <a:t>=10&amp;hl=</a:t>
            </a:r>
            <a:r>
              <a:rPr lang="cs-CZ" dirty="0" err="1">
                <a:hlinkClick r:id="rId2"/>
              </a:rPr>
              <a:t>cs&amp;site</a:t>
            </a:r>
            <a:r>
              <a:rPr lang="cs-CZ" dirty="0">
                <a:hlinkClick r:id="rId2"/>
              </a:rPr>
              <a:t>=</a:t>
            </a:r>
            <a:r>
              <a:rPr lang="cs-CZ" dirty="0" err="1">
                <a:hlinkClick r:id="rId2"/>
              </a:rPr>
              <a:t>imghp&amp;tbm</a:t>
            </a:r>
            <a:r>
              <a:rPr lang="cs-CZ" dirty="0">
                <a:hlinkClick r:id="rId2"/>
              </a:rPr>
              <a:t>=</a:t>
            </a:r>
            <a:r>
              <a:rPr lang="cs-CZ" dirty="0" err="1">
                <a:hlinkClick r:id="rId2"/>
              </a:rPr>
              <a:t>isch&amp;source</a:t>
            </a:r>
            <a:r>
              <a:rPr lang="cs-CZ" dirty="0">
                <a:hlinkClick r:id="rId2"/>
              </a:rPr>
              <a:t>=</a:t>
            </a:r>
            <a:r>
              <a:rPr lang="cs-CZ" dirty="0" err="1">
                <a:hlinkClick r:id="rId2"/>
              </a:rPr>
              <a:t>hp&amp;biw</a:t>
            </a:r>
            <a:r>
              <a:rPr lang="cs-CZ" dirty="0">
                <a:hlinkClick r:id="rId2"/>
              </a:rPr>
              <a:t>=681&amp;bih=451&amp;q=mal%C3%BD+princ&amp;oq=mal%C3%BD&amp;gs_l=img.3.0.0l10.1286.1925.0.6286.4.4.0.0.0.0.214.622.0j3j1.4.0...0.0...</a:t>
            </a:r>
            <a:r>
              <a:rPr lang="cs-CZ" dirty="0" smtClean="0">
                <a:hlinkClick r:id="rId2"/>
              </a:rPr>
              <a:t>1ac.bj2g2r7k8tE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318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426</Words>
  <Application>Microsoft Office PowerPoint</Application>
  <PresentationFormat>Předvádění na obrazovce (4:3)</PresentationFormat>
  <Paragraphs>83</Paragraphs>
  <Slides>13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Antoine de Saint-Exupéry</vt:lpstr>
      <vt:lpstr>Antoine de Saint-Exupéry</vt:lpstr>
      <vt:lpstr>Antoine de Saint-Exupéry</vt:lpstr>
      <vt:lpstr>Antoine de Saint-Exupéry Malý princ</vt:lpstr>
      <vt:lpstr>Malý princ</vt:lpstr>
      <vt:lpstr>Malý princ potkává</vt:lpstr>
      <vt:lpstr>Cenná setkání - poznání</vt:lpstr>
      <vt:lpstr>Jak vidí Malý princ ?</vt:lpstr>
      <vt:lpstr>Malý princ</vt:lpstr>
      <vt:lpstr>Malý princ</vt:lpstr>
      <vt:lpstr>Antoine de Saint-Exupéry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0K08</dc:creator>
  <cp:lastModifiedBy>6KWG</cp:lastModifiedBy>
  <cp:revision>18</cp:revision>
  <dcterms:created xsi:type="dcterms:W3CDTF">2012-08-26T21:36:16Z</dcterms:created>
  <dcterms:modified xsi:type="dcterms:W3CDTF">2013-03-03T10:21:47Z</dcterms:modified>
</cp:coreProperties>
</file>