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70" r:id="rId3"/>
    <p:sldId id="271" r:id="rId4"/>
    <p:sldId id="256" r:id="rId5"/>
    <p:sldId id="265" r:id="rId6"/>
    <p:sldId id="266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75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543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4946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7542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1486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4465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3467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230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4954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3078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3922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002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A4F7F5-AEE3-4F6C-9D36-C206C766A148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28E9F1-6723-402C-81E6-4C37F1BC79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920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wmf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338" y="719138"/>
            <a:ext cx="6791325" cy="542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580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344613"/>
            <a:ext cx="8229600" cy="417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7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Potrava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072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6511719" cy="9541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Úkol: </a:t>
            </a:r>
            <a:r>
              <a:rPr lang="cs-CZ" sz="2800" dirty="0" smtClean="0"/>
              <a:t>Na obrázku jsou některé zdroje živin,</a:t>
            </a:r>
          </a:p>
          <a:p>
            <a:r>
              <a:rPr lang="cs-CZ" sz="2800" dirty="0" smtClean="0"/>
              <a:t> rozděl je na zdroje cukrů, tuků a bílkovin.</a:t>
            </a:r>
            <a:endParaRPr lang="cs-CZ" sz="2800" dirty="0"/>
          </a:p>
        </p:txBody>
      </p:sp>
      <p:pic>
        <p:nvPicPr>
          <p:cNvPr id="3074" name="Picture 2" descr="C:\Users\Sladká\AppData\Local\Microsoft\Windows\Temporary Internet Files\Content.IE5\AM1I8PN9\MC900351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17" y="2204864"/>
            <a:ext cx="1139446" cy="104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ladká\AppData\Local\Microsoft\Windows\Temporary Internet Files\Content.IE5\S7687CZ2\MP900432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697" y="1815677"/>
            <a:ext cx="1815699" cy="120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ladká\AppData\Local\Microsoft\Windows\Temporary Internet Files\Content.IE5\K0O7W0UI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289" y="1772816"/>
            <a:ext cx="1872208" cy="1248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ladká\AppData\Local\Microsoft\Windows\Temporary Internet Files\Content.IE5\AM1I8PN9\MC900441779[2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560" y="2857624"/>
            <a:ext cx="1773232" cy="1773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ladká\AppData\Local\Microsoft\Windows\Temporary Internet Files\Content.IE5\S7687CZ2\MP9004052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16934"/>
            <a:ext cx="2232248" cy="159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ladká\AppData\Local\Microsoft\Windows\Temporary Internet Files\Content.IE5\DE4CGPLA\MC9004418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259" y="3278283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Sladká\AppData\Local\Microsoft\Windows\Temporary Internet Files\Content.IE5\DE4CGPLA\MC90044178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547" y="1861203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ladká\AppData\Local\Microsoft\Windows\Temporary Internet Files\Content.IE5\AM1I8PN9\MC9003888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013" y="4659330"/>
            <a:ext cx="1826971" cy="145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Sladká\AppData\Local\Microsoft\Windows\Temporary Internet Files\Content.IE5\K0O7W0UI\MP90009115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187" y="3916249"/>
            <a:ext cx="12283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Sladká\AppData\Local\Microsoft\Windows\Temporary Internet Files\Content.IE5\DE4CGPLA\MC90043691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984" y="3740480"/>
            <a:ext cx="1427120" cy="142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75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700223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Kontrola: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Cukry - ovoce, zelenina, chléb, brambory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Tuky - slunečnice, máslo, tučné maso</a:t>
            </a:r>
          </a:p>
          <a:p>
            <a:r>
              <a:rPr lang="cs-CZ" sz="3200" dirty="0" smtClean="0">
                <a:solidFill>
                  <a:srgbClr val="C00000"/>
                </a:solidFill>
              </a:rPr>
              <a:t>Bílkoviny -  maso, mléko, vejce, ryby 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64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45311" y="1309410"/>
            <a:ext cx="737894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dirty="0" smtClean="0"/>
              <a:t>Živiny: </a:t>
            </a:r>
            <a:r>
              <a:rPr lang="cs-CZ" sz="3200" b="1" dirty="0" smtClean="0"/>
              <a:t>( zdroj energie)</a:t>
            </a:r>
            <a:endParaRPr lang="cs-CZ" sz="3200" b="1" dirty="0" smtClean="0"/>
          </a:p>
          <a:p>
            <a:r>
              <a:rPr lang="cs-CZ" sz="3200" dirty="0" smtClean="0"/>
              <a:t>      </a:t>
            </a:r>
            <a:r>
              <a:rPr lang="cs-CZ" sz="3200" b="1" dirty="0">
                <a:solidFill>
                  <a:srgbClr val="002060"/>
                </a:solidFill>
              </a:rPr>
              <a:t>B</a:t>
            </a:r>
            <a:r>
              <a:rPr lang="cs-CZ" sz="3200" b="1" dirty="0" smtClean="0">
                <a:solidFill>
                  <a:srgbClr val="002060"/>
                </a:solidFill>
              </a:rPr>
              <a:t>ílkoviny</a:t>
            </a:r>
            <a:r>
              <a:rPr lang="cs-CZ" sz="3200" dirty="0" smtClean="0"/>
              <a:t> </a:t>
            </a:r>
            <a:r>
              <a:rPr lang="cs-CZ" sz="3200" dirty="0" smtClean="0"/>
              <a:t>– základní stavební látky těla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( růst a obnova tkání)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živočišné ( mléko, maso, vejce,.. 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rostlinné ( luštěniny)</a:t>
            </a:r>
          </a:p>
        </p:txBody>
      </p:sp>
      <p:pic>
        <p:nvPicPr>
          <p:cNvPr id="1027" name="Picture 3" descr="C:\Users\Sladká\AppData\Local\Microsoft\Windows\Temporary Internet Files\Content.IE5\K0O7W0UI\MC90044175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58" y="3932288"/>
            <a:ext cx="2037793" cy="2037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dká\AppData\Local\Microsoft\Windows\Temporary Internet Files\Content.IE5\DE4CGPLA\MC9004418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951" y="4133224"/>
            <a:ext cx="1584176" cy="156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ladká\AppData\Local\Microsoft\Windows\Temporary Internet Files\Content.IE5\AM1I8PN9\MC9004417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1186" y="3863955"/>
            <a:ext cx="2106126" cy="210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adká\AppData\Local\Microsoft\Windows\Temporary Internet Files\Content.IE5\K0O7W0UI\MC9002508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13556"/>
            <a:ext cx="1800200" cy="1417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9200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96752"/>
            <a:ext cx="707116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Tuky</a:t>
            </a:r>
            <a:r>
              <a:rPr lang="cs-CZ" sz="3200" dirty="0" smtClean="0"/>
              <a:t> – zdroj energie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živočišné – máslo, sádlo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rostlinné – oleje (zdravější – obsahují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méně cholesterolu)</a:t>
            </a:r>
            <a:endParaRPr lang="cs-CZ" sz="3200" dirty="0"/>
          </a:p>
        </p:txBody>
      </p:sp>
      <p:pic>
        <p:nvPicPr>
          <p:cNvPr id="2050" name="Picture 2" descr="C:\Users\Sladká\AppData\Local\Microsoft\Windows\Temporary Internet Files\Content.IE5\K0O7W0UI\MC9002321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363256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adká\AppData\Local\Microsoft\Windows\Temporary Internet Files\Content.IE5\DE4CGPLA\MP9003878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7310" y="3258855"/>
            <a:ext cx="174643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ladká\AppData\Local\Microsoft\Windows\Temporary Internet Files\Content.IE5\AM1I8PN9\MC900441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053" y="4077333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89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766107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Sacharidy</a:t>
            </a:r>
            <a:r>
              <a:rPr lang="cs-CZ" sz="3200" dirty="0" smtClean="0"/>
              <a:t> – zdroj energie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(cukry)              </a:t>
            </a:r>
            <a:r>
              <a:rPr lang="cs-CZ" sz="3200" dirty="0" smtClean="0"/>
              <a:t>glukóza, fruktóza (ovoce)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řepný cukr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škrob, brambory, obilniny</a:t>
            </a:r>
            <a:endParaRPr lang="cs-CZ" sz="3200" dirty="0"/>
          </a:p>
        </p:txBody>
      </p:sp>
      <p:pic>
        <p:nvPicPr>
          <p:cNvPr id="3076" name="Picture 4" descr="C:\Users\Sladká\AppData\Local\Microsoft\Windows\Temporary Internet Files\Content.IE5\DE4CGPLA\MC90044174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615" y="407707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ladká\AppData\Local\Microsoft\Windows\Temporary Internet Files\Content.IE5\S7687CZ2\MC90030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15802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ladká\AppData\Local\Microsoft\Windows\Temporary Internet Files\Content.IE5\AM1I8PN9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02440"/>
            <a:ext cx="2116832" cy="1411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ladká\AppData\Local\Microsoft\Windows\Temporary Internet Files\Content.IE5\S7687CZ2\MC9004418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94178"/>
            <a:ext cx="2128787" cy="170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55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412776"/>
            <a:ext cx="640752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Poměr živin ve stravě:  </a:t>
            </a:r>
            <a:r>
              <a:rPr lang="cs-CZ" sz="3200" dirty="0" smtClean="0"/>
              <a:t>60 % </a:t>
            </a:r>
            <a:r>
              <a:rPr lang="cs-CZ" sz="3200" dirty="0" smtClean="0"/>
              <a:t>cukrů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</a:t>
            </a:r>
            <a:r>
              <a:rPr lang="cs-CZ" sz="3200" dirty="0" smtClean="0"/>
              <a:t>25 % </a:t>
            </a:r>
            <a:r>
              <a:rPr lang="cs-CZ" sz="3200" dirty="0" smtClean="0"/>
              <a:t>tuků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</a:t>
            </a:r>
            <a:r>
              <a:rPr lang="cs-CZ" sz="3200" dirty="0" smtClean="0"/>
              <a:t>15 % </a:t>
            </a:r>
            <a:r>
              <a:rPr lang="cs-CZ" sz="3200" dirty="0" smtClean="0"/>
              <a:t>bílkovin</a:t>
            </a:r>
          </a:p>
          <a:p>
            <a:endParaRPr lang="cs-CZ" sz="3200" dirty="0"/>
          </a:p>
        </p:txBody>
      </p:sp>
      <p:pic>
        <p:nvPicPr>
          <p:cNvPr id="4100" name="Picture 4" descr="C:\Users\Sladká\AppData\Local\Microsoft\Windows\Temporary Internet Files\Content.IE5\DE4CGPLA\MP900433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4250229" cy="2821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368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773000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b="1" dirty="0" smtClean="0"/>
              <a:t>Voda</a:t>
            </a:r>
            <a:r>
              <a:rPr lang="cs-CZ" sz="3200" dirty="0" smtClean="0"/>
              <a:t> – alespoň 2 l denně</a:t>
            </a:r>
          </a:p>
          <a:p>
            <a:endParaRPr lang="cs-CZ" sz="3200" dirty="0" smtClean="0"/>
          </a:p>
          <a:p>
            <a:r>
              <a:rPr lang="cs-CZ" sz="3200" dirty="0" smtClean="0"/>
              <a:t>3. </a:t>
            </a:r>
            <a:r>
              <a:rPr lang="cs-CZ" sz="3200" b="1" dirty="0" smtClean="0"/>
              <a:t>Minerální látky </a:t>
            </a:r>
            <a:r>
              <a:rPr lang="cs-CZ" sz="3200" dirty="0" smtClean="0"/>
              <a:t>– sloučeniny vápníku 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fosforu (kosti, zuby), železa ( hemoglobin),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jód ( správná činnost štítné žlázy),…</a:t>
            </a:r>
            <a:endParaRPr lang="cs-CZ" sz="3200" dirty="0"/>
          </a:p>
        </p:txBody>
      </p:sp>
      <p:pic>
        <p:nvPicPr>
          <p:cNvPr id="5122" name="Picture 2" descr="C:\Users\Sladká\AppData\Local\Microsoft\Windows\Temporary Internet Files\Content.IE5\K0O7W0UI\MC9004417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27579"/>
            <a:ext cx="2031452" cy="2031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ladká\AppData\Local\Microsoft\Windows\Temporary Internet Files\Content.IE5\AM1I8PN9\MC90044182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54040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01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87249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</a:t>
            </a:r>
            <a:r>
              <a:rPr lang="cs-CZ" sz="3200" b="1" dirty="0" smtClean="0"/>
              <a:t>Vitaminy</a:t>
            </a:r>
            <a:r>
              <a:rPr lang="cs-CZ" sz="3200" dirty="0" smtClean="0"/>
              <a:t> – nezbytné pro život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přijímáme je hotové nebo jako </a:t>
            </a:r>
            <a:r>
              <a:rPr lang="cs-CZ" sz="3200" dirty="0" smtClean="0"/>
              <a:t>provitaminy</a:t>
            </a:r>
          </a:p>
          <a:p>
            <a:r>
              <a:rPr lang="cs-CZ" sz="3200" dirty="0" smtClean="0"/>
              <a:t>         označujeme je písmeny:</a:t>
            </a:r>
            <a:endParaRPr lang="cs-CZ" sz="3200" dirty="0" smtClean="0"/>
          </a:p>
          <a:p>
            <a:r>
              <a:rPr lang="cs-CZ" sz="3200" b="1" dirty="0" smtClean="0">
                <a:solidFill>
                  <a:srgbClr val="002060"/>
                </a:solidFill>
              </a:rPr>
              <a:t>    </a:t>
            </a:r>
            <a:r>
              <a:rPr lang="cs-CZ" sz="3200" b="1" dirty="0" smtClean="0">
                <a:solidFill>
                  <a:srgbClr val="002060"/>
                </a:solidFill>
              </a:rPr>
              <a:t>       </a:t>
            </a:r>
            <a:r>
              <a:rPr lang="cs-CZ" sz="3200" b="1" dirty="0" smtClean="0">
                <a:solidFill>
                  <a:srgbClr val="002060"/>
                </a:solidFill>
              </a:rPr>
              <a:t>A, </a:t>
            </a:r>
            <a:r>
              <a:rPr lang="cs-CZ" sz="3200" b="1" dirty="0" smtClean="0">
                <a:solidFill>
                  <a:srgbClr val="002060"/>
                </a:solidFill>
              </a:rPr>
              <a:t>B1, B2, B6,B12, C, D, E, K, ..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Sladká\AppData\Local\Microsoft\Windows\Temporary Internet Files\Content.IE5\K0O7W0UI\MC9002868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93792"/>
            <a:ext cx="2281671" cy="194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adká\AppData\Local\Microsoft\Windows\Temporary Internet Files\Content.IE5\K0O7W0UI\MP9003210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27739"/>
            <a:ext cx="1458641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adká\AppData\Local\Microsoft\Windows\Temporary Internet Files\Content.IE5\AM1I8PN9\MP9003373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1458641" cy="20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94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556792"/>
            <a:ext cx="718074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5.</a:t>
            </a:r>
            <a:r>
              <a:rPr lang="cs-CZ" sz="3200" b="1" dirty="0" smtClean="0"/>
              <a:t> Vláknina </a:t>
            </a:r>
            <a:r>
              <a:rPr lang="cs-CZ" sz="3200" dirty="0" smtClean="0"/>
              <a:t>– nestravitelná, podporuje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správnou činnost střev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( zelenina, ovoce, celozrnné obilniny, ..)</a:t>
            </a:r>
            <a:endParaRPr lang="cs-CZ" sz="3200" dirty="0"/>
          </a:p>
        </p:txBody>
      </p:sp>
      <p:pic>
        <p:nvPicPr>
          <p:cNvPr id="2050" name="Picture 2" descr="C:\Users\Sladká\AppData\Local\Microsoft\Windows\Temporary Internet Files\Content.IE5\K0O7W0UI\MC900441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91479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adká\AppData\Local\Microsoft\Windows\Temporary Internet Files\Content.IE5\DE4CGPLA\MC9004134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645024"/>
            <a:ext cx="2160240" cy="222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ladká\AppData\Local\Microsoft\Windows\Temporary Internet Files\Content.IE5\K0O7W0UI\MC9001507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108" y="3850426"/>
            <a:ext cx="1235354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10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Odpověz: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Uveď hlavní skupiny živin člověka.</a:t>
            </a:r>
          </a:p>
          <a:p>
            <a:pPr marL="514350" indent="-514350">
              <a:buFontTx/>
              <a:buAutoNum type="arabicPeriod"/>
            </a:pPr>
            <a:r>
              <a:rPr lang="cs-CZ" sz="3200" dirty="0"/>
              <a:t>Jaký význam má vláknina v potravě?</a:t>
            </a:r>
          </a:p>
          <a:p>
            <a:pPr marL="514350" indent="-514350">
              <a:buAutoNum type="arabicPeriod"/>
            </a:pPr>
            <a:r>
              <a:rPr lang="cs-CZ" sz="3200" dirty="0"/>
              <a:t>Proč jsou důležité vitaminy? Uveď </a:t>
            </a:r>
            <a:r>
              <a:rPr lang="cs-CZ" sz="3200" dirty="0" smtClean="0"/>
              <a:t>příklady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 čemu přispívá nadbytek tuků v potravě?</a:t>
            </a:r>
          </a:p>
          <a:p>
            <a:pPr marL="514350" indent="-514350">
              <a:buFontTx/>
              <a:buAutoNum type="arabicPeriod"/>
            </a:pPr>
            <a:r>
              <a:rPr lang="cs-CZ" sz="3200" dirty="0" smtClean="0"/>
              <a:t>Kdo </a:t>
            </a:r>
            <a:r>
              <a:rPr lang="cs-CZ" sz="3200" dirty="0"/>
              <a:t>je vegan? Které problémy může mít?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 Co je to anorexie?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</a:t>
            </a:r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31007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810991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Kontrola: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cukry, tuky, bílkoviny</a:t>
            </a:r>
          </a:p>
          <a:p>
            <a:pPr marL="514350" indent="-514350">
              <a:buAutoNum type="arabicPeriod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ro správnou činnost střev</a:t>
            </a:r>
          </a:p>
          <a:p>
            <a:pPr marL="514350" indent="-514350">
              <a:buAutoNum type="arabicPeriod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apř. správný růst, krvetvorbu, odolnost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proti nachlazení, dobré vidění, …</a:t>
            </a:r>
          </a:p>
          <a:p>
            <a:pPr marL="514350" indent="-514350">
              <a:buAutoNum type="arabicPeriod" startAt="4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k obezitě</a:t>
            </a:r>
          </a:p>
          <a:p>
            <a:pPr marL="514350" indent="-514350">
              <a:buAutoNum type="arabicPeriod" startAt="4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ejí živočišné bílkoviny, to může vést ke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  zpomalení růstu, snížení obranyschopnosti,..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6.  porucha příjmu potravy</a:t>
            </a:r>
          </a:p>
          <a:p>
            <a:endParaRPr lang="cs-CZ" sz="3200" dirty="0" smtClean="0"/>
          </a:p>
          <a:p>
            <a:pPr marL="514350" indent="-514350">
              <a:buAutoNum type="arabicPeriod" startAt="4"/>
            </a:pPr>
            <a:endParaRPr lang="cs-CZ" sz="3200" dirty="0" smtClean="0"/>
          </a:p>
          <a:p>
            <a:r>
              <a:rPr lang="cs-CZ" sz="3200" dirty="0" smtClean="0"/>
              <a:t> 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1083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810" y="1772816"/>
            <a:ext cx="685800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639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140</TotalTime>
  <Words>335</Words>
  <Application>Microsoft Office PowerPoint</Application>
  <PresentationFormat>Předvádění na obrazovce (4:3)</PresentationFormat>
  <Paragraphs>55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NewsPrint</vt:lpstr>
      <vt:lpstr>Motiv systému Office</vt:lpstr>
      <vt:lpstr>Prezentace aplikace PowerPoint</vt:lpstr>
      <vt:lpstr>Prezentace aplikace PowerPoint</vt:lpstr>
      <vt:lpstr>Potrava člověka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Potrava člověka</dc:title>
  <dc:creator>Sladká</dc:creator>
  <cp:lastModifiedBy>Sladká</cp:lastModifiedBy>
  <cp:revision>22</cp:revision>
  <dcterms:created xsi:type="dcterms:W3CDTF">2012-03-06T21:00:17Z</dcterms:created>
  <dcterms:modified xsi:type="dcterms:W3CDTF">2012-03-06T23:28:48Z</dcterms:modified>
</cp:coreProperties>
</file>