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664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4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20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941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1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378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649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044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058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811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302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CB0408-1471-4AB5-ADA3-394A2A3459ED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938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751" y="-153903"/>
            <a:ext cx="4893395" cy="6993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40081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72816"/>
            <a:ext cx="7772400" cy="1470025"/>
          </a:xfrm>
        </p:spPr>
        <p:txBody>
          <a:bodyPr/>
          <a:lstStyle/>
          <a:p>
            <a:r>
              <a:rPr lang="cs-CZ" dirty="0" smtClean="0"/>
              <a:t>Jan Amos Komenský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645024"/>
            <a:ext cx="6400800" cy="27363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Je věta gramaticky správně?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 algn="r"/>
            <a:r>
              <a:rPr lang="cs-CZ" sz="2000" dirty="0" smtClean="0">
                <a:solidFill>
                  <a:schemeClr val="tx1"/>
                </a:solidFill>
              </a:rPr>
              <a:t>Mgr. Hana Šenková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26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Komenský byl významný pedagog, filozof, teolog, politik a historik.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91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algn="just"/>
            <a:r>
              <a:rPr lang="cs-CZ" dirty="0" smtClean="0"/>
              <a:t>Bil biskupem Jednoty bratrské.</a:t>
            </a:r>
          </a:p>
          <a:p>
            <a:endParaRPr lang="cs-CZ" dirty="0"/>
          </a:p>
          <a:p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biskupem Jednoty bratrské.</a:t>
            </a:r>
          </a:p>
          <a:p>
            <a:endParaRPr lang="cs-CZ" dirty="0"/>
          </a:p>
          <a:p>
            <a:r>
              <a:rPr lang="cs-CZ" dirty="0" smtClean="0"/>
              <a:t>Byl biskupem Jednoty bratrské.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58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r>
              <a:rPr lang="cs-CZ" dirty="0" smtClean="0"/>
              <a:t>Byl zakladatelem moderní </a:t>
            </a:r>
            <a:r>
              <a:rPr lang="cs-CZ" dirty="0" err="1" smtClean="0"/>
              <a:t>pedagokiky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Byl zakladatelem moderní </a:t>
            </a:r>
            <a:r>
              <a:rPr lang="cs-CZ" dirty="0" err="1" smtClean="0"/>
              <a:t>pedago</a:t>
            </a:r>
            <a:r>
              <a:rPr lang="cs-CZ" dirty="0" err="1" smtClean="0">
                <a:solidFill>
                  <a:srgbClr val="FF0000"/>
                </a:solidFill>
              </a:rPr>
              <a:t>k</a:t>
            </a:r>
            <a:r>
              <a:rPr lang="cs-CZ" dirty="0" err="1" smtClean="0"/>
              <a:t>iky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Byl zakladatelem moderní pedagogiky.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96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Narodil se na Jihovýchodní Moravě.</a:t>
            </a:r>
          </a:p>
          <a:p>
            <a:endParaRPr lang="cs-CZ" dirty="0"/>
          </a:p>
          <a:p>
            <a:r>
              <a:rPr lang="cs-CZ" dirty="0" smtClean="0"/>
              <a:t>Narodil se na 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ihovýchodní Moravě.</a:t>
            </a:r>
          </a:p>
          <a:p>
            <a:endParaRPr lang="cs-CZ" dirty="0"/>
          </a:p>
          <a:p>
            <a:r>
              <a:rPr lang="cs-CZ" dirty="0" smtClean="0"/>
              <a:t>Narodil se na jihovýchodní Moravě.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276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nucen odejít do exilu.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492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Jednota bratrská byla církev vycházející             z </a:t>
            </a:r>
            <a:r>
              <a:rPr lang="cs-CZ" dirty="0" err="1" smtClean="0"/>
              <a:t>mišlenek</a:t>
            </a:r>
            <a:r>
              <a:rPr lang="cs-CZ" dirty="0" smtClean="0"/>
              <a:t> Husitství.</a:t>
            </a:r>
          </a:p>
          <a:p>
            <a:endParaRPr lang="cs-CZ" dirty="0" smtClean="0"/>
          </a:p>
          <a:p>
            <a:r>
              <a:rPr lang="cs-CZ" dirty="0" smtClean="0"/>
              <a:t>Jednota bratrská byla církev vycházející             z </a:t>
            </a:r>
            <a:r>
              <a:rPr lang="cs-CZ" dirty="0" err="1" smtClean="0"/>
              <a:t>m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šlenek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usitství.</a:t>
            </a:r>
          </a:p>
          <a:p>
            <a:endParaRPr lang="cs-CZ" dirty="0" smtClean="0"/>
          </a:p>
          <a:p>
            <a:r>
              <a:rPr lang="cs-CZ" dirty="0" smtClean="0"/>
              <a:t>Jednota bratrská byla církev vycházející             z myšlenek </a:t>
            </a:r>
            <a:r>
              <a:rPr lang="cs-CZ" dirty="0"/>
              <a:t>h</a:t>
            </a:r>
            <a:r>
              <a:rPr lang="cs-CZ" dirty="0" smtClean="0"/>
              <a:t>usitství.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929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Žili prostě, dle zásad evangelia.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132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Členové odmítaly násilí.</a:t>
            </a:r>
          </a:p>
          <a:p>
            <a:endParaRPr lang="cs-CZ" dirty="0"/>
          </a:p>
          <a:p>
            <a:r>
              <a:rPr lang="cs-CZ" dirty="0" smtClean="0"/>
              <a:t>Členové odmítal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násilí.</a:t>
            </a:r>
          </a:p>
          <a:p>
            <a:endParaRPr lang="cs-CZ" dirty="0" smtClean="0"/>
          </a:p>
          <a:p>
            <a:r>
              <a:rPr lang="cs-CZ" dirty="0" smtClean="0"/>
              <a:t>Členové odmítali násilí.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47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Byli šiřiteli vzdělání.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9507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Labyrint světa a ráj srce je </a:t>
            </a:r>
            <a:r>
              <a:rPr lang="cs-CZ" dirty="0" err="1" smtClean="0"/>
              <a:t>alegorycká</a:t>
            </a:r>
            <a:r>
              <a:rPr lang="cs-CZ" dirty="0" smtClean="0"/>
              <a:t> skladba.</a:t>
            </a:r>
          </a:p>
          <a:p>
            <a:endParaRPr lang="cs-CZ" dirty="0"/>
          </a:p>
          <a:p>
            <a:r>
              <a:rPr lang="cs-CZ" dirty="0" smtClean="0"/>
              <a:t>Labyrint světa a ráj </a:t>
            </a:r>
            <a:r>
              <a:rPr lang="cs-CZ" u="sng" dirty="0" smtClean="0">
                <a:solidFill>
                  <a:srgbClr val="FF0000"/>
                </a:solidFill>
              </a:rPr>
              <a:t>srce</a:t>
            </a:r>
            <a:r>
              <a:rPr lang="cs-CZ" dirty="0" smtClean="0"/>
              <a:t> je </a:t>
            </a:r>
            <a:r>
              <a:rPr lang="cs-CZ" dirty="0" err="1" smtClean="0"/>
              <a:t>alegor</a:t>
            </a:r>
            <a:r>
              <a:rPr lang="cs-CZ" dirty="0" err="1" smtClean="0">
                <a:solidFill>
                  <a:srgbClr val="FF0000"/>
                </a:solidFill>
              </a:rPr>
              <a:t>y</a:t>
            </a:r>
            <a:r>
              <a:rPr lang="cs-CZ" dirty="0" err="1" smtClean="0"/>
              <a:t>cká</a:t>
            </a:r>
            <a:r>
              <a:rPr lang="cs-CZ" dirty="0" smtClean="0"/>
              <a:t> skladba.</a:t>
            </a:r>
          </a:p>
          <a:p>
            <a:endParaRPr lang="cs-CZ" dirty="0" smtClean="0"/>
          </a:p>
          <a:p>
            <a:r>
              <a:rPr lang="cs-CZ" dirty="0" smtClean="0"/>
              <a:t>Labyrint světa a ráj srdce je alegorická skladba.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76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 je zde zobrazený jako bludiště.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84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Realisticky zachytil dobu a </a:t>
            </a:r>
            <a:r>
              <a:rPr lang="cs-CZ" dirty="0" err="1" smtClean="0"/>
              <a:t>smíšlení</a:t>
            </a:r>
            <a:r>
              <a:rPr lang="cs-CZ" dirty="0" smtClean="0"/>
              <a:t> lidí.</a:t>
            </a:r>
          </a:p>
          <a:p>
            <a:endParaRPr lang="cs-CZ" dirty="0"/>
          </a:p>
          <a:p>
            <a:r>
              <a:rPr lang="cs-CZ" dirty="0" smtClean="0"/>
              <a:t>Realisticky zachytil dobu a </a:t>
            </a:r>
            <a:r>
              <a:rPr lang="cs-CZ" dirty="0" err="1" smtClean="0"/>
              <a:t>sm</a:t>
            </a:r>
            <a:r>
              <a:rPr lang="cs-CZ" dirty="0" err="1" smtClean="0">
                <a:solidFill>
                  <a:srgbClr val="FF0000"/>
                </a:solidFill>
              </a:rPr>
              <a:t>í</a:t>
            </a:r>
            <a:r>
              <a:rPr lang="cs-CZ" dirty="0" err="1" smtClean="0"/>
              <a:t>šlení</a:t>
            </a:r>
            <a:r>
              <a:rPr lang="cs-CZ" dirty="0" smtClean="0"/>
              <a:t> lidí.</a:t>
            </a:r>
          </a:p>
          <a:p>
            <a:endParaRPr lang="cs-CZ" dirty="0" smtClean="0"/>
          </a:p>
          <a:p>
            <a:r>
              <a:rPr lang="cs-CZ" dirty="0" smtClean="0"/>
              <a:t>Realisticky zachytil dobu a smýšlení lidí.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505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 v obrazech byl první obrázkovou učebnicí na světě.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786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V centru pozornosti je žák, </a:t>
            </a:r>
            <a:r>
              <a:rPr lang="cs-CZ" dirty="0" err="1" smtClean="0"/>
              <a:t>dúležitá</a:t>
            </a:r>
            <a:r>
              <a:rPr lang="cs-CZ" dirty="0" smtClean="0"/>
              <a:t> je názornost.</a:t>
            </a:r>
          </a:p>
          <a:p>
            <a:endParaRPr lang="cs-CZ" dirty="0"/>
          </a:p>
          <a:p>
            <a:r>
              <a:rPr lang="cs-CZ" dirty="0" smtClean="0"/>
              <a:t>V centru pozornosti je žák, </a:t>
            </a:r>
            <a:r>
              <a:rPr lang="cs-CZ" dirty="0" err="1" smtClean="0"/>
              <a:t>d</a:t>
            </a:r>
            <a:r>
              <a:rPr lang="cs-CZ" dirty="0" err="1" smtClean="0">
                <a:solidFill>
                  <a:srgbClr val="FF0000"/>
                </a:solidFill>
              </a:rPr>
              <a:t>ú</a:t>
            </a:r>
            <a:r>
              <a:rPr lang="cs-CZ" dirty="0" err="1" smtClean="0"/>
              <a:t>ležitá</a:t>
            </a:r>
            <a:r>
              <a:rPr lang="cs-CZ" dirty="0" smtClean="0"/>
              <a:t> je názornost.</a:t>
            </a:r>
          </a:p>
          <a:p>
            <a:endParaRPr lang="cs-CZ" dirty="0" smtClean="0"/>
          </a:p>
          <a:p>
            <a:r>
              <a:rPr lang="cs-CZ" dirty="0" smtClean="0"/>
              <a:t>V centru pozornosti je žák, důležitá je názornost.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827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vyučování dostupné zdarma </a:t>
            </a:r>
            <a:r>
              <a:rPr lang="cs-CZ" smtClean="0"/>
              <a:t>a         pro </a:t>
            </a:r>
            <a:r>
              <a:rPr lang="cs-CZ" dirty="0" smtClean="0"/>
              <a:t>všechny.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906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Kladl důraz na praktické dovednosti                   a </a:t>
            </a:r>
            <a:r>
              <a:rPr lang="cs-CZ" dirty="0" err="1" smtClean="0"/>
              <a:t>vjedomosti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Kladl důraz na praktické dovednosti                    a </a:t>
            </a:r>
            <a:r>
              <a:rPr lang="cs-CZ" dirty="0" err="1" smtClean="0"/>
              <a:t>v</a:t>
            </a:r>
            <a:r>
              <a:rPr lang="cs-CZ" dirty="0" err="1" smtClean="0">
                <a:solidFill>
                  <a:srgbClr val="FF0000"/>
                </a:solidFill>
              </a:rPr>
              <a:t>je</a:t>
            </a:r>
            <a:r>
              <a:rPr lang="cs-CZ" dirty="0" err="1" smtClean="0"/>
              <a:t>domosti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Kladl důraz na praktické dovednosti                   a vědomosti.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022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Odmítal tělesné tresty.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0581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Rozdělil vzdělávání do čtyř stupňů.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82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Obecná škola byla </a:t>
            </a:r>
            <a:r>
              <a:rPr lang="cs-CZ" dirty="0" err="1" smtClean="0"/>
              <a:t>poviná</a:t>
            </a:r>
            <a:r>
              <a:rPr lang="cs-CZ" dirty="0" smtClean="0"/>
              <a:t>, dostupná v </a:t>
            </a:r>
            <a:r>
              <a:rPr lang="cs-CZ" dirty="0" err="1" smtClean="0"/>
              <a:t>témněř</a:t>
            </a:r>
            <a:r>
              <a:rPr lang="cs-CZ" dirty="0" smtClean="0"/>
              <a:t> každé obci.</a:t>
            </a:r>
          </a:p>
          <a:p>
            <a:endParaRPr lang="cs-CZ" dirty="0"/>
          </a:p>
          <a:p>
            <a:r>
              <a:rPr lang="cs-CZ" dirty="0" smtClean="0"/>
              <a:t>Obecná škola byla </a:t>
            </a:r>
            <a:r>
              <a:rPr lang="cs-CZ" dirty="0" err="1" smtClean="0"/>
              <a:t>povi</a:t>
            </a:r>
            <a:r>
              <a:rPr lang="cs-CZ" dirty="0" err="1" smtClean="0">
                <a:solidFill>
                  <a:srgbClr val="FF0000"/>
                </a:solidFill>
              </a:rPr>
              <a:t>n</a:t>
            </a:r>
            <a:r>
              <a:rPr lang="cs-CZ" dirty="0" err="1" smtClean="0"/>
              <a:t>á</a:t>
            </a:r>
            <a:r>
              <a:rPr lang="cs-CZ" dirty="0" smtClean="0"/>
              <a:t>, dostupná v </a:t>
            </a:r>
            <a:r>
              <a:rPr lang="cs-CZ" dirty="0" err="1" smtClean="0"/>
              <a:t>té</a:t>
            </a:r>
            <a:r>
              <a:rPr lang="cs-CZ" dirty="0" err="1" smtClean="0">
                <a:solidFill>
                  <a:srgbClr val="FF0000"/>
                </a:solidFill>
              </a:rPr>
              <a:t>mně</a:t>
            </a:r>
            <a:r>
              <a:rPr lang="cs-CZ" dirty="0" err="1" smtClean="0"/>
              <a:t>ř</a:t>
            </a:r>
            <a:r>
              <a:rPr lang="cs-CZ" dirty="0" smtClean="0"/>
              <a:t> každé obci.</a:t>
            </a:r>
          </a:p>
          <a:p>
            <a:endParaRPr lang="cs-CZ" dirty="0" smtClean="0"/>
          </a:p>
          <a:p>
            <a:r>
              <a:rPr lang="cs-CZ" dirty="0" smtClean="0"/>
              <a:t>Obecná škola byla povinná, dostupná v téměř každé obci.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0986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Moudrost </a:t>
            </a:r>
            <a:r>
              <a:rPr lang="cs-CZ" dirty="0" err="1" smtClean="0"/>
              <a:t>drašší</a:t>
            </a:r>
            <a:r>
              <a:rPr lang="cs-CZ" dirty="0" smtClean="0"/>
              <a:t> je, než kamení drahé.</a:t>
            </a:r>
          </a:p>
          <a:p>
            <a:endParaRPr lang="cs-CZ" dirty="0"/>
          </a:p>
          <a:p>
            <a:r>
              <a:rPr lang="cs-CZ" dirty="0" smtClean="0"/>
              <a:t>Moudrost </a:t>
            </a:r>
            <a:r>
              <a:rPr lang="cs-CZ" dirty="0" err="1" smtClean="0"/>
              <a:t>dra</a:t>
            </a:r>
            <a:r>
              <a:rPr lang="cs-CZ" dirty="0" err="1" smtClean="0">
                <a:solidFill>
                  <a:srgbClr val="FF0000"/>
                </a:solidFill>
              </a:rPr>
              <a:t>šš</a:t>
            </a:r>
            <a:r>
              <a:rPr lang="cs-CZ" dirty="0" err="1" smtClean="0"/>
              <a:t>í</a:t>
            </a:r>
            <a:r>
              <a:rPr lang="cs-CZ" dirty="0" smtClean="0"/>
              <a:t> je, než kamení drahé.</a:t>
            </a:r>
          </a:p>
          <a:p>
            <a:endParaRPr lang="cs-CZ" dirty="0" smtClean="0"/>
          </a:p>
          <a:p>
            <a:r>
              <a:rPr lang="cs-CZ" dirty="0" smtClean="0"/>
              <a:t>Moudrost dražší je, než kamení drahé.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849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333</Words>
  <Application>Microsoft Office PowerPoint</Application>
  <PresentationFormat>Předvádění na obrazovce (4:3)</PresentationFormat>
  <Paragraphs>88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Jan Amos Komenský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Amos Komenský</dc:title>
  <dc:creator>0K08</dc:creator>
  <cp:lastModifiedBy>6KWG</cp:lastModifiedBy>
  <cp:revision>19</cp:revision>
  <dcterms:created xsi:type="dcterms:W3CDTF">2012-01-28T08:40:40Z</dcterms:created>
  <dcterms:modified xsi:type="dcterms:W3CDTF">2013-03-03T11:10:42Z</dcterms:modified>
</cp:coreProperties>
</file>