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C8481-AC11-4210-9D17-685831178618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C7617-8D22-4FFD-9C4E-3D39891F5D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088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C8481-AC11-4210-9D17-685831178618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C7617-8D22-4FFD-9C4E-3D39891F5D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575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C8481-AC11-4210-9D17-685831178618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C7617-8D22-4FFD-9C4E-3D39891F5D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254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C8481-AC11-4210-9D17-685831178618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C7617-8D22-4FFD-9C4E-3D39891F5D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0795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C8481-AC11-4210-9D17-685831178618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C7617-8D22-4FFD-9C4E-3D39891F5D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75432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C8481-AC11-4210-9D17-685831178618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C7617-8D22-4FFD-9C4E-3D39891F5D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737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C8481-AC11-4210-9D17-685831178618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C7617-8D22-4FFD-9C4E-3D39891F5D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6936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C8481-AC11-4210-9D17-685831178618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C7617-8D22-4FFD-9C4E-3D39891F5D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7353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C8481-AC11-4210-9D17-685831178618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C7617-8D22-4FFD-9C4E-3D39891F5D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73006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C8481-AC11-4210-9D17-685831178618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C7617-8D22-4FFD-9C4E-3D39891F5D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3826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C8481-AC11-4210-9D17-685831178618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C7617-8D22-4FFD-9C4E-3D39891F5D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000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8C8481-AC11-4210-9D17-685831178618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1C7617-8D22-4FFD-9C4E-3D39891F5D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7664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0"/>
            <a:ext cx="4990536" cy="68568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8784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Shoda přísudku několikanásobného       s podmětem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>
              <a:buFont typeface="Wingdings" pitchFamily="2" charset="2"/>
              <a:buChar char="Ø"/>
            </a:pPr>
            <a:endParaRPr lang="cs-CZ" u="sng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za podmětem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-jedno jméno v rodě M živ.  = 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- i</a:t>
            </a:r>
          </a:p>
          <a:p>
            <a:pPr>
              <a:buFont typeface="Wingdings" pitchFamily="2" charset="2"/>
              <a:buChar char="Ø"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Dívky i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chlapci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získal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medaile.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2526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Shoda přísudku několikanásobného      s podmětem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před podmětem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je-li jedno jméno r.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M. živ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. =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-i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 </a:t>
            </a: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Chlapec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i dívka vyprávěl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i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příběh.</a:t>
            </a:r>
          </a:p>
          <a:p>
            <a:pPr marL="0" indent="0">
              <a:buNone/>
            </a:pP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b) je-li </a:t>
            </a:r>
            <a:r>
              <a:rPr lang="cs-CZ" u="sng" dirty="0" smtClean="0">
                <a:solidFill>
                  <a:schemeClr val="tx2">
                    <a:lumMod val="50000"/>
                  </a:schemeClr>
                </a:solidFill>
              </a:rPr>
              <a:t>blíže podmětu jméno v plurálu a </a:t>
            </a:r>
            <a:r>
              <a:rPr lang="cs-CZ" b="1" u="sng" dirty="0" smtClean="0">
                <a:solidFill>
                  <a:schemeClr val="tx2">
                    <a:lumMod val="50000"/>
                  </a:schemeClr>
                </a:solidFill>
              </a:rPr>
              <a:t>není</a:t>
            </a:r>
            <a:r>
              <a:rPr lang="cs-CZ" u="sng" dirty="0" smtClean="0">
                <a:solidFill>
                  <a:schemeClr val="tx2">
                    <a:lumMod val="50000"/>
                  </a:schemeClr>
                </a:solidFill>
              </a:rPr>
              <a:t> rodu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M. živ. =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-y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SROVNEJ: Medaile získal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i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dívky i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chlapci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                     Medaile získal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y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dívky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i chlapci.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890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Shoda přísudku několikanásobného     s podmětem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šechna jména rodu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M neživ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. nebo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Ž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=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-y</a:t>
            </a:r>
          </a:p>
          <a:p>
            <a:pPr>
              <a:buFont typeface="Wingdings" pitchFamily="2" charset="2"/>
              <a:buChar char="Ø"/>
            </a:pP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Škola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a výzkumný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ústav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se dohodl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y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na exkurzi.</a:t>
            </a: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Ibišky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a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růže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kvetl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y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  <a:p>
            <a:pPr>
              <a:buFont typeface="Wingdings" pitchFamily="2" charset="2"/>
              <a:buChar char="Ø"/>
            </a:pPr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161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Shoda přísudku několikanásobného      s podmětem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všechna jména r.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S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 všechna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v  plurálu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=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-a</a:t>
            </a:r>
          </a:p>
          <a:p>
            <a:pPr>
              <a:buFont typeface="Wingdings" pitchFamily="2" charset="2"/>
              <a:buChar char="Ø"/>
            </a:pP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Štěňata a koťata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si hrál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a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 trávě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965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Shoda několikanásobného přísudku     s podmětem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všechna jména r.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+ alespoň jedno v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sg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.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=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-y</a:t>
            </a:r>
          </a:p>
          <a:p>
            <a:pPr>
              <a:buFont typeface="Wingdings" pitchFamily="2" charset="2"/>
              <a:buChar char="Ø"/>
            </a:pP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Kotě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a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štěně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pobíhal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y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po dvorku.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Starší děvčata a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malé dítě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vešl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y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do třídy.</a:t>
            </a:r>
          </a:p>
          <a:p>
            <a:pPr marL="0" indent="0">
              <a:buNone/>
            </a:pP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9163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mtClean="0"/>
              <a:t>Procvičuj – odůvodňuj 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Ovce a berani se pásl….. </a:t>
            </a:r>
            <a:r>
              <a:rPr lang="cs-CZ" dirty="0"/>
              <a:t>n</a:t>
            </a:r>
            <a:r>
              <a:rPr lang="cs-CZ" dirty="0" smtClean="0"/>
              <a:t>a louce. </a:t>
            </a:r>
          </a:p>
          <a:p>
            <a:pPr marL="0" indent="0">
              <a:buNone/>
            </a:pPr>
            <a:r>
              <a:rPr lang="cs-CZ" dirty="0" smtClean="0"/>
              <a:t>Při výlovu uvízl…..  </a:t>
            </a:r>
            <a:r>
              <a:rPr lang="cs-CZ" dirty="0"/>
              <a:t>v</a:t>
            </a:r>
            <a:r>
              <a:rPr lang="cs-CZ" dirty="0" smtClean="0"/>
              <a:t> síti štiky, kapři a bělice.</a:t>
            </a:r>
          </a:p>
          <a:p>
            <a:pPr marL="0" indent="0">
              <a:buNone/>
            </a:pPr>
            <a:r>
              <a:rPr lang="cs-CZ" dirty="0" smtClean="0"/>
              <a:t>Nestřídmé jídlo a pití způsobil….. mnoha lidem zdravotní potíže.</a:t>
            </a:r>
          </a:p>
          <a:p>
            <a:pPr marL="0" indent="0">
              <a:buNone/>
            </a:pPr>
            <a:r>
              <a:rPr lang="cs-CZ" dirty="0" smtClean="0"/>
              <a:t>U řeky na nás útočil…… hejna komárů.   </a:t>
            </a:r>
          </a:p>
          <a:p>
            <a:pPr marL="0" indent="0">
              <a:buNone/>
            </a:pPr>
            <a:r>
              <a:rPr lang="cs-CZ" dirty="0" smtClean="0"/>
              <a:t>Nad loukou poletoval….. včely a komáři.</a:t>
            </a:r>
          </a:p>
          <a:p>
            <a:pPr marL="0" indent="0">
              <a:buNone/>
            </a:pPr>
            <a:r>
              <a:rPr lang="cs-CZ" dirty="0" smtClean="0"/>
              <a:t>Na jevišti se střídal….. soubory, zpěváci, herci.</a:t>
            </a:r>
          </a:p>
          <a:p>
            <a:pPr marL="0" indent="0">
              <a:buNone/>
            </a:pPr>
            <a:r>
              <a:rPr lang="cs-CZ" dirty="0" smtClean="0"/>
              <a:t>Z vajíček se líhl…..  kuřátka a housátka.</a:t>
            </a:r>
          </a:p>
          <a:p>
            <a:pPr marL="0" indent="0">
              <a:buNone/>
            </a:pPr>
            <a:r>
              <a:rPr lang="cs-CZ" dirty="0" smtClean="0"/>
              <a:t>Ptáci a laně chodil……  pít k lesní studánce.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4249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</TotalTime>
  <Words>255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Shoda přísudku několikanásobného       s podmětem</vt:lpstr>
      <vt:lpstr>Shoda přísudku několikanásobného      s podmětem</vt:lpstr>
      <vt:lpstr>Shoda přísudku několikanásobného     s podmětem</vt:lpstr>
      <vt:lpstr>Shoda přísudku několikanásobného      s podmětem</vt:lpstr>
      <vt:lpstr>Shoda několikanásobného přísudku     s podmětem</vt:lpstr>
      <vt:lpstr>Procvičuj – odůvodňuj !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0K08</dc:creator>
  <cp:lastModifiedBy>6KWG</cp:lastModifiedBy>
  <cp:revision>10</cp:revision>
  <dcterms:created xsi:type="dcterms:W3CDTF">2012-08-27T04:15:20Z</dcterms:created>
  <dcterms:modified xsi:type="dcterms:W3CDTF">2013-03-03T11:14:22Z</dcterms:modified>
</cp:coreProperties>
</file>