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69" r:id="rId2"/>
    <p:sldId id="270" r:id="rId3"/>
    <p:sldId id="268" r:id="rId4"/>
    <p:sldId id="264" r:id="rId5"/>
    <p:sldId id="258" r:id="rId6"/>
    <p:sldId id="260" r:id="rId7"/>
    <p:sldId id="259" r:id="rId8"/>
    <p:sldId id="265" r:id="rId9"/>
    <p:sldId id="266" r:id="rId10"/>
    <p:sldId id="267" r:id="rId11"/>
    <p:sldId id="271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5F8EE"/>
    <a:srgbClr val="FEF6F0"/>
    <a:srgbClr val="CCEC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518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 Mgr. Radmila Uzlíková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</a:t>
          </a:r>
          <a:r>
            <a:rPr lang="cs-CZ"/>
            <a:t>: </a:t>
          </a:r>
          <a:r>
            <a:rPr lang="cs-CZ" smtClean="0"/>
            <a:t>VY_32_INOVACE_02_PODZIM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smtClean="0"/>
            <a:t>: PODZIM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 Prvouka  pro  2. ročník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 custLinFactNeighborX="0" custLinFactNeighborY="0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6DE0C4C-B4A9-47B0-8EE7-52550F55D93E}" type="presOf" srcId="{DAEA276B-ECF9-46F6-A7D3-4693B2D32BC4}" destId="{CDED6FE3-AD8F-4ACC-B6B8-710EDDD97598}" srcOrd="0" destOrd="0" presId="urn:microsoft.com/office/officeart/2005/8/layout/target3"/>
    <dgm:cxn modelId="{200A77C7-F611-4AE3-891D-D74CDADD6785}" type="presOf" srcId="{FBBFC3EA-9D9D-4F3A-BEA6-9C2C0E46BF20}" destId="{832BF48F-0145-4429-9E02-8FCA946CCE9E}" srcOrd="1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ABAA5C3B-FD45-4855-A8F3-DB62098CB62A}" type="presOf" srcId="{445C7998-7549-48B0-BD68-D4F0167F02E5}" destId="{BC35EE03-4121-4EF9-923D-7CB6D30D358D}" srcOrd="0" destOrd="0" presId="urn:microsoft.com/office/officeart/2005/8/layout/target3"/>
    <dgm:cxn modelId="{FD5C7630-B873-4C45-8AD4-D39DAC2B8710}" type="presOf" srcId="{39F8B381-5807-488E-AC22-73DD4140ED4A}" destId="{71045F8C-00FA-488E-A7BD-E2E6753D979D}" srcOrd="0" destOrd="0" presId="urn:microsoft.com/office/officeart/2005/8/layout/target3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77057561-1274-4412-BD1A-04D09AA20F3F}" type="presOf" srcId="{445C7998-7549-48B0-BD68-D4F0167F02E5}" destId="{4D19AB04-24FA-40C2-B203-52AE3D15E171}" srcOrd="1" destOrd="0" presId="urn:microsoft.com/office/officeart/2005/8/layout/target3"/>
    <dgm:cxn modelId="{F33D5470-971A-4AD9-8BAF-7CDB5FA13FC5}" type="presOf" srcId="{EBC41103-E2E5-4D48-9B4B-425520D3D098}" destId="{50C2F88D-8688-44C2-A854-691F34009D3B}" srcOrd="0" destOrd="0" presId="urn:microsoft.com/office/officeart/2005/8/layout/target3"/>
    <dgm:cxn modelId="{B13A407C-E3F1-4181-952E-2DB97433E506}" type="presOf" srcId="{DAEA276B-ECF9-46F6-A7D3-4693B2D32BC4}" destId="{F69A1436-182C-465B-AD7F-FE48E0C090C1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D1937C17-C5F1-4217-B7EF-3EAD592AEC68}" type="presOf" srcId="{019433A1-1324-4DE1-9E6F-32B851095F74}" destId="{A3817367-F2BC-482F-8832-FA00B51DCCF3}" srcOrd="0" destOrd="0" presId="urn:microsoft.com/office/officeart/2005/8/layout/target3"/>
    <dgm:cxn modelId="{E59850A5-A520-4C6E-8E25-5A9D20D3BA4F}" type="presOf" srcId="{C73C7642-F245-4585-8F88-243F9FAEF6CA}" destId="{97289DF2-90F4-4EC2-A9FC-633B00BAB610}" srcOrd="0" destOrd="0" presId="urn:microsoft.com/office/officeart/2005/8/layout/target3"/>
    <dgm:cxn modelId="{EA3AA23A-D911-4AC7-9322-DDC80624E639}" type="presOf" srcId="{EBC41103-E2E5-4D48-9B4B-425520D3D098}" destId="{F969C235-9271-4D34-B740-D627A121CAD0}" srcOrd="1" destOrd="0" presId="urn:microsoft.com/office/officeart/2005/8/layout/target3"/>
    <dgm:cxn modelId="{4E60EDBA-B8E0-40D6-A439-E872F0D8BE02}" type="presOf" srcId="{019433A1-1324-4DE1-9E6F-32B851095F74}" destId="{E7297F21-D4FD-4A41-AE58-814D01A6B5E7}" srcOrd="1" destOrd="0" presId="urn:microsoft.com/office/officeart/2005/8/layout/target3"/>
    <dgm:cxn modelId="{4B9A4241-D2E8-4CE9-8BC9-D30935F8D197}" type="presOf" srcId="{FBBFC3EA-9D9D-4F3A-BEA6-9C2C0E46BF20}" destId="{643EA938-EDE0-4533-ACCC-D2BD6F3A527C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47C8AC6F-AC55-4EB0-BD64-C8C6A3B29E83}" type="presOf" srcId="{C73C7642-F245-4585-8F88-243F9FAEF6CA}" destId="{AA41A67C-3D3F-4AE9-9E0F-5D7F7BB2E741}" srcOrd="1" destOrd="0" presId="urn:microsoft.com/office/officeart/2005/8/layout/target3"/>
    <dgm:cxn modelId="{106CF6C7-C58E-4D63-86A6-6F4834A98B80}" type="presParOf" srcId="{71045F8C-00FA-488E-A7BD-E2E6753D979D}" destId="{3577EC6B-C980-4F34-8C69-4365E7B8FC8C}" srcOrd="0" destOrd="0" presId="urn:microsoft.com/office/officeart/2005/8/layout/target3"/>
    <dgm:cxn modelId="{6E8061EA-CAC4-4D34-B36D-AB0EADF117C9}" type="presParOf" srcId="{71045F8C-00FA-488E-A7BD-E2E6753D979D}" destId="{6940EB87-DC1D-4BC3-9408-9AC2E1FFC039}" srcOrd="1" destOrd="0" presId="urn:microsoft.com/office/officeart/2005/8/layout/target3"/>
    <dgm:cxn modelId="{267FEC45-42D8-4C71-B58F-86175778BA17}" type="presParOf" srcId="{71045F8C-00FA-488E-A7BD-E2E6753D979D}" destId="{BC35EE03-4121-4EF9-923D-7CB6D30D358D}" srcOrd="2" destOrd="0" presId="urn:microsoft.com/office/officeart/2005/8/layout/target3"/>
    <dgm:cxn modelId="{1735A2CE-87E4-4B01-93DC-F31D0B557A0F}" type="presParOf" srcId="{71045F8C-00FA-488E-A7BD-E2E6753D979D}" destId="{C95EEA27-3CBF-4645-A92D-9D8AF5C1CBFC}" srcOrd="3" destOrd="0" presId="urn:microsoft.com/office/officeart/2005/8/layout/target3"/>
    <dgm:cxn modelId="{90D11BE4-27F0-415E-8BA3-97A154833B90}" type="presParOf" srcId="{71045F8C-00FA-488E-A7BD-E2E6753D979D}" destId="{851BB866-B6AE-4566-893F-4C635BA974FC}" srcOrd="4" destOrd="0" presId="urn:microsoft.com/office/officeart/2005/8/layout/target3"/>
    <dgm:cxn modelId="{6B9353F3-9E6B-443E-8889-5B83A4AA896F}" type="presParOf" srcId="{71045F8C-00FA-488E-A7BD-E2E6753D979D}" destId="{643EA938-EDE0-4533-ACCC-D2BD6F3A527C}" srcOrd="5" destOrd="0" presId="urn:microsoft.com/office/officeart/2005/8/layout/target3"/>
    <dgm:cxn modelId="{053BEB49-9CCD-4739-954D-BD413EAAF933}" type="presParOf" srcId="{71045F8C-00FA-488E-A7BD-E2E6753D979D}" destId="{92F31B18-D66D-4CC7-89B9-378928DE877D}" srcOrd="6" destOrd="0" presId="urn:microsoft.com/office/officeart/2005/8/layout/target3"/>
    <dgm:cxn modelId="{89171D13-D7C7-43A0-A334-D3C3D94A2BF8}" type="presParOf" srcId="{71045F8C-00FA-488E-A7BD-E2E6753D979D}" destId="{902074E1-B931-4618-97F1-FADBE82E9C3C}" srcOrd="7" destOrd="0" presId="urn:microsoft.com/office/officeart/2005/8/layout/target3"/>
    <dgm:cxn modelId="{D68EE800-8594-4684-8A8C-C1AAB434300F}" type="presParOf" srcId="{71045F8C-00FA-488E-A7BD-E2E6753D979D}" destId="{A3817367-F2BC-482F-8832-FA00B51DCCF3}" srcOrd="8" destOrd="0" presId="urn:microsoft.com/office/officeart/2005/8/layout/target3"/>
    <dgm:cxn modelId="{9CAA5D8D-EE5B-4A44-B815-CDE6C9B818D0}" type="presParOf" srcId="{71045F8C-00FA-488E-A7BD-E2E6753D979D}" destId="{626ABFF6-56C8-4386-B662-68EC364EED9D}" srcOrd="9" destOrd="0" presId="urn:microsoft.com/office/officeart/2005/8/layout/target3"/>
    <dgm:cxn modelId="{3A39FA6D-6877-4D76-B43D-4A5D67B56FF3}" type="presParOf" srcId="{71045F8C-00FA-488E-A7BD-E2E6753D979D}" destId="{6DB11F1C-D028-4800-9625-6611CA9DE6D4}" srcOrd="10" destOrd="0" presId="urn:microsoft.com/office/officeart/2005/8/layout/target3"/>
    <dgm:cxn modelId="{C52A85BD-D90D-4B75-9AB5-00BAC2D55011}" type="presParOf" srcId="{71045F8C-00FA-488E-A7BD-E2E6753D979D}" destId="{CDED6FE3-AD8F-4ACC-B6B8-710EDDD97598}" srcOrd="11" destOrd="0" presId="urn:microsoft.com/office/officeart/2005/8/layout/target3"/>
    <dgm:cxn modelId="{B8306B99-69CF-4A29-B0DC-66C5918AAC9D}" type="presParOf" srcId="{71045F8C-00FA-488E-A7BD-E2E6753D979D}" destId="{397AC6D7-84A6-4150-958F-83C92D9ACF38}" srcOrd="12" destOrd="0" presId="urn:microsoft.com/office/officeart/2005/8/layout/target3"/>
    <dgm:cxn modelId="{4A6CA0E5-9287-455F-989C-0605D17508BB}" type="presParOf" srcId="{71045F8C-00FA-488E-A7BD-E2E6753D979D}" destId="{D7419528-33A6-416D-9E64-B3F7915C5149}" srcOrd="13" destOrd="0" presId="urn:microsoft.com/office/officeart/2005/8/layout/target3"/>
    <dgm:cxn modelId="{10AA8243-9990-4E2D-9EBE-BCBA578376EA}" type="presParOf" srcId="{71045F8C-00FA-488E-A7BD-E2E6753D979D}" destId="{97289DF2-90F4-4EC2-A9FC-633B00BAB610}" srcOrd="14" destOrd="0" presId="urn:microsoft.com/office/officeart/2005/8/layout/target3"/>
    <dgm:cxn modelId="{ED8E6D85-40D2-4B35-A5F0-60B758D4DDB2}" type="presParOf" srcId="{71045F8C-00FA-488E-A7BD-E2E6753D979D}" destId="{234EBA9D-95B4-4C20-A84E-6F65F1085DC6}" srcOrd="15" destOrd="0" presId="urn:microsoft.com/office/officeart/2005/8/layout/target3"/>
    <dgm:cxn modelId="{0AD1DCB0-0BF0-4014-A59A-B24C940B3CB1}" type="presParOf" srcId="{71045F8C-00FA-488E-A7BD-E2E6753D979D}" destId="{12255512-213F-41DF-90A6-8B4CD74A2B52}" srcOrd="16" destOrd="0" presId="urn:microsoft.com/office/officeart/2005/8/layout/target3"/>
    <dgm:cxn modelId="{40BD326A-D4AB-402A-8651-3750448DA4BC}" type="presParOf" srcId="{71045F8C-00FA-488E-A7BD-E2E6753D979D}" destId="{50C2F88D-8688-44C2-A854-691F34009D3B}" srcOrd="17" destOrd="0" presId="urn:microsoft.com/office/officeart/2005/8/layout/target3"/>
    <dgm:cxn modelId="{E7EA9FA4-3A70-470C-8A53-96302D0C68DC}" type="presParOf" srcId="{71045F8C-00FA-488E-A7BD-E2E6753D979D}" destId="{4D19AB04-24FA-40C2-B203-52AE3D15E171}" srcOrd="18" destOrd="0" presId="urn:microsoft.com/office/officeart/2005/8/layout/target3"/>
    <dgm:cxn modelId="{857777DE-DF40-4553-AB99-F570347A45C8}" type="presParOf" srcId="{71045F8C-00FA-488E-A7BD-E2E6753D979D}" destId="{832BF48F-0145-4429-9E02-8FCA946CCE9E}" srcOrd="19" destOrd="0" presId="urn:microsoft.com/office/officeart/2005/8/layout/target3"/>
    <dgm:cxn modelId="{14CB18F2-1CEF-45F2-B2A9-7623BDD1CD85}" type="presParOf" srcId="{71045F8C-00FA-488E-A7BD-E2E6753D979D}" destId="{E7297F21-D4FD-4A41-AE58-814D01A6B5E7}" srcOrd="20" destOrd="0" presId="urn:microsoft.com/office/officeart/2005/8/layout/target3"/>
    <dgm:cxn modelId="{CFFA8A61-FE71-4469-8218-8E4B28C1AC35}" type="presParOf" srcId="{71045F8C-00FA-488E-A7BD-E2E6753D979D}" destId="{F69A1436-182C-465B-AD7F-FE48E0C090C1}" srcOrd="21" destOrd="0" presId="urn:microsoft.com/office/officeart/2005/8/layout/target3"/>
    <dgm:cxn modelId="{8CF21611-737B-4BFE-B325-97869EE45D98}" type="presParOf" srcId="{71045F8C-00FA-488E-A7BD-E2E6753D979D}" destId="{AA41A67C-3D3F-4AE9-9E0F-5D7F7BB2E741}" srcOrd="22" destOrd="0" presId="urn:microsoft.com/office/officeart/2005/8/layout/target3"/>
    <dgm:cxn modelId="{FF6913FC-0FB0-4848-BC9F-5A5B5A2DB6D9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Autor: </a:t>
          </a:r>
          <a:r>
            <a:rPr lang="cs-CZ" sz="1400" kern="1200" dirty="0" smtClean="0"/>
            <a:t> Mgr. Radmila Uzlíková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</a:t>
          </a:r>
          <a:r>
            <a:rPr lang="cs-CZ" sz="1400" kern="1200"/>
            <a:t>: </a:t>
          </a:r>
          <a:r>
            <a:rPr lang="cs-CZ" sz="1400" kern="1200" smtClean="0"/>
            <a:t>VY_32_INOVACE_02_PODZIM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 Prvouka  pro  2. ročník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smtClean="0"/>
            <a:t>: PODZIM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B6E5F1E-1A68-405F-AC7F-7CBA63C4EA39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B117ACB-17E0-48AE-9620-4968BD8643A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2604670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00B2F25-4934-419A-9596-25F0B9FD0B17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7320451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E228FA-310D-41DF-8C8D-80B1A4034186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20D0ED-8F94-432F-9550-9757CB86AF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2784551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E228FA-310D-41DF-8C8D-80B1A4034186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20D0ED-8F94-432F-9550-9757CB86AF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09210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E228FA-310D-41DF-8C8D-80B1A4034186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20D0ED-8F94-432F-9550-9757CB86AF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7857175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E228FA-310D-41DF-8C8D-80B1A4034186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20D0ED-8F94-432F-9550-9757CB86AF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764366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E228FA-310D-41DF-8C8D-80B1A4034186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20D0ED-8F94-432F-9550-9757CB86AF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6624644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E228FA-310D-41DF-8C8D-80B1A4034186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20D0ED-8F94-432F-9550-9757CB86AF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526374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E228FA-310D-41DF-8C8D-80B1A4034186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20D0ED-8F94-432F-9550-9757CB86AF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7225455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E228FA-310D-41DF-8C8D-80B1A4034186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20D0ED-8F94-432F-9550-9757CB86AF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589402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E228FA-310D-41DF-8C8D-80B1A4034186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20D0ED-8F94-432F-9550-9757CB86AF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903527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E228FA-310D-41DF-8C8D-80B1A4034186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20D0ED-8F94-432F-9550-9757CB86AF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640527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E228FA-310D-41DF-8C8D-80B1A4034186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20D0ED-8F94-432F-9550-9757CB86AF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9747983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7E228FA-310D-41DF-8C8D-80B1A4034186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720D0ED-8F94-432F-9550-9757CB86AF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34768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wm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wmf"/><Relationship Id="rId3" Type="http://schemas.openxmlformats.org/officeDocument/2006/relationships/image" Target="../media/image7.jpeg"/><Relationship Id="rId7" Type="http://schemas.openxmlformats.org/officeDocument/2006/relationships/image" Target="../media/image11.jpeg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jpeg"/><Relationship Id="rId5" Type="http://schemas.openxmlformats.org/officeDocument/2006/relationships/image" Target="../media/image9.jpeg"/><Relationship Id="rId4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wmf"/><Relationship Id="rId13" Type="http://schemas.openxmlformats.org/officeDocument/2006/relationships/image" Target="../media/image24.wmf"/><Relationship Id="rId3" Type="http://schemas.openxmlformats.org/officeDocument/2006/relationships/image" Target="../media/image14.wmf"/><Relationship Id="rId7" Type="http://schemas.openxmlformats.org/officeDocument/2006/relationships/image" Target="../media/image18.wmf"/><Relationship Id="rId12" Type="http://schemas.openxmlformats.org/officeDocument/2006/relationships/image" Target="../media/image23.wmf"/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.wmf"/><Relationship Id="rId11" Type="http://schemas.openxmlformats.org/officeDocument/2006/relationships/image" Target="../media/image22.wmf"/><Relationship Id="rId5" Type="http://schemas.openxmlformats.org/officeDocument/2006/relationships/image" Target="../media/image16.wmf"/><Relationship Id="rId10" Type="http://schemas.openxmlformats.org/officeDocument/2006/relationships/image" Target="../media/image21.wmf"/><Relationship Id="rId4" Type="http://schemas.openxmlformats.org/officeDocument/2006/relationships/image" Target="../media/image15.wmf"/><Relationship Id="rId9" Type="http://schemas.openxmlformats.org/officeDocument/2006/relationships/image" Target="../media/image20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991157078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955426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601136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23012843"/>
              </p:ext>
            </p:extLst>
          </p:nvPr>
        </p:nvGraphicFramePr>
        <p:xfrm>
          <a:off x="1524000" y="1988840"/>
          <a:ext cx="6096000" cy="3710431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3048000"/>
                <a:gridCol w="3048000"/>
              </a:tblGrid>
              <a:tr h="405045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2.</a:t>
                      </a:r>
                      <a:endParaRPr lang="cs-CZ" dirty="0"/>
                    </a:p>
                  </a:txBody>
                  <a:tcPr/>
                </a:tc>
              </a:tr>
              <a:tr h="708829">
                <a:tc>
                  <a:txBody>
                    <a:bodyPr/>
                    <a:lstStyle/>
                    <a:p>
                      <a:r>
                        <a:rPr lang="cs-CZ" dirty="0" smtClean="0"/>
                        <a:t>Druh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 pro interaktivní tabuli,</a:t>
                      </a:r>
                      <a:r>
                        <a:rPr lang="cs-CZ" baseline="0" dirty="0" smtClean="0"/>
                        <a:t> test</a:t>
                      </a:r>
                      <a:endParaRPr lang="cs-CZ" dirty="0"/>
                    </a:p>
                  </a:txBody>
                  <a:tcPr/>
                </a:tc>
              </a:tr>
              <a:tr h="405045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aseline="0" dirty="0" smtClean="0"/>
                        <a:t>Fix na tabuli, učebnice, vytisknutý test, </a:t>
                      </a:r>
                      <a:r>
                        <a:rPr lang="cs-CZ" baseline="0" smtClean="0"/>
                        <a:t>pero, sešit</a:t>
                      </a:r>
                      <a:endParaRPr lang="cs-CZ" dirty="0"/>
                    </a:p>
                  </a:txBody>
                  <a:tcPr/>
                </a:tc>
              </a:tr>
              <a:tr h="1316397">
                <a:tc>
                  <a:txBody>
                    <a:bodyPr/>
                    <a:lstStyle/>
                    <a:p>
                      <a:r>
                        <a:rPr lang="cs-CZ" dirty="0" smtClean="0"/>
                        <a:t>Cíl (inovace)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</a:t>
                      </a:r>
                      <a:r>
                        <a:rPr lang="cs-CZ" baseline="0" dirty="0" smtClean="0"/>
                        <a:t> podporuje aktivní zopakování učiva s využitím interaktivní tabule</a:t>
                      </a:r>
                      <a:endParaRPr lang="cs-CZ" dirty="0"/>
                    </a:p>
                  </a:txBody>
                  <a:tcPr/>
                </a:tc>
              </a:tr>
              <a:tr h="405045">
                <a:tc>
                  <a:txBody>
                    <a:bodyPr/>
                    <a:lstStyle/>
                    <a:p>
                      <a:r>
                        <a:rPr lang="cs-CZ" dirty="0" smtClean="0"/>
                        <a:t>Metodické</a:t>
                      </a:r>
                      <a:r>
                        <a:rPr lang="cs-CZ" baseline="0" dirty="0" smtClean="0"/>
                        <a:t>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Stranu</a:t>
                      </a:r>
                      <a:r>
                        <a:rPr lang="cs-CZ" baseline="0" dirty="0" smtClean="0"/>
                        <a:t> s názvem Pamatuj! </a:t>
                      </a:r>
                      <a:r>
                        <a:rPr lang="cs-CZ" baseline="0" smtClean="0"/>
                        <a:t>si </a:t>
                      </a:r>
                      <a:r>
                        <a:rPr lang="cs-CZ" baseline="0" dirty="0" smtClean="0"/>
                        <a:t>mohou žáci přepsat </a:t>
                      </a:r>
                      <a:r>
                        <a:rPr lang="cs-CZ" baseline="0" smtClean="0"/>
                        <a:t>do sešitu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213863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Uzlíková\AppData\Local\Microsoft\Windows\Temporary Internet Files\Content.IE5\X23NRNFV\MP900430825[2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575320"/>
            <a:ext cx="7992887" cy="5805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331640" y="836712"/>
            <a:ext cx="70567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763688" y="1772816"/>
            <a:ext cx="49685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810277" y="4836965"/>
            <a:ext cx="3961342" cy="156966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cs-CZ" sz="9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podzim</a:t>
            </a:r>
            <a:endParaRPr lang="cs-CZ" sz="96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2907113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8" name="Picture 4" descr="C:\Users\Uzlíková\AppData\Local\Microsoft\Windows\Temporary Internet Files\Content.IE5\AN5B4D4D\MC900441708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683" y="260647"/>
            <a:ext cx="2542093" cy="25420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708665" y="1332779"/>
            <a:ext cx="11521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září</a:t>
            </a:r>
            <a:endParaRPr lang="cs-CZ" sz="4800" dirty="0"/>
          </a:p>
        </p:txBody>
      </p:sp>
      <p:pic>
        <p:nvPicPr>
          <p:cNvPr id="6151" name="Picture 7" descr="C:\Users\Uzlíková\AppData\Local\Microsoft\Windows\Temporary Internet Files\Content.IE5\U5BWUOGB\MP90041177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463569"/>
            <a:ext cx="2282237" cy="2461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976814" y="1116194"/>
            <a:ext cx="144016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říjen</a:t>
            </a:r>
            <a:endParaRPr lang="cs-CZ" sz="4800" dirty="0"/>
          </a:p>
        </p:txBody>
      </p:sp>
      <p:pic>
        <p:nvPicPr>
          <p:cNvPr id="6153" name="Picture 9" descr="C:\Users\Uzlíková\AppData\Local\Microsoft\Windows\Temporary Internet Files\Content.IE5\AN5B4D4D\MC900437833[1].wmf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463569"/>
            <a:ext cx="3312622" cy="26773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868144" y="735312"/>
            <a:ext cx="259228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listopad</a:t>
            </a:r>
            <a:endParaRPr lang="cs-CZ" sz="4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87524" y="3190619"/>
            <a:ext cx="8712968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Pamatuj!</a:t>
            </a:r>
          </a:p>
          <a:p>
            <a:r>
              <a:rPr lang="cs-CZ" sz="3600" b="1" u="sng" dirty="0" smtClean="0"/>
              <a:t>Podzim</a:t>
            </a:r>
            <a:r>
              <a:rPr lang="cs-CZ" sz="3600" b="1" dirty="0" smtClean="0"/>
              <a:t> začíná </a:t>
            </a:r>
            <a:r>
              <a:rPr lang="cs-CZ" sz="3600" b="1" u="sng" dirty="0" smtClean="0"/>
              <a:t>23. září</a:t>
            </a:r>
            <a:r>
              <a:rPr lang="cs-CZ" sz="3600" b="1" dirty="0" smtClean="0"/>
              <a:t>. Den i noc jsou stejně dlouhé – </a:t>
            </a:r>
            <a:r>
              <a:rPr lang="cs-CZ" sz="3600" b="1" u="sng" dirty="0" smtClean="0"/>
              <a:t>podzimní rovnodennost.</a:t>
            </a:r>
          </a:p>
          <a:p>
            <a:r>
              <a:rPr lang="cs-CZ" sz="3600" b="1" dirty="0" smtClean="0"/>
              <a:t>Listnaté stromy opadávají. Sklízíme úrodu.</a:t>
            </a:r>
          </a:p>
          <a:p>
            <a:r>
              <a:rPr lang="cs-CZ" sz="3600" b="1" u="sng" dirty="0" smtClean="0"/>
              <a:t>Stěhovaví</a:t>
            </a:r>
            <a:r>
              <a:rPr lang="cs-CZ" sz="3600" b="1" dirty="0" smtClean="0"/>
              <a:t> ptáci </a:t>
            </a:r>
            <a:r>
              <a:rPr lang="cs-CZ" sz="3600" b="1" u="sng" dirty="0" smtClean="0"/>
              <a:t>odlétají</a:t>
            </a:r>
            <a:r>
              <a:rPr lang="cs-CZ" sz="3600" b="1" dirty="0" smtClean="0"/>
              <a:t> do teplých krajin.</a:t>
            </a:r>
          </a:p>
          <a:p>
            <a:r>
              <a:rPr lang="cs-CZ" sz="3600" b="1" u="sng" dirty="0" smtClean="0"/>
              <a:t>Je chladněji</a:t>
            </a:r>
            <a:r>
              <a:rPr lang="cs-CZ" sz="3600" b="1" dirty="0" smtClean="0"/>
              <a:t>. Jsou </a:t>
            </a:r>
            <a:r>
              <a:rPr lang="cs-CZ" sz="3600" b="1" u="sng" dirty="0" smtClean="0"/>
              <a:t>mlhy</a:t>
            </a:r>
            <a:r>
              <a:rPr lang="cs-CZ" sz="3600" b="1" dirty="0" smtClean="0"/>
              <a:t>.</a:t>
            </a:r>
          </a:p>
          <a:p>
            <a:endParaRPr lang="cs-CZ" sz="3600" b="1" dirty="0"/>
          </a:p>
        </p:txBody>
      </p:sp>
    </p:spTree>
    <p:extLst>
      <p:ext uri="{BB962C8B-B14F-4D97-AF65-F5344CB8AC3E}">
        <p14:creationId xmlns:p14="http://schemas.microsoft.com/office/powerpoint/2010/main" val="7029400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48" name="Picture 24" descr="C:\Users\Uzlíková\AppData\Local\Microsoft\Windows\Temporary Internet Files\Content.IE5\GFOPX8EN\MC90025012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31748" y="2657816"/>
            <a:ext cx="1901228" cy="21803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56" name="Picture 32" descr="C:\Users\Uzlíková\AppData\Local\Microsoft\Windows\Temporary Internet Files\Content.IE5\U5BWUOGB\MP90043341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1986" y="4490633"/>
            <a:ext cx="3111783" cy="20162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77" name="Picture 53" descr="C:\Users\Uzlíková\AppData\Local\Microsoft\Windows\Temporary Internet Files\Content.IE5\U5BWUOGB\MC900432587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84312" y="611898"/>
            <a:ext cx="18288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82" name="Picture 58" descr="C:\Users\Uzlíková\AppData\Local\Microsoft\Windows\Temporary Internet Files\Content.IE5\AN5B4D4D\MP900432720[1]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597" y="4838192"/>
            <a:ext cx="3324089" cy="16686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83" name="Picture 59" descr="C:\Users\Uzlíková\AppData\Local\Microsoft\Windows\Temporary Internet Files\Content.IE5\U5BWUOGB\MP900407576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4572" y="2699082"/>
            <a:ext cx="2688376" cy="17915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84" name="Picture 60" descr="C:\Users\Uzlíková\AppData\Local\Microsoft\Windows\Temporary Internet Files\Content.IE5\GFOPX8EN\MP900438518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18590" y="2852936"/>
            <a:ext cx="2469899" cy="13576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92" name="Picture 68" descr="C:\Program Files (x86)\Microsoft Office\MEDIA\CAGCAT10\j0293828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1102" y="692696"/>
            <a:ext cx="1584176" cy="16672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Mrak 1"/>
          <p:cNvSpPr/>
          <p:nvPr/>
        </p:nvSpPr>
        <p:spPr>
          <a:xfrm>
            <a:off x="2771800" y="332656"/>
            <a:ext cx="4104456" cy="2006799"/>
          </a:xfrm>
          <a:prstGeom prst="cloud">
            <a:avLst/>
          </a:prstGeom>
          <a:solidFill>
            <a:schemeClr val="bg1">
              <a:lumMod val="95000"/>
            </a:schemeClr>
          </a:solidFill>
          <a:ln w="76200"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C0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376513" y="572221"/>
            <a:ext cx="3971364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Vyprávěj o podzimním počasí. Obrázky ti pomohou.</a:t>
            </a:r>
            <a:endParaRPr lang="cs-CZ" sz="2800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296533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3" descr="C:\Users\Uzlíková\AppData\Local\Microsoft\Windows\Temporary Internet Files\Content.IE5\X23NRNFV\MC90023737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92959" y="2908131"/>
            <a:ext cx="2168388" cy="17397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18" descr="C:\Users\Uzlíková\AppData\Local\Microsoft\Windows\Temporary Internet Files\Content.IE5\GFOPX8EN\MC90009774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23590" y="1736763"/>
            <a:ext cx="1079041" cy="13579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47" descr="C:\Users\Uzlíková\AppData\Local\Microsoft\Windows\Temporary Internet Files\Content.IE5\X23NRNFV\MC90023941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46363" y="4683724"/>
            <a:ext cx="1149401" cy="17821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3" descr="C:\Users\Uzlíková\AppData\Local\Microsoft\Windows\Temporary Internet Files\Content.IE5\AN5B4D4D\MC90023143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49811" y="2415715"/>
            <a:ext cx="2014096" cy="19551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C:\Users\Uzlíková\AppData\Local\Microsoft\Windows\Temporary Internet Files\Content.IE5\GFOPX8EN\MC90015506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89206" y="3674996"/>
            <a:ext cx="1630375" cy="13917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Uzlíková\AppData\Local\Microsoft\Windows\Temporary Internet Files\Content.IE5\X23NRNFV\MC900214944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2673929"/>
            <a:ext cx="847531" cy="14387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Uzlíková\AppData\Local\Microsoft\Windows\Temporary Internet Files\Content.IE5\U5BWUOGB\MC900193312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16774" y="5646966"/>
            <a:ext cx="975237" cy="8246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84" name="Picture 36" descr="C:\Users\Uzlíková\AppData\Local\Microsoft\Windows\Temporary Internet Files\Content.IE5\X23NRNFV\MC900084010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8741" y="1512492"/>
            <a:ext cx="1556995" cy="9032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86" name="Picture 38" descr="C:\Users\Uzlíková\AppData\Local\Microsoft\Windows\Temporary Internet Files\Content.IE5\AN5B4D4D\MC900331318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20012" y="4839600"/>
            <a:ext cx="983150" cy="11441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88" name="Picture 40" descr="C:\Users\Uzlíková\AppData\Local\Microsoft\Windows\Temporary Internet Files\Content.IE5\X23NRNFV\MC900290877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6168" y="4208289"/>
            <a:ext cx="1595552" cy="24067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89" name="Picture 41" descr="C:\Users\Uzlíková\AppData\Local\Microsoft\Windows\Temporary Internet Files\Content.IE5\U5BWUOGB\MC900233048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58707" y="5182427"/>
            <a:ext cx="1433671" cy="14326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Mrak 12"/>
          <p:cNvSpPr/>
          <p:nvPr/>
        </p:nvSpPr>
        <p:spPr>
          <a:xfrm>
            <a:off x="2449810" y="332869"/>
            <a:ext cx="4858493" cy="1944003"/>
          </a:xfrm>
          <a:prstGeom prst="cloud">
            <a:avLst/>
          </a:prstGeom>
          <a:solidFill>
            <a:schemeClr val="bg1">
              <a:lumMod val="95000"/>
            </a:schemeClr>
          </a:solidFill>
          <a:ln w="76200"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C0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371592" y="553670"/>
            <a:ext cx="418463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   </a:t>
            </a:r>
            <a:r>
              <a:rPr lang="cs-CZ" sz="2800" dirty="0" smtClean="0"/>
              <a:t>   </a:t>
            </a:r>
            <a:r>
              <a:rPr lang="cs-CZ" sz="2800" dirty="0"/>
              <a:t>V</a:t>
            </a:r>
            <a:r>
              <a:rPr lang="cs-CZ" sz="2800" dirty="0" smtClean="0"/>
              <a:t>yprávěj o činnosti lidí            na podzim. Můžeš použít obrázkovou nápovědu.</a:t>
            </a:r>
            <a:endParaRPr lang="cs-CZ" sz="2800" dirty="0"/>
          </a:p>
        </p:txBody>
      </p:sp>
      <p:pic>
        <p:nvPicPr>
          <p:cNvPr id="1026" name="Picture 2" descr="C:\Users\Uzlíková\AppData\Local\Microsoft\Windows\Temporary Internet Files\Content.IE5\4IS3LJ0J\MC900193270[1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04502" y="5633992"/>
            <a:ext cx="607602" cy="6994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392670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1" descr="C:\Users\Uzlíková\AppData\Local\Microsoft\Windows\Temporary Internet Files\Content.IE5\U5BWUOGB\MP90042284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2340872"/>
            <a:ext cx="3231576" cy="40404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3501008"/>
            <a:ext cx="4248472" cy="28803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Mrak 3"/>
          <p:cNvSpPr/>
          <p:nvPr/>
        </p:nvSpPr>
        <p:spPr>
          <a:xfrm>
            <a:off x="323528" y="404665"/>
            <a:ext cx="4896544" cy="1728192"/>
          </a:xfrm>
          <a:prstGeom prst="cloud">
            <a:avLst/>
          </a:prstGeom>
          <a:solidFill>
            <a:schemeClr val="bg1">
              <a:lumMod val="95000"/>
            </a:schemeClr>
          </a:solidFill>
          <a:ln w="76200"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C0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58135" y="647117"/>
            <a:ext cx="4536504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  Poznáš co je na obrázcích?</a:t>
            </a:r>
          </a:p>
          <a:p>
            <a:pPr algn="ctr"/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Pojmenuj každou              skupinu.</a:t>
            </a:r>
            <a:endParaRPr lang="cs-CZ" sz="28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359696" y="1780084"/>
            <a:ext cx="2664296" cy="504056"/>
          </a:xfrm>
          <a:prstGeom prst="rect">
            <a:avLst/>
          </a:prstGeom>
          <a:solidFill>
            <a:srgbClr val="FEF6F0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1248889" y="2909900"/>
            <a:ext cx="2664296" cy="504056"/>
          </a:xfrm>
          <a:prstGeom prst="rect">
            <a:avLst/>
          </a:prstGeom>
          <a:solidFill>
            <a:srgbClr val="F5F8EE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72145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07504" y="415752"/>
            <a:ext cx="8856984" cy="6048672"/>
          </a:xfrm>
          <a:prstGeom prst="rect">
            <a:avLst/>
          </a:prstGeom>
          <a:blipFill>
            <a:blip r:embed="rId2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15516" y="487025"/>
            <a:ext cx="8640960" cy="64325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solidFill>
                  <a:srgbClr val="00B050"/>
                </a:solidFill>
              </a:rPr>
              <a:t>                    </a:t>
            </a:r>
          </a:p>
          <a:p>
            <a:pPr marL="457200" indent="-457200">
              <a:buFont typeface="Wingdings" pitchFamily="2" charset="2"/>
              <a:buChar char="v"/>
            </a:pPr>
            <a:endParaRPr lang="cs-CZ" sz="3200" b="1" dirty="0" smtClean="0">
              <a:solidFill>
                <a:srgbClr val="00B050"/>
              </a:solidFill>
            </a:endParaRPr>
          </a:p>
          <a:p>
            <a:pPr marL="457200" indent="-457200">
              <a:buFont typeface="Wingdings" pitchFamily="2" charset="2"/>
              <a:buChar char="v"/>
            </a:pPr>
            <a:endParaRPr lang="cs-CZ" sz="3200" b="1" dirty="0">
              <a:solidFill>
                <a:srgbClr val="00B050"/>
              </a:solidFill>
            </a:endParaRPr>
          </a:p>
          <a:p>
            <a:pPr marL="457200" indent="-457200">
              <a:buFont typeface="Wingdings" pitchFamily="2" charset="2"/>
              <a:buChar char="v"/>
            </a:pPr>
            <a:r>
              <a:rPr lang="cs-CZ" sz="3200" b="1" dirty="0" smtClean="0">
                <a:solidFill>
                  <a:srgbClr val="00B050"/>
                </a:solidFill>
              </a:rPr>
              <a:t>je název  dne - týdne - měsíce - ročního  období</a:t>
            </a:r>
          </a:p>
          <a:p>
            <a:endParaRPr lang="cs-CZ" sz="3200" b="1" dirty="0">
              <a:solidFill>
                <a:srgbClr val="00B050"/>
              </a:solidFill>
            </a:endParaRPr>
          </a:p>
          <a:p>
            <a:pPr marL="457200" indent="-457200">
              <a:buFont typeface="Wingdings" pitchFamily="2" charset="2"/>
              <a:buChar char="v"/>
            </a:pPr>
            <a:r>
              <a:rPr lang="cs-CZ" sz="3200" b="1" dirty="0">
                <a:solidFill>
                  <a:srgbClr val="00B050"/>
                </a:solidFill>
              </a:rPr>
              <a:t>z</a:t>
            </a:r>
            <a:r>
              <a:rPr lang="cs-CZ" sz="3200" b="1" dirty="0" smtClean="0">
                <a:solidFill>
                  <a:srgbClr val="00B050"/>
                </a:solidFill>
              </a:rPr>
              <a:t>ačíná  21.září, 23.září, 21.října, 23.října  </a:t>
            </a:r>
          </a:p>
          <a:p>
            <a:pPr marL="457200" indent="-457200">
              <a:buFont typeface="Wingdings" pitchFamily="2" charset="2"/>
              <a:buChar char="v"/>
            </a:pPr>
            <a:endParaRPr lang="cs-CZ" sz="3200" b="1" dirty="0">
              <a:solidFill>
                <a:srgbClr val="00B050"/>
              </a:solidFill>
            </a:endParaRPr>
          </a:p>
          <a:p>
            <a:pPr marL="457200" indent="-457200">
              <a:buFont typeface="Wingdings" pitchFamily="2" charset="2"/>
              <a:buChar char="v"/>
            </a:pPr>
            <a:r>
              <a:rPr lang="cs-CZ" sz="3200" b="1" dirty="0">
                <a:solidFill>
                  <a:srgbClr val="00B050"/>
                </a:solidFill>
              </a:rPr>
              <a:t>p</a:t>
            </a:r>
            <a:r>
              <a:rPr lang="cs-CZ" sz="3200" b="1" dirty="0" smtClean="0">
                <a:solidFill>
                  <a:srgbClr val="00B050"/>
                </a:solidFill>
              </a:rPr>
              <a:t>odzimní měsíc není  listopad, srpen, říjen, září</a:t>
            </a:r>
          </a:p>
          <a:p>
            <a:endParaRPr lang="cs-CZ" sz="3200" b="1" dirty="0">
              <a:solidFill>
                <a:srgbClr val="00B050"/>
              </a:solidFill>
            </a:endParaRPr>
          </a:p>
          <a:p>
            <a:pPr marL="457200" indent="-457200">
              <a:buFont typeface="Wingdings" pitchFamily="2" charset="2"/>
              <a:buChar char="v"/>
            </a:pPr>
            <a:r>
              <a:rPr lang="cs-CZ" sz="3200" b="1" dirty="0" smtClean="0">
                <a:solidFill>
                  <a:srgbClr val="00B050"/>
                </a:solidFill>
              </a:rPr>
              <a:t>tažní ptáci odlétají - přilétají </a:t>
            </a:r>
          </a:p>
          <a:p>
            <a:pPr marL="457200" indent="-457200">
              <a:buFont typeface="Wingdings" pitchFamily="2" charset="2"/>
              <a:buChar char="v"/>
            </a:pPr>
            <a:endParaRPr lang="cs-CZ" sz="3200" b="1" dirty="0">
              <a:solidFill>
                <a:srgbClr val="00B050"/>
              </a:solidFill>
            </a:endParaRPr>
          </a:p>
          <a:p>
            <a:r>
              <a:rPr lang="cs-CZ" sz="3200" b="1" dirty="0" smtClean="0">
                <a:solidFill>
                  <a:srgbClr val="00B050"/>
                </a:solidFill>
              </a:rPr>
              <a:t> </a:t>
            </a:r>
            <a:endParaRPr lang="cs-CZ" sz="3200" b="1" dirty="0">
              <a:solidFill>
                <a:srgbClr val="00B050"/>
              </a:solidFill>
            </a:endParaRPr>
          </a:p>
        </p:txBody>
      </p:sp>
      <p:sp>
        <p:nvSpPr>
          <p:cNvPr id="4" name="Mrak 3"/>
          <p:cNvSpPr/>
          <p:nvPr/>
        </p:nvSpPr>
        <p:spPr>
          <a:xfrm rot="21120105">
            <a:off x="288477" y="700180"/>
            <a:ext cx="2706442" cy="1606179"/>
          </a:xfrm>
          <a:prstGeom prst="cloud">
            <a:avLst/>
          </a:prstGeom>
          <a:noFill/>
          <a:ln w="76200"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accent5">
                    <a:lumMod val="75000"/>
                  </a:schemeClr>
                </a:solidFill>
              </a:rPr>
              <a:t>Vyznač správnou odpověď.</a:t>
            </a:r>
            <a:endParaRPr lang="cs-CZ" sz="2800" dirty="0">
              <a:solidFill>
                <a:srgbClr val="C0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788023" y="1503269"/>
            <a:ext cx="1224136" cy="307777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Jméno:</a:t>
            </a:r>
            <a:endParaRPr lang="cs-CZ" sz="1400" dirty="0"/>
          </a:p>
        </p:txBody>
      </p:sp>
      <p:sp>
        <p:nvSpPr>
          <p:cNvPr id="7" name="Obdélník 6"/>
          <p:cNvSpPr/>
          <p:nvPr/>
        </p:nvSpPr>
        <p:spPr>
          <a:xfrm>
            <a:off x="4830814" y="1447287"/>
            <a:ext cx="3853547" cy="440559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6524304" y="649581"/>
            <a:ext cx="2160240" cy="440559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6529167" y="644184"/>
            <a:ext cx="740844" cy="646331"/>
          </a:xfrm>
          <a:prstGeom prst="rect">
            <a:avLst/>
          </a:prstGeom>
          <a:ln>
            <a:noFill/>
          </a:ln>
        </p:spPr>
        <p:txBody>
          <a:bodyPr wrap="none">
            <a:spAutoFit/>
          </a:bodyPr>
          <a:lstStyle/>
          <a:p>
            <a:r>
              <a:rPr lang="cs-CZ" sz="1400" dirty="0" smtClean="0"/>
              <a:t>Datum</a:t>
            </a:r>
            <a:r>
              <a:rPr lang="cs-CZ" dirty="0" smtClean="0"/>
              <a:t>:</a:t>
            </a:r>
            <a:endParaRPr lang="cs-CZ" dirty="0"/>
          </a:p>
          <a:p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3539457" y="573593"/>
            <a:ext cx="2348528" cy="523220"/>
          </a:xfrm>
          <a:prstGeom prst="rect">
            <a:avLst/>
          </a:prstGeom>
          <a:ln>
            <a:noFill/>
          </a:ln>
        </p:spPr>
        <p:txBody>
          <a:bodyPr wrap="none">
            <a:spAutoFit/>
          </a:bodyPr>
          <a:lstStyle/>
          <a:p>
            <a:r>
              <a:rPr lang="cs-CZ" sz="2800" dirty="0" smtClean="0"/>
              <a:t>TEST - PODZIM</a:t>
            </a:r>
            <a:endParaRPr lang="cs-CZ" sz="2800" dirty="0"/>
          </a:p>
        </p:txBody>
      </p:sp>
      <p:sp>
        <p:nvSpPr>
          <p:cNvPr id="11" name="Obdélník 10"/>
          <p:cNvSpPr/>
          <p:nvPr/>
        </p:nvSpPr>
        <p:spPr>
          <a:xfrm>
            <a:off x="3396774" y="625897"/>
            <a:ext cx="2633895" cy="440559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27173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1" descr="C:\Users\Uzlíková\AppData\Local\Microsoft\Windows\Temporary Internet Files\Content.IE5\U5BWUOGB\MP90042284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2340872"/>
            <a:ext cx="3231576" cy="40404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3501008"/>
            <a:ext cx="4248472" cy="28803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Mrak 3"/>
          <p:cNvSpPr/>
          <p:nvPr/>
        </p:nvSpPr>
        <p:spPr>
          <a:xfrm>
            <a:off x="323528" y="404665"/>
            <a:ext cx="4896544" cy="1728192"/>
          </a:xfrm>
          <a:prstGeom prst="cloud">
            <a:avLst/>
          </a:prstGeom>
          <a:solidFill>
            <a:schemeClr val="bg1">
              <a:lumMod val="95000"/>
            </a:schemeClr>
          </a:solidFill>
          <a:ln w="76200"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C0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58135" y="647117"/>
            <a:ext cx="4536504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  Poznáš co je na obrázcích?</a:t>
            </a:r>
          </a:p>
          <a:p>
            <a:pPr algn="ctr"/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Pojmenuj každou              skupinu.</a:t>
            </a:r>
            <a:endParaRPr lang="cs-CZ" sz="28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382961" y="1780084"/>
            <a:ext cx="2664296" cy="504056"/>
          </a:xfrm>
          <a:prstGeom prst="rect">
            <a:avLst/>
          </a:prstGeom>
          <a:solidFill>
            <a:srgbClr val="FEF6F0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OVOCE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248889" y="2909900"/>
            <a:ext cx="2664296" cy="504056"/>
          </a:xfrm>
          <a:prstGeom prst="rect">
            <a:avLst/>
          </a:prstGeom>
          <a:solidFill>
            <a:srgbClr val="F5F8EE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ZELENINA</a:t>
            </a:r>
            <a:endParaRPr lang="cs-CZ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432702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07504" y="415752"/>
            <a:ext cx="8856984" cy="6048672"/>
          </a:xfrm>
          <a:prstGeom prst="rect">
            <a:avLst/>
          </a:prstGeom>
          <a:blipFill>
            <a:blip r:embed="rId2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15516" y="487025"/>
            <a:ext cx="8640960" cy="64940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3200" b="1" dirty="0" smtClean="0">
              <a:solidFill>
                <a:srgbClr val="00B050"/>
              </a:solidFill>
            </a:endParaRPr>
          </a:p>
          <a:p>
            <a:endParaRPr lang="cs-CZ" sz="3200" b="1" dirty="0">
              <a:solidFill>
                <a:srgbClr val="00B050"/>
              </a:solidFill>
            </a:endParaRPr>
          </a:p>
          <a:p>
            <a:endParaRPr lang="cs-CZ" sz="3200" b="1" dirty="0" smtClean="0">
              <a:solidFill>
                <a:srgbClr val="00B050"/>
              </a:solidFill>
            </a:endParaRPr>
          </a:p>
          <a:p>
            <a:endParaRPr lang="cs-CZ" sz="3200" b="1" dirty="0" smtClean="0">
              <a:solidFill>
                <a:srgbClr val="00B050"/>
              </a:solidFill>
            </a:endParaRPr>
          </a:p>
          <a:p>
            <a:r>
              <a:rPr lang="cs-CZ" sz="3200" b="1" dirty="0" smtClean="0">
                <a:solidFill>
                  <a:srgbClr val="00B050"/>
                </a:solidFill>
              </a:rPr>
              <a:t>název  dne - týdne - měsíce - </a:t>
            </a:r>
            <a:r>
              <a:rPr lang="cs-CZ" sz="3200" b="1" u="sng" dirty="0" smtClean="0">
                <a:solidFill>
                  <a:srgbClr val="FF0000"/>
                </a:solidFill>
              </a:rPr>
              <a:t>ročního  období</a:t>
            </a:r>
          </a:p>
          <a:p>
            <a:endParaRPr lang="cs-CZ" sz="3200" b="1" dirty="0">
              <a:solidFill>
                <a:srgbClr val="00B050"/>
              </a:solidFill>
            </a:endParaRPr>
          </a:p>
          <a:p>
            <a:pPr marL="457200" indent="-457200">
              <a:buFont typeface="Wingdings" pitchFamily="2" charset="2"/>
              <a:buChar char="v"/>
            </a:pPr>
            <a:r>
              <a:rPr lang="cs-CZ" sz="3200" b="1" dirty="0">
                <a:solidFill>
                  <a:srgbClr val="00B050"/>
                </a:solidFill>
              </a:rPr>
              <a:t>z</a:t>
            </a:r>
            <a:r>
              <a:rPr lang="cs-CZ" sz="3200" b="1" dirty="0" smtClean="0">
                <a:solidFill>
                  <a:srgbClr val="00B050"/>
                </a:solidFill>
              </a:rPr>
              <a:t>ačíná  21.září, </a:t>
            </a:r>
            <a:r>
              <a:rPr lang="cs-CZ" sz="3200" b="1" u="sng" dirty="0" smtClean="0">
                <a:solidFill>
                  <a:srgbClr val="FF0000"/>
                </a:solidFill>
              </a:rPr>
              <a:t>23.září</a:t>
            </a:r>
            <a:r>
              <a:rPr lang="cs-CZ" sz="3200" b="1" dirty="0" smtClean="0">
                <a:solidFill>
                  <a:srgbClr val="00B050"/>
                </a:solidFill>
              </a:rPr>
              <a:t>, 21.října, 23.října  </a:t>
            </a:r>
          </a:p>
          <a:p>
            <a:pPr marL="457200" indent="-457200">
              <a:buFont typeface="Wingdings" pitchFamily="2" charset="2"/>
              <a:buChar char="v"/>
            </a:pPr>
            <a:endParaRPr lang="cs-CZ" sz="3200" b="1" dirty="0">
              <a:solidFill>
                <a:srgbClr val="00B050"/>
              </a:solidFill>
            </a:endParaRPr>
          </a:p>
          <a:p>
            <a:pPr marL="457200" indent="-457200">
              <a:buFont typeface="Wingdings" pitchFamily="2" charset="2"/>
              <a:buChar char="v"/>
            </a:pPr>
            <a:r>
              <a:rPr lang="cs-CZ" sz="3200" b="1" dirty="0">
                <a:solidFill>
                  <a:srgbClr val="00B050"/>
                </a:solidFill>
              </a:rPr>
              <a:t>p</a:t>
            </a:r>
            <a:r>
              <a:rPr lang="cs-CZ" sz="3200" b="1" dirty="0" smtClean="0">
                <a:solidFill>
                  <a:srgbClr val="00B050"/>
                </a:solidFill>
              </a:rPr>
              <a:t>odzimní měsíc není  listopad, </a:t>
            </a:r>
            <a:r>
              <a:rPr lang="cs-CZ" sz="3200" b="1" u="sng" dirty="0" smtClean="0">
                <a:solidFill>
                  <a:srgbClr val="FF0000"/>
                </a:solidFill>
              </a:rPr>
              <a:t>srpen</a:t>
            </a:r>
            <a:r>
              <a:rPr lang="cs-CZ" sz="3200" b="1" dirty="0" smtClean="0">
                <a:solidFill>
                  <a:srgbClr val="00B050"/>
                </a:solidFill>
              </a:rPr>
              <a:t>, říjen, září</a:t>
            </a:r>
          </a:p>
          <a:p>
            <a:endParaRPr lang="cs-CZ" sz="3200" b="1" dirty="0">
              <a:solidFill>
                <a:srgbClr val="00B050"/>
              </a:solidFill>
            </a:endParaRPr>
          </a:p>
          <a:p>
            <a:pPr marL="457200" indent="-457200">
              <a:buFont typeface="Wingdings" pitchFamily="2" charset="2"/>
              <a:buChar char="v"/>
            </a:pPr>
            <a:r>
              <a:rPr lang="cs-CZ" sz="3200" b="1" dirty="0" smtClean="0">
                <a:solidFill>
                  <a:srgbClr val="00B050"/>
                </a:solidFill>
              </a:rPr>
              <a:t>tažní ptáci </a:t>
            </a:r>
            <a:r>
              <a:rPr lang="cs-CZ" sz="3200" b="1" u="sng" dirty="0" smtClean="0">
                <a:solidFill>
                  <a:srgbClr val="FF0000"/>
                </a:solidFill>
              </a:rPr>
              <a:t>odlétají</a:t>
            </a:r>
            <a:r>
              <a:rPr lang="cs-CZ" sz="3200" b="1" dirty="0" smtClean="0">
                <a:solidFill>
                  <a:srgbClr val="00B050"/>
                </a:solidFill>
              </a:rPr>
              <a:t> - přilétají </a:t>
            </a:r>
          </a:p>
          <a:p>
            <a:pPr marL="457200" indent="-457200">
              <a:buFont typeface="Wingdings" pitchFamily="2" charset="2"/>
              <a:buChar char="v"/>
            </a:pPr>
            <a:endParaRPr lang="cs-CZ" sz="3200" b="1" dirty="0">
              <a:solidFill>
                <a:srgbClr val="00B050"/>
              </a:solidFill>
            </a:endParaRPr>
          </a:p>
          <a:p>
            <a:r>
              <a:rPr lang="cs-CZ" sz="3200" b="1" dirty="0" smtClean="0">
                <a:solidFill>
                  <a:srgbClr val="00B050"/>
                </a:solidFill>
              </a:rPr>
              <a:t> </a:t>
            </a:r>
            <a:endParaRPr lang="cs-CZ" sz="3200" b="1" dirty="0">
              <a:solidFill>
                <a:srgbClr val="00B050"/>
              </a:solidFill>
            </a:endParaRPr>
          </a:p>
        </p:txBody>
      </p:sp>
      <p:sp>
        <p:nvSpPr>
          <p:cNvPr id="4" name="Mrak 3"/>
          <p:cNvSpPr/>
          <p:nvPr/>
        </p:nvSpPr>
        <p:spPr>
          <a:xfrm rot="21120105">
            <a:off x="288477" y="700180"/>
            <a:ext cx="2706442" cy="1606179"/>
          </a:xfrm>
          <a:prstGeom prst="cloud">
            <a:avLst/>
          </a:prstGeom>
          <a:noFill/>
          <a:ln w="76200"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accent5">
                    <a:lumMod val="75000"/>
                  </a:schemeClr>
                </a:solidFill>
              </a:rPr>
              <a:t>Vyznač správnou odpověď.</a:t>
            </a:r>
            <a:endParaRPr lang="cs-CZ" sz="2800" dirty="0">
              <a:solidFill>
                <a:srgbClr val="C0000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830814" y="1447287"/>
            <a:ext cx="3853547" cy="440559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3396774" y="625897"/>
            <a:ext cx="2633895" cy="440559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6524304" y="649581"/>
            <a:ext cx="2160240" cy="440559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3539457" y="573593"/>
            <a:ext cx="2348528" cy="523220"/>
          </a:xfrm>
          <a:prstGeom prst="rect">
            <a:avLst/>
          </a:prstGeom>
          <a:ln>
            <a:noFill/>
          </a:ln>
        </p:spPr>
        <p:txBody>
          <a:bodyPr wrap="none">
            <a:spAutoFit/>
          </a:bodyPr>
          <a:lstStyle/>
          <a:p>
            <a:r>
              <a:rPr lang="cs-CZ" sz="2800" dirty="0" smtClean="0"/>
              <a:t>TEST - PODZIM</a:t>
            </a:r>
            <a:endParaRPr lang="cs-CZ" sz="2800" dirty="0"/>
          </a:p>
        </p:txBody>
      </p:sp>
      <p:sp>
        <p:nvSpPr>
          <p:cNvPr id="13" name="Obdélník 12"/>
          <p:cNvSpPr/>
          <p:nvPr/>
        </p:nvSpPr>
        <p:spPr>
          <a:xfrm>
            <a:off x="6529167" y="644184"/>
            <a:ext cx="740844" cy="646331"/>
          </a:xfrm>
          <a:prstGeom prst="rect">
            <a:avLst/>
          </a:prstGeom>
          <a:ln>
            <a:noFill/>
          </a:ln>
        </p:spPr>
        <p:txBody>
          <a:bodyPr wrap="none">
            <a:spAutoFit/>
          </a:bodyPr>
          <a:lstStyle/>
          <a:p>
            <a:r>
              <a:rPr lang="cs-CZ" sz="1400" dirty="0" smtClean="0"/>
              <a:t>Datum</a:t>
            </a:r>
            <a:r>
              <a:rPr lang="cs-CZ" dirty="0" smtClean="0"/>
              <a:t>:</a:t>
            </a:r>
            <a:endParaRPr lang="cs-CZ" dirty="0"/>
          </a:p>
          <a:p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788023" y="1503269"/>
            <a:ext cx="1224136" cy="307777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Jméno: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38100621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982662" y="79673"/>
            <a:ext cx="5533553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endParaRPr lang="cs-CZ" dirty="0" smtClean="0">
              <a:solidFill>
                <a:prstClr val="black"/>
              </a:solidFill>
            </a:endParaRPr>
          </a:p>
          <a:p>
            <a:pPr lvl="0"/>
            <a:r>
              <a:rPr lang="cs-CZ" dirty="0" smtClean="0">
                <a:solidFill>
                  <a:prstClr val="black"/>
                </a:solidFill>
              </a:rPr>
              <a:t>Ilustrace</a:t>
            </a:r>
            <a:r>
              <a:rPr lang="cs-CZ" dirty="0">
                <a:solidFill>
                  <a:prstClr val="black"/>
                </a:solidFill>
              </a:rPr>
              <a:t>: </a:t>
            </a:r>
            <a:r>
              <a:rPr lang="cs-CZ" dirty="0" smtClean="0">
                <a:solidFill>
                  <a:prstClr val="black"/>
                </a:solidFill>
                <a:hlinkClick r:id="rId2"/>
              </a:rPr>
              <a:t>www.office.microsoft.com</a:t>
            </a:r>
            <a:endParaRPr lang="cs-CZ" dirty="0" smtClean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639967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208</TotalTime>
  <Words>274</Words>
  <Application>Microsoft Office PowerPoint</Application>
  <PresentationFormat>Předvádění na obrazovce (4:3)</PresentationFormat>
  <Paragraphs>70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Uzlíková</dc:creator>
  <cp:lastModifiedBy>Uzlíková</cp:lastModifiedBy>
  <cp:revision>28</cp:revision>
  <dcterms:created xsi:type="dcterms:W3CDTF">2012-07-17T18:33:07Z</dcterms:created>
  <dcterms:modified xsi:type="dcterms:W3CDTF">2013-01-05T21:24:26Z</dcterms:modified>
</cp:coreProperties>
</file>