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7" r:id="rId2"/>
    <p:sldId id="268" r:id="rId3"/>
    <p:sldId id="257" r:id="rId4"/>
    <p:sldId id="265" r:id="rId5"/>
    <p:sldId id="258" r:id="rId6"/>
    <p:sldId id="260" r:id="rId7"/>
    <p:sldId id="266" r:id="rId8"/>
    <p:sldId id="261" r:id="rId9"/>
    <p:sldId id="262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8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VY_32_INOVACE_04_ROK-OPAKOVÁNÍ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ROK-OPAKOVÁNÍ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FE9A527-4FE2-4494-8CAB-5C2C6B68A8B8}" type="presOf" srcId="{019433A1-1324-4DE1-9E6F-32B851095F74}" destId="{E7297F21-D4FD-4A41-AE58-814D01A6B5E7}" srcOrd="1" destOrd="0" presId="urn:microsoft.com/office/officeart/2005/8/layout/target3"/>
    <dgm:cxn modelId="{4F123B2E-0E8D-4EFE-BCC1-53FF5EC8F241}" type="presOf" srcId="{FBBFC3EA-9D9D-4F3A-BEA6-9C2C0E46BF20}" destId="{832BF48F-0145-4429-9E02-8FCA946CCE9E}" srcOrd="1" destOrd="0" presId="urn:microsoft.com/office/officeart/2005/8/layout/target3"/>
    <dgm:cxn modelId="{D668DD4A-A64B-4CF1-BB85-F077A31DA1D5}" type="presOf" srcId="{019433A1-1324-4DE1-9E6F-32B851095F74}" destId="{A3817367-F2BC-482F-8832-FA00B51DCCF3}" srcOrd="0" destOrd="0" presId="urn:microsoft.com/office/officeart/2005/8/layout/target3"/>
    <dgm:cxn modelId="{AC667894-6D4A-48AE-8464-14DD2D453A25}" type="presOf" srcId="{EBC41103-E2E5-4D48-9B4B-425520D3D098}" destId="{50C2F88D-8688-44C2-A854-691F34009D3B}" srcOrd="0" destOrd="0" presId="urn:microsoft.com/office/officeart/2005/8/layout/target3"/>
    <dgm:cxn modelId="{1EF5D65B-1F03-42F8-9C1C-9276F5F0FA18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F948F2D-46F5-4486-81BF-20C19BD7057C}" type="presOf" srcId="{445C7998-7549-48B0-BD68-D4F0167F02E5}" destId="{BC35EE03-4121-4EF9-923D-7CB6D30D358D}" srcOrd="0" destOrd="0" presId="urn:microsoft.com/office/officeart/2005/8/layout/target3"/>
    <dgm:cxn modelId="{C0F56331-39BB-4817-8C13-0EF9967D8ED5}" type="presOf" srcId="{DAEA276B-ECF9-46F6-A7D3-4693B2D32BC4}" destId="{CDED6FE3-AD8F-4ACC-B6B8-710EDDD97598}" srcOrd="0" destOrd="0" presId="urn:microsoft.com/office/officeart/2005/8/layout/target3"/>
    <dgm:cxn modelId="{1BCAE71A-51A3-4E9B-9E70-FACA95241701}" type="presOf" srcId="{DAEA276B-ECF9-46F6-A7D3-4693B2D32BC4}" destId="{F69A1436-182C-465B-AD7F-FE48E0C090C1}" srcOrd="1" destOrd="0" presId="urn:microsoft.com/office/officeart/2005/8/layout/target3"/>
    <dgm:cxn modelId="{91B9505C-0DAD-4152-825A-EEE6EEA1E2C7}" type="presOf" srcId="{445C7998-7549-48B0-BD68-D4F0167F02E5}" destId="{4D19AB04-24FA-40C2-B203-52AE3D15E171}" srcOrd="1" destOrd="0" presId="urn:microsoft.com/office/officeart/2005/8/layout/target3"/>
    <dgm:cxn modelId="{C0C9E8ED-C0F8-44D0-8432-123A11CA0449}" type="presOf" srcId="{39F8B381-5807-488E-AC22-73DD4140ED4A}" destId="{71045F8C-00FA-488E-A7BD-E2E6753D979D}" srcOrd="0" destOrd="0" presId="urn:microsoft.com/office/officeart/2005/8/layout/target3"/>
    <dgm:cxn modelId="{62EFFEC4-32A5-4FAE-851E-A337A0AFF157}" type="presOf" srcId="{FBBFC3EA-9D9D-4F3A-BEA6-9C2C0E46BF20}" destId="{643EA938-EDE0-4533-ACCC-D2BD6F3A527C}" srcOrd="0" destOrd="0" presId="urn:microsoft.com/office/officeart/2005/8/layout/target3"/>
    <dgm:cxn modelId="{0FA49B44-0AB2-4C48-AC26-6C51F9F80DBB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5A67E62-6802-4032-8B4E-DA5A8ABA98AD}" type="presOf" srcId="{C73C7642-F245-4585-8F88-243F9FAEF6CA}" destId="{97289DF2-90F4-4EC2-A9FC-633B00BAB610}" srcOrd="0" destOrd="0" presId="urn:microsoft.com/office/officeart/2005/8/layout/target3"/>
    <dgm:cxn modelId="{09A2D107-733F-46E2-B448-84D772FD7CEF}" type="presParOf" srcId="{71045F8C-00FA-488E-A7BD-E2E6753D979D}" destId="{3577EC6B-C980-4F34-8C69-4365E7B8FC8C}" srcOrd="0" destOrd="0" presId="urn:microsoft.com/office/officeart/2005/8/layout/target3"/>
    <dgm:cxn modelId="{F2752B84-2AC1-4294-8284-2FC1A62FC733}" type="presParOf" srcId="{71045F8C-00FA-488E-A7BD-E2E6753D979D}" destId="{6940EB87-DC1D-4BC3-9408-9AC2E1FFC039}" srcOrd="1" destOrd="0" presId="urn:microsoft.com/office/officeart/2005/8/layout/target3"/>
    <dgm:cxn modelId="{B2160821-71B5-41D6-AD46-AEBB4F279661}" type="presParOf" srcId="{71045F8C-00FA-488E-A7BD-E2E6753D979D}" destId="{BC35EE03-4121-4EF9-923D-7CB6D30D358D}" srcOrd="2" destOrd="0" presId="urn:microsoft.com/office/officeart/2005/8/layout/target3"/>
    <dgm:cxn modelId="{70AC121F-3C3C-492B-BA52-7EE8F34D93AE}" type="presParOf" srcId="{71045F8C-00FA-488E-A7BD-E2E6753D979D}" destId="{C95EEA27-3CBF-4645-A92D-9D8AF5C1CBFC}" srcOrd="3" destOrd="0" presId="urn:microsoft.com/office/officeart/2005/8/layout/target3"/>
    <dgm:cxn modelId="{59E66E77-78A9-4222-8364-DBCC10CC82A3}" type="presParOf" srcId="{71045F8C-00FA-488E-A7BD-E2E6753D979D}" destId="{851BB866-B6AE-4566-893F-4C635BA974FC}" srcOrd="4" destOrd="0" presId="urn:microsoft.com/office/officeart/2005/8/layout/target3"/>
    <dgm:cxn modelId="{6E57E22C-38DE-4605-BF7E-EF15E92AAE16}" type="presParOf" srcId="{71045F8C-00FA-488E-A7BD-E2E6753D979D}" destId="{643EA938-EDE0-4533-ACCC-D2BD6F3A527C}" srcOrd="5" destOrd="0" presId="urn:microsoft.com/office/officeart/2005/8/layout/target3"/>
    <dgm:cxn modelId="{1BB11F65-65AC-49F2-B01A-702B0DB0C05A}" type="presParOf" srcId="{71045F8C-00FA-488E-A7BD-E2E6753D979D}" destId="{92F31B18-D66D-4CC7-89B9-378928DE877D}" srcOrd="6" destOrd="0" presId="urn:microsoft.com/office/officeart/2005/8/layout/target3"/>
    <dgm:cxn modelId="{1AC6174C-F607-4790-97C2-689CF6797DC8}" type="presParOf" srcId="{71045F8C-00FA-488E-A7BD-E2E6753D979D}" destId="{902074E1-B931-4618-97F1-FADBE82E9C3C}" srcOrd="7" destOrd="0" presId="urn:microsoft.com/office/officeart/2005/8/layout/target3"/>
    <dgm:cxn modelId="{03DCA639-5B35-49B1-BC44-5B1567A170B4}" type="presParOf" srcId="{71045F8C-00FA-488E-A7BD-E2E6753D979D}" destId="{A3817367-F2BC-482F-8832-FA00B51DCCF3}" srcOrd="8" destOrd="0" presId="urn:microsoft.com/office/officeart/2005/8/layout/target3"/>
    <dgm:cxn modelId="{0ED73F28-A323-4475-A4CF-CCD40089FAEE}" type="presParOf" srcId="{71045F8C-00FA-488E-A7BD-E2E6753D979D}" destId="{626ABFF6-56C8-4386-B662-68EC364EED9D}" srcOrd="9" destOrd="0" presId="urn:microsoft.com/office/officeart/2005/8/layout/target3"/>
    <dgm:cxn modelId="{B8FD4B1F-579D-41ED-8B40-727E477AB832}" type="presParOf" srcId="{71045F8C-00FA-488E-A7BD-E2E6753D979D}" destId="{6DB11F1C-D028-4800-9625-6611CA9DE6D4}" srcOrd="10" destOrd="0" presId="urn:microsoft.com/office/officeart/2005/8/layout/target3"/>
    <dgm:cxn modelId="{64ABC526-8ED0-41BD-B256-747F5ACE3DC9}" type="presParOf" srcId="{71045F8C-00FA-488E-A7BD-E2E6753D979D}" destId="{CDED6FE3-AD8F-4ACC-B6B8-710EDDD97598}" srcOrd="11" destOrd="0" presId="urn:microsoft.com/office/officeart/2005/8/layout/target3"/>
    <dgm:cxn modelId="{402C202C-B52B-4592-A312-EB84EEB5108B}" type="presParOf" srcId="{71045F8C-00FA-488E-A7BD-E2E6753D979D}" destId="{397AC6D7-84A6-4150-958F-83C92D9ACF38}" srcOrd="12" destOrd="0" presId="urn:microsoft.com/office/officeart/2005/8/layout/target3"/>
    <dgm:cxn modelId="{AB9A7013-432C-4602-A3C6-3AB7BA2BBEF4}" type="presParOf" srcId="{71045F8C-00FA-488E-A7BD-E2E6753D979D}" destId="{D7419528-33A6-416D-9E64-B3F7915C5149}" srcOrd="13" destOrd="0" presId="urn:microsoft.com/office/officeart/2005/8/layout/target3"/>
    <dgm:cxn modelId="{66C71DB4-8E44-4FD7-9B3D-F7E131AE98E1}" type="presParOf" srcId="{71045F8C-00FA-488E-A7BD-E2E6753D979D}" destId="{97289DF2-90F4-4EC2-A9FC-633B00BAB610}" srcOrd="14" destOrd="0" presId="urn:microsoft.com/office/officeart/2005/8/layout/target3"/>
    <dgm:cxn modelId="{9ADB6A3D-DC47-48D2-8D0D-525DF91DEECC}" type="presParOf" srcId="{71045F8C-00FA-488E-A7BD-E2E6753D979D}" destId="{234EBA9D-95B4-4C20-A84E-6F65F1085DC6}" srcOrd="15" destOrd="0" presId="urn:microsoft.com/office/officeart/2005/8/layout/target3"/>
    <dgm:cxn modelId="{5C64C4F7-3683-4558-921C-1BBF723F473A}" type="presParOf" srcId="{71045F8C-00FA-488E-A7BD-E2E6753D979D}" destId="{12255512-213F-41DF-90A6-8B4CD74A2B52}" srcOrd="16" destOrd="0" presId="urn:microsoft.com/office/officeart/2005/8/layout/target3"/>
    <dgm:cxn modelId="{84AFAFB4-F480-4B97-835D-524551E343EF}" type="presParOf" srcId="{71045F8C-00FA-488E-A7BD-E2E6753D979D}" destId="{50C2F88D-8688-44C2-A854-691F34009D3B}" srcOrd="17" destOrd="0" presId="urn:microsoft.com/office/officeart/2005/8/layout/target3"/>
    <dgm:cxn modelId="{AEC5E7AB-B91F-40C8-91BE-6252C75D74B0}" type="presParOf" srcId="{71045F8C-00FA-488E-A7BD-E2E6753D979D}" destId="{4D19AB04-24FA-40C2-B203-52AE3D15E171}" srcOrd="18" destOrd="0" presId="urn:microsoft.com/office/officeart/2005/8/layout/target3"/>
    <dgm:cxn modelId="{AB965F60-0AAC-4148-9D03-37778EDA5682}" type="presParOf" srcId="{71045F8C-00FA-488E-A7BD-E2E6753D979D}" destId="{832BF48F-0145-4429-9E02-8FCA946CCE9E}" srcOrd="19" destOrd="0" presId="urn:microsoft.com/office/officeart/2005/8/layout/target3"/>
    <dgm:cxn modelId="{A4A0E087-F20D-4014-BA26-1CF7D7294992}" type="presParOf" srcId="{71045F8C-00FA-488E-A7BD-E2E6753D979D}" destId="{E7297F21-D4FD-4A41-AE58-814D01A6B5E7}" srcOrd="20" destOrd="0" presId="urn:microsoft.com/office/officeart/2005/8/layout/target3"/>
    <dgm:cxn modelId="{11F5EC2B-8682-42E2-990E-081E77F37E8B}" type="presParOf" srcId="{71045F8C-00FA-488E-A7BD-E2E6753D979D}" destId="{F69A1436-182C-465B-AD7F-FE48E0C090C1}" srcOrd="21" destOrd="0" presId="urn:microsoft.com/office/officeart/2005/8/layout/target3"/>
    <dgm:cxn modelId="{9994DFD7-F6B5-4547-A799-2293DE971C3B}" type="presParOf" srcId="{71045F8C-00FA-488E-A7BD-E2E6753D979D}" destId="{AA41A67C-3D3F-4AE9-9E0F-5D7F7BB2E741}" srcOrd="22" destOrd="0" presId="urn:microsoft.com/office/officeart/2005/8/layout/target3"/>
    <dgm:cxn modelId="{8C107DEC-CF00-4DC1-9A2D-362D7882552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VY_32_INOVACE_04_ROK-OPAKOVÁNÍ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ROK-OPAKOVÁNÍ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C7093C-2FAD-4646-8E44-692DBE25296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A314F-D995-410F-A89D-4A36324AB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027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538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207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04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457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571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25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363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433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765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214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988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37296-BBFB-40DC-9947-E083C747CF9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35A986-0438-4B6A-9F34-DB432E81D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270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798632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994982"/>
              </p:ext>
            </p:extLst>
          </p:nvPr>
        </p:nvGraphicFramePr>
        <p:xfrm>
          <a:off x="899592" y="1340768"/>
          <a:ext cx="7632848" cy="365396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4584848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70882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 část slouží k tisku</a:t>
                      </a:r>
                    </a:p>
                    <a:p>
                      <a:r>
                        <a:rPr lang="cs-CZ" baseline="0" dirty="0" smtClean="0"/>
                        <a:t>Procvičení učiva – test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Fixy na tabuli, vytisknutý materiál, pero, černá pastelka </a:t>
                      </a:r>
                      <a:endParaRPr lang="cs-CZ" dirty="0"/>
                    </a:p>
                  </a:txBody>
                  <a:tcPr/>
                </a:tc>
              </a:tr>
              <a:tr h="78003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pracují samostatně.</a:t>
                      </a:r>
                      <a:r>
                        <a:rPr lang="cs-CZ" baseline="0" dirty="0" smtClean="0"/>
                        <a:t> Kontrolu </a:t>
                      </a:r>
                      <a:r>
                        <a:rPr lang="cs-CZ" dirty="0" smtClean="0"/>
                        <a:t>lze realizovat pomocí fixu určeného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 psaní na interaktivní tabuli.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95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835337" y="540552"/>
            <a:ext cx="7776864" cy="5984792"/>
          </a:xfrm>
          <a:prstGeom prst="horizontalScroll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63687" y="1772816"/>
            <a:ext cx="6696745" cy="36625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Rok – opakování</a:t>
            </a:r>
            <a:endParaRPr lang="cs-CZ" sz="7200" b="1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endParaRPr lang="cs-CZ" sz="4000" b="1" dirty="0" smtClean="0">
              <a:ln w="11430"/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r>
              <a:rPr lang="cs-CZ" sz="4000" b="1" dirty="0" smtClean="0">
                <a:ln w="11430"/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Dávali jste při výuce pozor?       </a:t>
            </a:r>
          </a:p>
          <a:p>
            <a:endParaRPr lang="cs-CZ" sz="4000" b="1" dirty="0">
              <a:ln w="11430"/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4000" b="1" dirty="0" smtClean="0">
                <a:ln w="11430"/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Pak  se vám vše  povede . </a:t>
            </a:r>
            <a:endParaRPr lang="cs-CZ" sz="4000" b="1" cap="none" spc="0" dirty="0">
              <a:ln w="11430"/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7607762" y="4715277"/>
            <a:ext cx="655825" cy="720080"/>
          </a:xfrm>
          <a:prstGeom prst="smileyFace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880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827584" y="692696"/>
            <a:ext cx="7560840" cy="2736304"/>
          </a:xfrm>
          <a:prstGeom prst="downArrow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DOKRESLI OBLIČEJ, KTERÝ VYJADŘUJE TVŮJ POCIT                                     Z VYKONANÉ PRÁCE.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491880" y="3861048"/>
            <a:ext cx="2232248" cy="2088232"/>
          </a:xfrm>
          <a:prstGeom prst="ellipse">
            <a:avLst/>
          </a:prstGeom>
          <a:solidFill>
            <a:srgbClr val="FFFF66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072451" y="4512118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864967" y="4512118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41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Jméno: _______________________                                  Datum: ________________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196752"/>
            <a:ext cx="799288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b="1" u="sng" dirty="0" smtClean="0"/>
          </a:p>
          <a:p>
            <a:pPr algn="ctr"/>
            <a:r>
              <a:rPr lang="cs-CZ" sz="2400" b="1" u="sng" dirty="0" smtClean="0"/>
              <a:t>Opakování  rok - měsíce - týden</a:t>
            </a:r>
          </a:p>
          <a:p>
            <a:pPr algn="ctr"/>
            <a:endParaRPr lang="cs-CZ" sz="2400" b="1" u="sng" dirty="0"/>
          </a:p>
          <a:p>
            <a:r>
              <a:rPr lang="cs-CZ" sz="1600" dirty="0" smtClean="0"/>
              <a:t>1.    Zapiš </a:t>
            </a:r>
            <a:r>
              <a:rPr lang="cs-CZ" sz="1600" b="1" dirty="0" smtClean="0"/>
              <a:t>pracovní</a:t>
            </a:r>
            <a:r>
              <a:rPr lang="cs-CZ" sz="1600" dirty="0" smtClean="0"/>
              <a:t> </a:t>
            </a:r>
            <a:r>
              <a:rPr lang="cs-CZ" sz="1600" b="1" dirty="0" smtClean="0"/>
              <a:t>dny</a:t>
            </a:r>
            <a:r>
              <a:rPr lang="cs-CZ" sz="1600" dirty="0" smtClean="0"/>
              <a:t> v týdnu:   1.  ___________________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2.  ___________________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3.  ___________________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4.  ___________________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5.  ___________________</a:t>
            </a:r>
          </a:p>
          <a:p>
            <a:endParaRPr lang="cs-CZ" sz="1600" dirty="0" smtClean="0"/>
          </a:p>
          <a:p>
            <a:pPr marL="342900" indent="-342900">
              <a:buAutoNum type="arabicPeriod" startAt="2"/>
            </a:pPr>
            <a:r>
              <a:rPr lang="cs-CZ" sz="1600" dirty="0" smtClean="0"/>
              <a:t>Zeleně zakroužkuj číslici, která je u dnešního dne.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Modře zakroužkuj číslici, která je u včerejšího dne.</a:t>
            </a:r>
          </a:p>
          <a:p>
            <a:r>
              <a:rPr lang="cs-CZ" sz="1600" dirty="0" smtClean="0"/>
              <a:t>       Žlutě zakroužkuj číslici, která je u zítřejšího dne.</a:t>
            </a:r>
          </a:p>
          <a:p>
            <a:endParaRPr lang="cs-CZ" sz="1600" dirty="0"/>
          </a:p>
          <a:p>
            <a:pPr marL="342900" indent="-342900">
              <a:buAutoNum type="arabicPeriod" startAt="3"/>
            </a:pPr>
            <a:r>
              <a:rPr lang="cs-CZ" sz="1600" dirty="0" smtClean="0"/>
              <a:t>Zapiš </a:t>
            </a:r>
            <a:r>
              <a:rPr lang="cs-CZ" sz="1600" b="1" dirty="0" smtClean="0"/>
              <a:t>dny volna</a:t>
            </a:r>
            <a:r>
              <a:rPr lang="cs-CZ" sz="1600" dirty="0" smtClean="0"/>
              <a:t>:  ___________________ + ___________________</a:t>
            </a:r>
          </a:p>
          <a:p>
            <a:pPr marL="342900" indent="-342900">
              <a:buAutoNum type="arabicPeriod" startAt="3"/>
            </a:pPr>
            <a:endParaRPr lang="cs-CZ" sz="1600" dirty="0" smtClean="0"/>
          </a:p>
          <a:p>
            <a:r>
              <a:rPr lang="cs-CZ" sz="1600" dirty="0"/>
              <a:t> </a:t>
            </a:r>
            <a:r>
              <a:rPr lang="cs-CZ" sz="1600" dirty="0" smtClean="0"/>
              <a:t>      Víš, jak se těmto dnům také říká?  Zapiš.  _____________________</a:t>
            </a:r>
          </a:p>
          <a:p>
            <a:endParaRPr lang="cs-CZ" sz="1600" dirty="0"/>
          </a:p>
          <a:p>
            <a:r>
              <a:rPr lang="cs-CZ" sz="1600" dirty="0" smtClean="0"/>
              <a:t>4.     Doplň. Celý týden má ____ dnů.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ctr"/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val="188288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91562" y="332656"/>
            <a:ext cx="7992888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/>
          </a:p>
          <a:p>
            <a:pPr marL="342900" indent="-342900">
              <a:buAutoNum type="arabicPeriod" startAt="5"/>
            </a:pPr>
            <a:r>
              <a:rPr lang="cs-CZ" sz="1600" dirty="0" smtClean="0"/>
              <a:t>Doplň na čáry název  ročních období. Přiřaď roční období ke správnému časovému údaji.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Použij barvy uvedené v závorce za časovým údajem.</a:t>
            </a:r>
          </a:p>
          <a:p>
            <a:endParaRPr lang="cs-CZ" sz="1600" dirty="0"/>
          </a:p>
          <a:p>
            <a:r>
              <a:rPr lang="cs-CZ" sz="1600" dirty="0" smtClean="0"/>
              <a:t>        ____________                               21. prosince   ( modrá )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____________                               21. března      ( zelená )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____________                               23. září            ( hnědá )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____________                               21. červen      ( žlutá )</a:t>
            </a:r>
          </a:p>
          <a:p>
            <a:endParaRPr lang="cs-CZ" sz="1600" dirty="0"/>
          </a:p>
          <a:p>
            <a:r>
              <a:rPr lang="cs-CZ" sz="1600" dirty="0" smtClean="0"/>
              <a:t>6.    Zapiš k číslům měsíce kalendářního roku. </a:t>
            </a:r>
          </a:p>
          <a:p>
            <a:r>
              <a:rPr lang="cs-CZ" sz="1600" dirty="0" smtClean="0"/>
              <a:t>   </a:t>
            </a:r>
          </a:p>
          <a:p>
            <a:r>
              <a:rPr lang="cs-CZ" sz="1600" dirty="0" smtClean="0"/>
              <a:t>                     1.  ___________________                                7.  ___________________</a:t>
            </a:r>
          </a:p>
          <a:p>
            <a:r>
              <a:rPr lang="cs-CZ" sz="1600" dirty="0" smtClean="0"/>
              <a:t>                     2.  ___________________                                8.  ___________________</a:t>
            </a:r>
          </a:p>
          <a:p>
            <a:r>
              <a:rPr lang="cs-CZ" sz="1600" dirty="0" smtClean="0"/>
              <a:t>                     3.  ___________________                                9.  ___________________</a:t>
            </a:r>
          </a:p>
          <a:p>
            <a:r>
              <a:rPr lang="cs-CZ" sz="1600" dirty="0" smtClean="0"/>
              <a:t>                     4.  ___________________                              10.  ___________________</a:t>
            </a:r>
          </a:p>
          <a:p>
            <a:r>
              <a:rPr lang="cs-CZ" sz="1600" dirty="0" smtClean="0"/>
              <a:t>                     5.  ___________________                              11.  ___________________</a:t>
            </a:r>
          </a:p>
          <a:p>
            <a:r>
              <a:rPr lang="cs-CZ" sz="1600" dirty="0" smtClean="0"/>
              <a:t>                     6.  ___________________                              12.  ___________________</a:t>
            </a:r>
          </a:p>
          <a:p>
            <a:endParaRPr lang="cs-CZ" sz="1600" dirty="0"/>
          </a:p>
          <a:p>
            <a:r>
              <a:rPr lang="cs-CZ" sz="1600" dirty="0" smtClean="0"/>
              <a:t>7.    Ve </a:t>
            </a:r>
            <a:r>
              <a:rPr lang="cs-CZ" sz="1600" b="1" dirty="0" smtClean="0"/>
              <a:t>cvičení číslo 6 </a:t>
            </a:r>
            <a:r>
              <a:rPr lang="cs-CZ" sz="1600" dirty="0" smtClean="0"/>
              <a:t>zakroužkuj číslice, které patří </a:t>
            </a:r>
            <a:r>
              <a:rPr lang="cs-CZ" sz="1600" b="1" dirty="0" smtClean="0"/>
              <a:t>k letním </a:t>
            </a:r>
            <a:r>
              <a:rPr lang="cs-CZ" sz="1600" dirty="0" smtClean="0"/>
              <a:t>měsícům </a:t>
            </a:r>
            <a:r>
              <a:rPr lang="cs-CZ" sz="1600" b="1" dirty="0" smtClean="0"/>
              <a:t>žlutě</a:t>
            </a:r>
            <a:r>
              <a:rPr lang="cs-CZ" sz="1600" dirty="0" smtClean="0"/>
              <a:t> a </a:t>
            </a:r>
            <a:r>
              <a:rPr lang="cs-CZ" sz="1600" b="1" dirty="0" smtClean="0"/>
              <a:t>k zimním modře</a:t>
            </a:r>
            <a:r>
              <a:rPr lang="cs-CZ" sz="1600" dirty="0" smtClean="0"/>
              <a:t>.</a:t>
            </a:r>
          </a:p>
          <a:p>
            <a:r>
              <a:rPr lang="cs-CZ" sz="1600" b="1" dirty="0" smtClean="0"/>
              <a:t>                     </a:t>
            </a:r>
          </a:p>
          <a:p>
            <a:r>
              <a:rPr lang="cs-CZ" sz="1600" dirty="0" smtClean="0"/>
              <a:t>                     </a:t>
            </a:r>
          </a:p>
          <a:p>
            <a:endParaRPr lang="cs-CZ" sz="1600" dirty="0" smtClean="0"/>
          </a:p>
          <a:p>
            <a:r>
              <a:rPr lang="cs-CZ" sz="1600" dirty="0" smtClean="0"/>
              <a:t> 8.    Doplň. Kalendářní rok má ______měsíců.</a:t>
            </a:r>
          </a:p>
          <a:p>
            <a:endParaRPr lang="cs-CZ" sz="1600" dirty="0"/>
          </a:p>
          <a:p>
            <a:r>
              <a:rPr lang="cs-CZ" sz="1600" dirty="0" smtClean="0"/>
              <a:t>            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pPr algn="ctr"/>
            <a:endParaRPr lang="cs-CZ" sz="2400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7452320" y="5347118"/>
            <a:ext cx="1368152" cy="122413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5347118"/>
            <a:ext cx="10801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ZNÁMKA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32524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827584" y="692696"/>
            <a:ext cx="7560840" cy="2736304"/>
          </a:xfrm>
          <a:prstGeom prst="downArrow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DOKRESLI OBLIČEJ, KTERÝ VYJADŘUJE TVŮJ POCIT                                     Z VYKONANÉ PRÁCE.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491880" y="3861048"/>
            <a:ext cx="2232248" cy="2088232"/>
          </a:xfrm>
          <a:prstGeom prst="ellipse">
            <a:avLst/>
          </a:prstGeom>
          <a:solidFill>
            <a:srgbClr val="FFFF66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072451" y="4512118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864967" y="4512118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799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Jméno: _______________________                                  Datum: ________________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217960"/>
            <a:ext cx="7992888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b="1" u="sng" dirty="0" smtClean="0"/>
          </a:p>
          <a:p>
            <a:pPr algn="ctr"/>
            <a:r>
              <a:rPr lang="cs-CZ" sz="2400" b="1" u="sng" dirty="0" smtClean="0"/>
              <a:t>Opakování  rok - měsíce - týden</a:t>
            </a:r>
          </a:p>
          <a:p>
            <a:pPr algn="ctr"/>
            <a:endParaRPr lang="cs-CZ" sz="2400" b="1" u="sng" dirty="0"/>
          </a:p>
          <a:p>
            <a:r>
              <a:rPr lang="cs-CZ" sz="1600" dirty="0" smtClean="0"/>
              <a:t>1.    Zapiš </a:t>
            </a:r>
            <a:r>
              <a:rPr lang="cs-CZ" sz="1600" b="1" dirty="0" smtClean="0"/>
              <a:t>pracovní</a:t>
            </a:r>
            <a:r>
              <a:rPr lang="cs-CZ" sz="1600" dirty="0" smtClean="0"/>
              <a:t> </a:t>
            </a:r>
            <a:r>
              <a:rPr lang="cs-CZ" sz="1600" b="1" dirty="0" smtClean="0"/>
              <a:t>dny</a:t>
            </a:r>
            <a:r>
              <a:rPr lang="cs-CZ" sz="1600" dirty="0" smtClean="0"/>
              <a:t> v týdnu:  1. </a:t>
            </a:r>
            <a:r>
              <a:rPr lang="cs-CZ" sz="1600" dirty="0" smtClean="0">
                <a:solidFill>
                  <a:srgbClr val="FF0000"/>
                </a:solidFill>
              </a:rPr>
              <a:t>pondělí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2. </a:t>
            </a:r>
            <a:r>
              <a:rPr lang="cs-CZ" sz="1600" dirty="0" smtClean="0">
                <a:solidFill>
                  <a:srgbClr val="FF0000"/>
                </a:solidFill>
              </a:rPr>
              <a:t>úterý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                  NAPŘÍKLAD                   </a:t>
            </a:r>
            <a:r>
              <a:rPr lang="cs-CZ" sz="1400" b="1" dirty="0" smtClean="0"/>
              <a:t> </a:t>
            </a:r>
            <a:r>
              <a:rPr lang="cs-CZ" sz="1600" dirty="0" smtClean="0"/>
              <a:t>3. </a:t>
            </a:r>
            <a:r>
              <a:rPr lang="cs-CZ" sz="1600" dirty="0" smtClean="0">
                <a:solidFill>
                  <a:srgbClr val="FF0000"/>
                </a:solidFill>
              </a:rPr>
              <a:t>středa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4. </a:t>
            </a:r>
            <a:r>
              <a:rPr lang="cs-CZ" sz="1600" dirty="0" smtClean="0">
                <a:solidFill>
                  <a:srgbClr val="FF0000"/>
                </a:solidFill>
              </a:rPr>
              <a:t>čtvrtek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5. </a:t>
            </a:r>
            <a:r>
              <a:rPr lang="cs-CZ" sz="1600" dirty="0" smtClean="0">
                <a:solidFill>
                  <a:srgbClr val="FF0000"/>
                </a:solidFill>
              </a:rPr>
              <a:t>pátek</a:t>
            </a:r>
          </a:p>
          <a:p>
            <a:endParaRPr lang="cs-CZ" sz="1600" dirty="0" smtClean="0"/>
          </a:p>
          <a:p>
            <a:pPr marL="342900" indent="-342900">
              <a:buAutoNum type="arabicPeriod" startAt="2"/>
            </a:pPr>
            <a:r>
              <a:rPr lang="cs-CZ" sz="1600" dirty="0" smtClean="0"/>
              <a:t>Zeleně zakroužkuj číslici, která je u dnešního dne.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Modře zakroužkuj číslici, která je u včerejšího dne.</a:t>
            </a:r>
          </a:p>
          <a:p>
            <a:r>
              <a:rPr lang="cs-CZ" sz="1600" dirty="0" smtClean="0"/>
              <a:t>       Žlutě zakroužkuj číslici, která je u zítřejšího dne.</a:t>
            </a:r>
          </a:p>
          <a:p>
            <a:endParaRPr lang="cs-CZ" sz="1600" dirty="0"/>
          </a:p>
          <a:p>
            <a:pPr marL="342900" indent="-342900">
              <a:buAutoNum type="arabicPeriod" startAt="3"/>
            </a:pPr>
            <a:r>
              <a:rPr lang="cs-CZ" sz="1600" dirty="0" smtClean="0"/>
              <a:t>Zapiš </a:t>
            </a:r>
            <a:r>
              <a:rPr lang="cs-CZ" sz="1600" b="1" dirty="0" smtClean="0"/>
              <a:t>dny volna</a:t>
            </a:r>
            <a:r>
              <a:rPr lang="cs-CZ" sz="1600" dirty="0" smtClean="0"/>
              <a:t>:  </a:t>
            </a:r>
            <a:r>
              <a:rPr lang="cs-CZ" sz="1600" dirty="0" smtClean="0">
                <a:solidFill>
                  <a:srgbClr val="FF0000"/>
                </a:solidFill>
              </a:rPr>
              <a:t>sobota </a:t>
            </a:r>
            <a:r>
              <a:rPr lang="cs-CZ" sz="1600" dirty="0" smtClean="0"/>
              <a:t>+</a:t>
            </a:r>
            <a:r>
              <a:rPr lang="cs-CZ" sz="1600" dirty="0" smtClean="0">
                <a:solidFill>
                  <a:srgbClr val="FF0000"/>
                </a:solidFill>
              </a:rPr>
              <a:t> neděle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Víš, jak se těmto dnům také říká?  Zapiš.  </a:t>
            </a:r>
            <a:r>
              <a:rPr lang="cs-CZ" sz="1600" dirty="0" smtClean="0">
                <a:solidFill>
                  <a:srgbClr val="FF0000"/>
                </a:solidFill>
              </a:rPr>
              <a:t>Víkend</a:t>
            </a:r>
          </a:p>
          <a:p>
            <a:endParaRPr lang="cs-CZ" sz="1600" dirty="0">
              <a:solidFill>
                <a:srgbClr val="FF0000"/>
              </a:solidFill>
            </a:endParaRPr>
          </a:p>
          <a:p>
            <a:r>
              <a:rPr lang="cs-CZ" sz="1600" dirty="0" smtClean="0"/>
              <a:t>4.     Doplň. Celý týden má  </a:t>
            </a:r>
            <a:r>
              <a:rPr lang="cs-CZ" sz="1600" dirty="0" smtClean="0">
                <a:solidFill>
                  <a:srgbClr val="FF0000"/>
                </a:solidFill>
              </a:rPr>
              <a:t>7</a:t>
            </a:r>
            <a:r>
              <a:rPr lang="cs-CZ" sz="1600" dirty="0" smtClean="0"/>
              <a:t>  dnů.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ctr"/>
            <a:endParaRPr lang="cs-CZ" sz="2400" b="1" u="sng" dirty="0"/>
          </a:p>
        </p:txBody>
      </p:sp>
      <p:sp>
        <p:nvSpPr>
          <p:cNvPr id="5" name="Ovál 4"/>
          <p:cNvSpPr/>
          <p:nvPr/>
        </p:nvSpPr>
        <p:spPr>
          <a:xfrm>
            <a:off x="3327287" y="2885593"/>
            <a:ext cx="288032" cy="248681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347864" y="2623996"/>
            <a:ext cx="288032" cy="248681"/>
          </a:xfrm>
          <a:prstGeom prst="ellipse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347864" y="3160643"/>
            <a:ext cx="288032" cy="248681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58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91562" y="332656"/>
            <a:ext cx="7992888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/>
          </a:p>
          <a:p>
            <a:pPr marL="342900" indent="-342900">
              <a:buAutoNum type="arabicPeriod" startAt="5"/>
            </a:pPr>
            <a:r>
              <a:rPr lang="cs-CZ" sz="1600" dirty="0" smtClean="0"/>
              <a:t>Doplň na čáry název  ročních období. Přiřaď roční období ke správnému časovému údaji.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Použij barvy uvedené v závorce za časovým údajem.</a:t>
            </a:r>
          </a:p>
          <a:p>
            <a:endParaRPr lang="cs-CZ" sz="1600" dirty="0"/>
          </a:p>
          <a:p>
            <a:r>
              <a:rPr lang="cs-CZ" sz="1600" dirty="0" smtClean="0"/>
              <a:t>        </a:t>
            </a:r>
            <a:r>
              <a:rPr lang="cs-CZ" sz="1600" dirty="0" smtClean="0">
                <a:solidFill>
                  <a:srgbClr val="FF0000"/>
                </a:solidFill>
              </a:rPr>
              <a:t>jaro</a:t>
            </a:r>
            <a:r>
              <a:rPr lang="cs-CZ" sz="1600" dirty="0" smtClean="0"/>
              <a:t>                               21. prosince   ( modrá )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</a:t>
            </a:r>
            <a:r>
              <a:rPr lang="cs-CZ" sz="1600" dirty="0" smtClean="0">
                <a:solidFill>
                  <a:srgbClr val="FF0000"/>
                </a:solidFill>
              </a:rPr>
              <a:t>léto </a:t>
            </a:r>
            <a:r>
              <a:rPr lang="cs-CZ" sz="1600" dirty="0" smtClean="0"/>
              <a:t>                              21. března      ( zelená )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</a:t>
            </a:r>
            <a:r>
              <a:rPr lang="cs-CZ" sz="1600" dirty="0" smtClean="0">
                <a:solidFill>
                  <a:srgbClr val="FF0000"/>
                </a:solidFill>
              </a:rPr>
              <a:t>podzim</a:t>
            </a:r>
            <a:r>
              <a:rPr lang="cs-CZ" sz="1600" dirty="0" smtClean="0"/>
              <a:t>                         23. září            ( hnědá )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</a:t>
            </a:r>
            <a:r>
              <a:rPr lang="cs-CZ" sz="1600" dirty="0" smtClean="0">
                <a:solidFill>
                  <a:srgbClr val="FF0000"/>
                </a:solidFill>
              </a:rPr>
              <a:t> zima                              </a:t>
            </a:r>
            <a:r>
              <a:rPr lang="cs-CZ" sz="1600" dirty="0" smtClean="0"/>
              <a:t>21. červen      ( žlutá )</a:t>
            </a:r>
          </a:p>
          <a:p>
            <a:endParaRPr lang="cs-CZ" sz="1600" dirty="0"/>
          </a:p>
          <a:p>
            <a:r>
              <a:rPr lang="cs-CZ" sz="1600" dirty="0" smtClean="0"/>
              <a:t>6.    Zapiš k číslům měsíce kalendářního roku. </a:t>
            </a:r>
          </a:p>
          <a:p>
            <a:r>
              <a:rPr lang="cs-CZ" sz="1600" dirty="0" smtClean="0"/>
              <a:t>   </a:t>
            </a:r>
          </a:p>
          <a:p>
            <a:r>
              <a:rPr lang="cs-CZ" sz="1600" dirty="0" smtClean="0"/>
              <a:t>                     1. </a:t>
            </a:r>
            <a:r>
              <a:rPr lang="cs-CZ" sz="1600" dirty="0" smtClean="0">
                <a:solidFill>
                  <a:srgbClr val="FF0000"/>
                </a:solidFill>
              </a:rPr>
              <a:t> leden                               </a:t>
            </a:r>
            <a:r>
              <a:rPr lang="cs-CZ" sz="1600" dirty="0" smtClean="0"/>
              <a:t>7.  </a:t>
            </a:r>
            <a:r>
              <a:rPr lang="cs-CZ" sz="1600" dirty="0" smtClean="0">
                <a:solidFill>
                  <a:srgbClr val="FF0000"/>
                </a:solidFill>
              </a:rPr>
              <a:t>červenec</a:t>
            </a:r>
          </a:p>
          <a:p>
            <a:r>
              <a:rPr lang="cs-CZ" sz="1600" dirty="0" smtClean="0"/>
              <a:t>                     2.  </a:t>
            </a:r>
            <a:r>
              <a:rPr lang="cs-CZ" sz="1600" dirty="0" smtClean="0">
                <a:solidFill>
                  <a:srgbClr val="FF0000"/>
                </a:solidFill>
              </a:rPr>
              <a:t>únor                </a:t>
            </a:r>
            <a:r>
              <a:rPr lang="cs-CZ" sz="1600" dirty="0" smtClean="0"/>
              <a:t>                 8.  </a:t>
            </a:r>
            <a:r>
              <a:rPr lang="cs-CZ" sz="1600" dirty="0" smtClean="0">
                <a:solidFill>
                  <a:srgbClr val="FF0000"/>
                </a:solidFill>
              </a:rPr>
              <a:t>srpen</a:t>
            </a:r>
          </a:p>
          <a:p>
            <a:r>
              <a:rPr lang="cs-CZ" sz="1600" dirty="0" smtClean="0"/>
              <a:t>                     3.  </a:t>
            </a:r>
            <a:r>
              <a:rPr lang="cs-CZ" sz="1600" dirty="0" smtClean="0">
                <a:solidFill>
                  <a:srgbClr val="FF0000"/>
                </a:solidFill>
              </a:rPr>
              <a:t>březen   </a:t>
            </a:r>
            <a:r>
              <a:rPr lang="cs-CZ" sz="1600" dirty="0" smtClean="0"/>
              <a:t>                          9.  </a:t>
            </a:r>
            <a:r>
              <a:rPr lang="cs-CZ" sz="1600" dirty="0" smtClean="0">
                <a:solidFill>
                  <a:srgbClr val="FF0000"/>
                </a:solidFill>
              </a:rPr>
              <a:t>září</a:t>
            </a:r>
          </a:p>
          <a:p>
            <a:r>
              <a:rPr lang="cs-CZ" sz="1600" dirty="0" smtClean="0"/>
              <a:t>                     4.  </a:t>
            </a:r>
            <a:r>
              <a:rPr lang="cs-CZ" sz="1600" dirty="0" smtClean="0">
                <a:solidFill>
                  <a:srgbClr val="FF0000"/>
                </a:solidFill>
              </a:rPr>
              <a:t>duben </a:t>
            </a:r>
            <a:r>
              <a:rPr lang="cs-CZ" sz="1600" dirty="0" smtClean="0"/>
              <a:t>                           10.  </a:t>
            </a:r>
            <a:r>
              <a:rPr lang="cs-CZ" sz="1600" dirty="0" smtClean="0">
                <a:solidFill>
                  <a:srgbClr val="FF0000"/>
                </a:solidFill>
              </a:rPr>
              <a:t>říjen</a:t>
            </a:r>
          </a:p>
          <a:p>
            <a:r>
              <a:rPr lang="cs-CZ" sz="1600" dirty="0" smtClean="0"/>
              <a:t>                     5.  </a:t>
            </a:r>
            <a:r>
              <a:rPr lang="cs-CZ" sz="1600" dirty="0" smtClean="0">
                <a:solidFill>
                  <a:srgbClr val="FF0000"/>
                </a:solidFill>
              </a:rPr>
              <a:t>květen</a:t>
            </a:r>
            <a:r>
              <a:rPr lang="cs-CZ" sz="1600" dirty="0" smtClean="0"/>
              <a:t>                           11.  </a:t>
            </a:r>
            <a:r>
              <a:rPr lang="cs-CZ" sz="1600" dirty="0" smtClean="0">
                <a:solidFill>
                  <a:srgbClr val="FF0000"/>
                </a:solidFill>
              </a:rPr>
              <a:t>listopad</a:t>
            </a:r>
          </a:p>
          <a:p>
            <a:r>
              <a:rPr lang="cs-CZ" sz="1600" dirty="0" smtClean="0"/>
              <a:t>                     6. </a:t>
            </a:r>
            <a:r>
              <a:rPr lang="cs-CZ" sz="1600" dirty="0" smtClean="0">
                <a:solidFill>
                  <a:srgbClr val="FF0000"/>
                </a:solidFill>
              </a:rPr>
              <a:t> červen                           </a:t>
            </a:r>
            <a:r>
              <a:rPr lang="cs-CZ" sz="1600" dirty="0" smtClean="0"/>
              <a:t>12.  </a:t>
            </a:r>
            <a:r>
              <a:rPr lang="cs-CZ" sz="1600" dirty="0" smtClean="0">
                <a:solidFill>
                  <a:srgbClr val="FF0000"/>
                </a:solidFill>
              </a:rPr>
              <a:t>prosinec</a:t>
            </a:r>
          </a:p>
          <a:p>
            <a:endParaRPr lang="cs-CZ" sz="1600" dirty="0"/>
          </a:p>
          <a:p>
            <a:r>
              <a:rPr lang="cs-CZ" sz="1600" dirty="0" smtClean="0"/>
              <a:t>7.    Ve </a:t>
            </a:r>
            <a:r>
              <a:rPr lang="cs-CZ" sz="1600" b="1" dirty="0" smtClean="0"/>
              <a:t>cvičení číslo 6 </a:t>
            </a:r>
            <a:r>
              <a:rPr lang="cs-CZ" sz="1600" dirty="0" smtClean="0"/>
              <a:t>zakroužkuj číslice, které patří </a:t>
            </a:r>
            <a:r>
              <a:rPr lang="cs-CZ" sz="1600" b="1" dirty="0" smtClean="0"/>
              <a:t>k letním </a:t>
            </a:r>
            <a:r>
              <a:rPr lang="cs-CZ" sz="1600" dirty="0" smtClean="0"/>
              <a:t>měsícům </a:t>
            </a:r>
            <a:r>
              <a:rPr lang="cs-CZ" sz="1600" b="1" dirty="0" smtClean="0"/>
              <a:t>žlutě</a:t>
            </a:r>
            <a:r>
              <a:rPr lang="cs-CZ" sz="1600" dirty="0" smtClean="0"/>
              <a:t> a </a:t>
            </a:r>
            <a:r>
              <a:rPr lang="cs-CZ" sz="1600" b="1" dirty="0" smtClean="0"/>
              <a:t>k zimním modře</a:t>
            </a:r>
            <a:r>
              <a:rPr lang="cs-CZ" sz="1600" dirty="0" smtClean="0"/>
              <a:t>.</a:t>
            </a:r>
          </a:p>
          <a:p>
            <a:r>
              <a:rPr lang="cs-CZ" sz="1600" b="1" dirty="0" smtClean="0"/>
              <a:t>                     </a:t>
            </a:r>
          </a:p>
          <a:p>
            <a:r>
              <a:rPr lang="cs-CZ" sz="1600" dirty="0" smtClean="0"/>
              <a:t>                     </a:t>
            </a:r>
          </a:p>
          <a:p>
            <a:endParaRPr lang="cs-CZ" sz="1600" dirty="0" smtClean="0"/>
          </a:p>
          <a:p>
            <a:r>
              <a:rPr lang="cs-CZ" sz="1600" dirty="0" smtClean="0"/>
              <a:t> 8.    Doplň. Kalendářní rok má  </a:t>
            </a:r>
            <a:r>
              <a:rPr lang="cs-CZ" sz="1600" dirty="0" smtClean="0">
                <a:solidFill>
                  <a:srgbClr val="FF0000"/>
                </a:solidFill>
              </a:rPr>
              <a:t>12</a:t>
            </a:r>
            <a:r>
              <a:rPr lang="cs-CZ" sz="1600" dirty="0" smtClean="0"/>
              <a:t> měsíců.</a:t>
            </a:r>
          </a:p>
          <a:p>
            <a:endParaRPr lang="cs-CZ" sz="1600" dirty="0"/>
          </a:p>
          <a:p>
            <a:r>
              <a:rPr lang="cs-CZ" sz="1600" dirty="0" smtClean="0"/>
              <a:t>            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pPr algn="ctr"/>
            <a:endParaRPr lang="cs-CZ" sz="2400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7452320" y="5347118"/>
            <a:ext cx="1368152" cy="122413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5347118"/>
            <a:ext cx="10801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ZNÁMKA</a:t>
            </a:r>
            <a:endParaRPr lang="cs-CZ" sz="11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403648" y="1484784"/>
            <a:ext cx="1368152" cy="216024"/>
          </a:xfrm>
          <a:prstGeom prst="line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403648" y="1700808"/>
            <a:ext cx="1368152" cy="50405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691680" y="1952836"/>
            <a:ext cx="1080120" cy="0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403648" y="1484784"/>
            <a:ext cx="1368152" cy="720080"/>
          </a:xfrm>
          <a:prstGeom prst="line">
            <a:avLst/>
          </a:prstGeom>
          <a:ln w="2857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1547664" y="3352867"/>
            <a:ext cx="288032" cy="288032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547664" y="3025417"/>
            <a:ext cx="288032" cy="288032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707904" y="4293096"/>
            <a:ext cx="288032" cy="288032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578248" y="4288971"/>
            <a:ext cx="288032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716717" y="3313449"/>
            <a:ext cx="288032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707904" y="3025417"/>
            <a:ext cx="288032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5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635</Words>
  <Application>Microsoft Office PowerPoint</Application>
  <PresentationFormat>Předvádění na obrazovce (4:3)</PresentationFormat>
  <Paragraphs>123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16</cp:revision>
  <dcterms:created xsi:type="dcterms:W3CDTF">2012-07-21T19:04:00Z</dcterms:created>
  <dcterms:modified xsi:type="dcterms:W3CDTF">2013-01-05T21:25:11Z</dcterms:modified>
</cp:coreProperties>
</file>