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69" r:id="rId3"/>
    <p:sldId id="259" r:id="rId4"/>
    <p:sldId id="267" r:id="rId5"/>
    <p:sldId id="260" r:id="rId6"/>
    <p:sldId id="258" r:id="rId7"/>
    <p:sldId id="261" r:id="rId8"/>
    <p:sldId id="264" r:id="rId9"/>
    <p:sldId id="263" r:id="rId10"/>
    <p:sldId id="265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F6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VY_32_INOVACE_05_ZIMA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ZIMA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EB9A8F-5C5B-4C9E-BC5C-D5B33C112CE6}" type="presOf" srcId="{FBBFC3EA-9D9D-4F3A-BEA6-9C2C0E46BF20}" destId="{643EA938-EDE0-4533-ACCC-D2BD6F3A527C}" srcOrd="0" destOrd="0" presId="urn:microsoft.com/office/officeart/2005/8/layout/target3"/>
    <dgm:cxn modelId="{583CC8B6-A5BB-4BB1-88D6-088CE85DCAB0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DE41D6F-80A5-495C-9572-7886B76B2FD9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AE024B2-A3B2-4D7B-8559-0C4106DA6CCF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C90023F-19EB-4200-A920-A7DD7C94802F}" type="presOf" srcId="{C73C7642-F245-4585-8F88-243F9FAEF6CA}" destId="{AA41A67C-3D3F-4AE9-9E0F-5D7F7BB2E741}" srcOrd="1" destOrd="0" presId="urn:microsoft.com/office/officeart/2005/8/layout/target3"/>
    <dgm:cxn modelId="{E777090C-8748-49AB-8B70-AEC18B8D1CD2}" type="presOf" srcId="{DAEA276B-ECF9-46F6-A7D3-4693B2D32BC4}" destId="{F69A1436-182C-465B-AD7F-FE48E0C090C1}" srcOrd="1" destOrd="0" presId="urn:microsoft.com/office/officeart/2005/8/layout/target3"/>
    <dgm:cxn modelId="{5F6DC086-D00E-4C47-9994-BBD9B3D7F03D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E2A675B-9027-435B-A393-7DA3B661E99A}" type="presOf" srcId="{019433A1-1324-4DE1-9E6F-32B851095F74}" destId="{A3817367-F2BC-482F-8832-FA00B51DCCF3}" srcOrd="0" destOrd="0" presId="urn:microsoft.com/office/officeart/2005/8/layout/target3"/>
    <dgm:cxn modelId="{B4A52ECC-1EBD-4D7D-A3DD-EA997D63B0D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C8B6729-9446-4478-825A-4962775FE258}" type="presOf" srcId="{39F8B381-5807-488E-AC22-73DD4140ED4A}" destId="{71045F8C-00FA-488E-A7BD-E2E6753D979D}" srcOrd="0" destOrd="0" presId="urn:microsoft.com/office/officeart/2005/8/layout/target3"/>
    <dgm:cxn modelId="{BE7D1958-62A7-4DF1-BD7E-B76DE7CA0706}" type="presOf" srcId="{EBC41103-E2E5-4D48-9B4B-425520D3D098}" destId="{F969C235-9271-4D34-B740-D627A121CAD0}" srcOrd="1" destOrd="0" presId="urn:microsoft.com/office/officeart/2005/8/layout/target3"/>
    <dgm:cxn modelId="{830C8F35-4D86-4940-89F1-C2AB2460E00F}" type="presOf" srcId="{445C7998-7549-48B0-BD68-D4F0167F02E5}" destId="{BC35EE03-4121-4EF9-923D-7CB6D30D358D}" srcOrd="0" destOrd="0" presId="urn:microsoft.com/office/officeart/2005/8/layout/target3"/>
    <dgm:cxn modelId="{65BBE4B0-0CC7-4CA5-A0A2-91774592D7AD}" type="presOf" srcId="{445C7998-7549-48B0-BD68-D4F0167F02E5}" destId="{4D19AB04-24FA-40C2-B203-52AE3D15E171}" srcOrd="1" destOrd="0" presId="urn:microsoft.com/office/officeart/2005/8/layout/target3"/>
    <dgm:cxn modelId="{0D19A712-6FF9-4F45-969B-DE423A5225DA}" type="presParOf" srcId="{71045F8C-00FA-488E-A7BD-E2E6753D979D}" destId="{3577EC6B-C980-4F34-8C69-4365E7B8FC8C}" srcOrd="0" destOrd="0" presId="urn:microsoft.com/office/officeart/2005/8/layout/target3"/>
    <dgm:cxn modelId="{B271EB17-9086-4B47-A63D-BC629C6FBB88}" type="presParOf" srcId="{71045F8C-00FA-488E-A7BD-E2E6753D979D}" destId="{6940EB87-DC1D-4BC3-9408-9AC2E1FFC039}" srcOrd="1" destOrd="0" presId="urn:microsoft.com/office/officeart/2005/8/layout/target3"/>
    <dgm:cxn modelId="{D2C0E5A3-6A2A-4230-BD35-2BFEA7B37041}" type="presParOf" srcId="{71045F8C-00FA-488E-A7BD-E2E6753D979D}" destId="{BC35EE03-4121-4EF9-923D-7CB6D30D358D}" srcOrd="2" destOrd="0" presId="urn:microsoft.com/office/officeart/2005/8/layout/target3"/>
    <dgm:cxn modelId="{CF6426FF-A023-474C-B764-21AA7E571AD0}" type="presParOf" srcId="{71045F8C-00FA-488E-A7BD-E2E6753D979D}" destId="{C95EEA27-3CBF-4645-A92D-9D8AF5C1CBFC}" srcOrd="3" destOrd="0" presId="urn:microsoft.com/office/officeart/2005/8/layout/target3"/>
    <dgm:cxn modelId="{B9FC1927-9758-4F36-8ECE-8D0A51341E16}" type="presParOf" srcId="{71045F8C-00FA-488E-A7BD-E2E6753D979D}" destId="{851BB866-B6AE-4566-893F-4C635BA974FC}" srcOrd="4" destOrd="0" presId="urn:microsoft.com/office/officeart/2005/8/layout/target3"/>
    <dgm:cxn modelId="{EF4E816D-921A-4DE6-A5FE-A267714EEDE4}" type="presParOf" srcId="{71045F8C-00FA-488E-A7BD-E2E6753D979D}" destId="{643EA938-EDE0-4533-ACCC-D2BD6F3A527C}" srcOrd="5" destOrd="0" presId="urn:microsoft.com/office/officeart/2005/8/layout/target3"/>
    <dgm:cxn modelId="{2798791D-D4D1-42CE-8FAE-4F8A95D4FD57}" type="presParOf" srcId="{71045F8C-00FA-488E-A7BD-E2E6753D979D}" destId="{92F31B18-D66D-4CC7-89B9-378928DE877D}" srcOrd="6" destOrd="0" presId="urn:microsoft.com/office/officeart/2005/8/layout/target3"/>
    <dgm:cxn modelId="{FF476633-AA05-4458-B13C-D7239F392764}" type="presParOf" srcId="{71045F8C-00FA-488E-A7BD-E2E6753D979D}" destId="{902074E1-B931-4618-97F1-FADBE82E9C3C}" srcOrd="7" destOrd="0" presId="urn:microsoft.com/office/officeart/2005/8/layout/target3"/>
    <dgm:cxn modelId="{A55F2808-4FFB-4360-BE98-D1E1FF5CDBF0}" type="presParOf" srcId="{71045F8C-00FA-488E-A7BD-E2E6753D979D}" destId="{A3817367-F2BC-482F-8832-FA00B51DCCF3}" srcOrd="8" destOrd="0" presId="urn:microsoft.com/office/officeart/2005/8/layout/target3"/>
    <dgm:cxn modelId="{7CFDDD3A-FA3C-4872-B821-09F32B975DC9}" type="presParOf" srcId="{71045F8C-00FA-488E-A7BD-E2E6753D979D}" destId="{626ABFF6-56C8-4386-B662-68EC364EED9D}" srcOrd="9" destOrd="0" presId="urn:microsoft.com/office/officeart/2005/8/layout/target3"/>
    <dgm:cxn modelId="{165D532D-9028-49BB-9CCC-97192F406D93}" type="presParOf" srcId="{71045F8C-00FA-488E-A7BD-E2E6753D979D}" destId="{6DB11F1C-D028-4800-9625-6611CA9DE6D4}" srcOrd="10" destOrd="0" presId="urn:microsoft.com/office/officeart/2005/8/layout/target3"/>
    <dgm:cxn modelId="{FE5E1607-FC78-4D36-9DF5-2585D53ED6AC}" type="presParOf" srcId="{71045F8C-00FA-488E-A7BD-E2E6753D979D}" destId="{CDED6FE3-AD8F-4ACC-B6B8-710EDDD97598}" srcOrd="11" destOrd="0" presId="urn:microsoft.com/office/officeart/2005/8/layout/target3"/>
    <dgm:cxn modelId="{6A86C606-E248-46F2-807B-5BC2206A3A8C}" type="presParOf" srcId="{71045F8C-00FA-488E-A7BD-E2E6753D979D}" destId="{397AC6D7-84A6-4150-958F-83C92D9ACF38}" srcOrd="12" destOrd="0" presId="urn:microsoft.com/office/officeart/2005/8/layout/target3"/>
    <dgm:cxn modelId="{3A9E8756-01E8-42DB-8AF4-EDAAB21F55E0}" type="presParOf" srcId="{71045F8C-00FA-488E-A7BD-E2E6753D979D}" destId="{D7419528-33A6-416D-9E64-B3F7915C5149}" srcOrd="13" destOrd="0" presId="urn:microsoft.com/office/officeart/2005/8/layout/target3"/>
    <dgm:cxn modelId="{E47E891D-08DF-4821-AFCB-A3CE972F6DB5}" type="presParOf" srcId="{71045F8C-00FA-488E-A7BD-E2E6753D979D}" destId="{97289DF2-90F4-4EC2-A9FC-633B00BAB610}" srcOrd="14" destOrd="0" presId="urn:microsoft.com/office/officeart/2005/8/layout/target3"/>
    <dgm:cxn modelId="{632D3FC9-071E-4927-A09C-234FCF0B88F0}" type="presParOf" srcId="{71045F8C-00FA-488E-A7BD-E2E6753D979D}" destId="{234EBA9D-95B4-4C20-A84E-6F65F1085DC6}" srcOrd="15" destOrd="0" presId="urn:microsoft.com/office/officeart/2005/8/layout/target3"/>
    <dgm:cxn modelId="{F232A74C-030E-4B80-A6F0-B891B98FDE0B}" type="presParOf" srcId="{71045F8C-00FA-488E-A7BD-E2E6753D979D}" destId="{12255512-213F-41DF-90A6-8B4CD74A2B52}" srcOrd="16" destOrd="0" presId="urn:microsoft.com/office/officeart/2005/8/layout/target3"/>
    <dgm:cxn modelId="{65B53286-0D7D-4843-9A9C-25FFD49B8756}" type="presParOf" srcId="{71045F8C-00FA-488E-A7BD-E2E6753D979D}" destId="{50C2F88D-8688-44C2-A854-691F34009D3B}" srcOrd="17" destOrd="0" presId="urn:microsoft.com/office/officeart/2005/8/layout/target3"/>
    <dgm:cxn modelId="{65C62C91-0D12-48E0-9652-71D1D3D32041}" type="presParOf" srcId="{71045F8C-00FA-488E-A7BD-E2E6753D979D}" destId="{4D19AB04-24FA-40C2-B203-52AE3D15E171}" srcOrd="18" destOrd="0" presId="urn:microsoft.com/office/officeart/2005/8/layout/target3"/>
    <dgm:cxn modelId="{25BEF085-6E7F-40D8-A947-C3951D982FAF}" type="presParOf" srcId="{71045F8C-00FA-488E-A7BD-E2E6753D979D}" destId="{832BF48F-0145-4429-9E02-8FCA946CCE9E}" srcOrd="19" destOrd="0" presId="urn:microsoft.com/office/officeart/2005/8/layout/target3"/>
    <dgm:cxn modelId="{0D8DA9D6-EE27-435E-B4C9-8576A612B952}" type="presParOf" srcId="{71045F8C-00FA-488E-A7BD-E2E6753D979D}" destId="{E7297F21-D4FD-4A41-AE58-814D01A6B5E7}" srcOrd="20" destOrd="0" presId="urn:microsoft.com/office/officeart/2005/8/layout/target3"/>
    <dgm:cxn modelId="{E153942F-FF5B-4768-82B6-2DF5532F79AF}" type="presParOf" srcId="{71045F8C-00FA-488E-A7BD-E2E6753D979D}" destId="{F69A1436-182C-465B-AD7F-FE48E0C090C1}" srcOrd="21" destOrd="0" presId="urn:microsoft.com/office/officeart/2005/8/layout/target3"/>
    <dgm:cxn modelId="{05EF2386-C183-4E96-84FA-51B305C33A73}" type="presParOf" srcId="{71045F8C-00FA-488E-A7BD-E2E6753D979D}" destId="{AA41A67C-3D3F-4AE9-9E0F-5D7F7BB2E741}" srcOrd="22" destOrd="0" presId="urn:microsoft.com/office/officeart/2005/8/layout/target3"/>
    <dgm:cxn modelId="{EA736C75-9B26-4BBF-B5CF-3F8DCC7CE1C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VY_32_INOVACE_05_ZIMA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ZIMA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AA857-045C-4120-B38B-C1E66F3FA4D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0B5A20-85A9-4C49-97AC-D9A94426EA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7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84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535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97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954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958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288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05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438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569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217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094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14A7E-123E-4A84-8C1E-C2E3BA0A03A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6C3C4-1CC2-4C51-B4DF-16EC0AAC2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024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7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95668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1382978"/>
              </p:ext>
            </p:extLst>
          </p:nvPr>
        </p:nvGraphicFramePr>
        <p:xfrm>
          <a:off x="1115616" y="1772816"/>
          <a:ext cx="7200800" cy="33043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20280"/>
                <a:gridCol w="468052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pastelky, vytisknutý test</a:t>
                      </a:r>
                      <a:r>
                        <a:rPr lang="cs-CZ" baseline="0" smtClean="0"/>
                        <a:t>, pero, sešit</a:t>
                      </a:r>
                      <a:endParaRPr lang="cs-CZ" dirty="0"/>
                    </a:p>
                  </a:txBody>
                  <a:tcPr/>
                </a:tc>
              </a:tr>
              <a:tr h="910342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1036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GFOPX8EN\MC9004325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1" y="-243408"/>
            <a:ext cx="8224111" cy="698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88640"/>
            <a:ext cx="3323346" cy="178510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11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zima</a:t>
            </a:r>
            <a:endParaRPr lang="cs-CZ" sz="11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214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44824"/>
            <a:ext cx="8712968" cy="47403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52835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600" b="1" u="sng" dirty="0" smtClean="0"/>
              <a:t>Zima</a:t>
            </a:r>
            <a:endParaRPr lang="cs-CZ" sz="3600" b="1" u="sng" dirty="0"/>
          </a:p>
          <a:p>
            <a:r>
              <a:rPr lang="cs-CZ" sz="3600" b="1" dirty="0"/>
              <a:t>Začíná </a:t>
            </a:r>
            <a:r>
              <a:rPr lang="cs-CZ" sz="3600" b="1" u="sng" dirty="0"/>
              <a:t>21. prosince</a:t>
            </a:r>
            <a:r>
              <a:rPr lang="cs-CZ" sz="3600" b="1" dirty="0"/>
              <a:t> - </a:t>
            </a:r>
            <a:r>
              <a:rPr lang="cs-CZ" sz="3600" b="1" u="sng" dirty="0"/>
              <a:t>zimní </a:t>
            </a:r>
            <a:r>
              <a:rPr lang="cs-CZ" sz="3600" b="1" u="sng" dirty="0" smtClean="0"/>
              <a:t>slunovrat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Je brzy tma. </a:t>
            </a:r>
            <a:r>
              <a:rPr lang="cs-CZ" sz="3600" b="1" dirty="0"/>
              <a:t>Dny se prodlužují. </a:t>
            </a:r>
            <a:r>
              <a:rPr lang="cs-CZ" sz="3600" b="1" dirty="0" smtClean="0"/>
              <a:t>                    </a:t>
            </a:r>
            <a:r>
              <a:rPr lang="cs-CZ" sz="3600" b="1" u="sng" dirty="0" smtClean="0"/>
              <a:t>Mrzne</a:t>
            </a:r>
            <a:r>
              <a:rPr lang="cs-CZ" sz="3600" b="1" dirty="0" smtClean="0"/>
              <a:t> - je </a:t>
            </a:r>
            <a:r>
              <a:rPr lang="cs-CZ" sz="3600" b="1" u="sng" dirty="0"/>
              <a:t>sníh</a:t>
            </a:r>
            <a:r>
              <a:rPr lang="cs-CZ" sz="3600" b="1" dirty="0"/>
              <a:t> a </a:t>
            </a:r>
            <a:r>
              <a:rPr lang="cs-CZ" sz="3600" b="1" u="sng" dirty="0"/>
              <a:t>led</a:t>
            </a:r>
            <a:r>
              <a:rPr lang="cs-CZ" sz="3600" b="1" dirty="0"/>
              <a:t>. </a:t>
            </a:r>
            <a:r>
              <a:rPr lang="cs-CZ" sz="3600" b="1" dirty="0" smtClean="0"/>
              <a:t>Listnaté stromy </a:t>
            </a:r>
            <a:r>
              <a:rPr lang="cs-CZ" sz="3600" b="1" dirty="0"/>
              <a:t>jsou </a:t>
            </a:r>
            <a:r>
              <a:rPr lang="cs-CZ" sz="3600" b="1" dirty="0" smtClean="0"/>
              <a:t>holé. </a:t>
            </a:r>
            <a:r>
              <a:rPr lang="cs-CZ" sz="3600" b="1" dirty="0"/>
              <a:t>Z</a:t>
            </a:r>
            <a:r>
              <a:rPr lang="cs-CZ" sz="3600" b="1" dirty="0" smtClean="0"/>
              <a:t>vířatům </a:t>
            </a:r>
            <a:r>
              <a:rPr lang="cs-CZ" sz="3600" b="1" dirty="0"/>
              <a:t>naroste </a:t>
            </a:r>
            <a:r>
              <a:rPr lang="cs-CZ" sz="3600" b="1" u="sng" dirty="0" smtClean="0"/>
              <a:t>hustší srst</a:t>
            </a:r>
            <a:r>
              <a:rPr lang="cs-CZ" sz="3600" b="1" dirty="0" smtClean="0"/>
              <a:t>. Některá </a:t>
            </a:r>
            <a:r>
              <a:rPr lang="cs-CZ" sz="3600" b="1" dirty="0"/>
              <a:t>celou </a:t>
            </a:r>
            <a:r>
              <a:rPr lang="cs-CZ" sz="3600" b="1" dirty="0" smtClean="0"/>
              <a:t>zimu spí</a:t>
            </a:r>
            <a:r>
              <a:rPr lang="cs-CZ" sz="3600" b="1" dirty="0"/>
              <a:t>. </a:t>
            </a:r>
            <a:r>
              <a:rPr lang="cs-CZ" sz="3600" b="1" dirty="0" smtClean="0"/>
              <a:t>Slavíme </a:t>
            </a:r>
            <a:r>
              <a:rPr lang="cs-CZ" sz="3600" b="1" u="sng" dirty="0"/>
              <a:t>Vánoce</a:t>
            </a:r>
            <a:r>
              <a:rPr lang="cs-CZ" sz="3600" b="1" dirty="0"/>
              <a:t>.</a:t>
            </a:r>
          </a:p>
        </p:txBody>
      </p:sp>
      <p:pic>
        <p:nvPicPr>
          <p:cNvPr id="1026" name="Picture 2" descr="C:\Users\Uzlíková\AppData\Local\Microsoft\Windows\Temporary Internet Files\Content.IE5\AN5B4D4D\MC900187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358" y="284681"/>
            <a:ext cx="881211" cy="90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N5B4D4D\MC900396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19" y="143589"/>
            <a:ext cx="1139349" cy="119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7002" y="1335052"/>
            <a:ext cx="125578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PROSINEC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08381" y="1328701"/>
            <a:ext cx="125578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PROSINEC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72399" y="1328701"/>
            <a:ext cx="1255785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PROSINEC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Uzlíková\AppData\Local\Microsoft\Windows\Temporary Internet Files\Content.IE5\GFOPX8EN\MC900109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12815"/>
            <a:ext cx="648072" cy="78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 rot="21147614">
            <a:off x="406329" y="411770"/>
            <a:ext cx="6174142" cy="1950090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 je charakteristické pro zimu? Své nápady   zapiš do koulí.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63767">
            <a:off x="5403324" y="468660"/>
            <a:ext cx="460612" cy="59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77965">
            <a:off x="2590377" y="5482652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76458">
            <a:off x="8019811" y="3193014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ál 25"/>
          <p:cNvSpPr/>
          <p:nvPr/>
        </p:nvSpPr>
        <p:spPr>
          <a:xfrm>
            <a:off x="6274179" y="1777754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490841" y="3884955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380619" y="3068331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67699" y="4992037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627159" y="4634309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798001" y="5013176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39114" y="2513354"/>
            <a:ext cx="1394515" cy="1371600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2463">
            <a:off x="3837702" y="3857239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46611">
            <a:off x="7691173" y="5739948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63767" flipH="1">
            <a:off x="7844520" y="741873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1789">
            <a:off x="625735" y="3901663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80926">
            <a:off x="991258" y="2542174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70949">
            <a:off x="5874166" y="3857237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63767">
            <a:off x="1670337" y="1821414"/>
            <a:ext cx="336577" cy="43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22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líková\AppData\Local\Microsoft\Windows\Temporary Internet Files\Content.IE5\U5BWUOGB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7"/>
            <a:ext cx="1224136" cy="193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líková\AppData\Local\Microsoft\Windows\Temporary Internet Files\Content.IE5\GFOPX8EN\MC90010921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814" y="1474620"/>
            <a:ext cx="1259931" cy="105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875700" y="274882"/>
            <a:ext cx="5464336" cy="1728822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68220" y="446795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 </a:t>
            </a:r>
            <a:r>
              <a:rPr lang="cs-CZ" sz="2800" dirty="0" smtClean="0"/>
              <a:t>Rozděl tyto živočichy na                 3 skupiny. Podle čeho je     rozdělíš?</a:t>
            </a:r>
            <a:endParaRPr lang="cs-CZ" sz="2800" dirty="0"/>
          </a:p>
        </p:txBody>
      </p:sp>
      <p:pic>
        <p:nvPicPr>
          <p:cNvPr id="1026" name="Picture 2" descr="C:\Users\Uzlíková\AppData\Local\Microsoft\Windows\Temporary Internet Files\Content.IE5\X23NRNFV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4" y="4857634"/>
            <a:ext cx="86451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N5B4D4D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781" y="3839914"/>
            <a:ext cx="1035925" cy="1017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X23NRNFV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554" y="5337803"/>
            <a:ext cx="908050" cy="81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GFOPX8EN\MC9003469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354" y="2406481"/>
            <a:ext cx="1489467" cy="98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U5BWUOGB\MP90043271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01" y="2780928"/>
            <a:ext cx="1199292" cy="150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AN5B4D4D\MC900346989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354" y="5162264"/>
            <a:ext cx="1274440" cy="99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AN5B4D4D\MC900084060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803" y="2503816"/>
            <a:ext cx="1334597" cy="107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X23NRNFV\MC9003323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032" y="2123946"/>
            <a:ext cx="1030982" cy="126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AN5B4D4D\MP900448634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804" y="4056087"/>
            <a:ext cx="1344116" cy="1008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Mrak 19"/>
          <p:cNvSpPr/>
          <p:nvPr/>
        </p:nvSpPr>
        <p:spPr>
          <a:xfrm>
            <a:off x="5492863" y="3675383"/>
            <a:ext cx="3414881" cy="2921970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55032" y="4348773"/>
            <a:ext cx="2322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toho, </a:t>
            </a:r>
            <a:endParaRPr lang="cs-CZ" sz="2800" dirty="0"/>
          </a:p>
        </p:txBody>
      </p:sp>
      <p:pic>
        <p:nvPicPr>
          <p:cNvPr id="5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920" y="5561691"/>
            <a:ext cx="921224" cy="11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26527">
            <a:off x="6430960" y="986309"/>
            <a:ext cx="921224" cy="11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7167" y="3952195"/>
            <a:ext cx="921224" cy="11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3041">
            <a:off x="2288080" y="1158884"/>
            <a:ext cx="921224" cy="118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56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 rot="680134">
            <a:off x="3289415" y="209103"/>
            <a:ext cx="4714581" cy="2314742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Vylušti.                       Zapiš slova.           Co je 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postaveno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ze sněhu?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63767" flipH="1">
            <a:off x="7190160" y="2961950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6045" flipH="1">
            <a:off x="853455" y="794541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42390" flipH="1">
            <a:off x="1639553" y="3260076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58838" flipH="1">
            <a:off x="7750729" y="4819880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5117" flipH="1">
            <a:off x="2368845" y="1673170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82051" flipH="1">
            <a:off x="703260" y="5013827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3066651" y="5311103"/>
            <a:ext cx="1440160" cy="1390308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OSPIRCEN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5117" flipH="1">
            <a:off x="7186370" y="699866"/>
            <a:ext cx="380575" cy="8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3225040" y="4166512"/>
            <a:ext cx="1123383" cy="1142034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EDNEL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40239" y="3279662"/>
            <a:ext cx="892987" cy="886850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ONÚR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83264" y="2708734"/>
            <a:ext cx="806935" cy="7245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Z IM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3944125" y="2893927"/>
            <a:ext cx="578202" cy="503231"/>
          </a:xfrm>
          <a:prstGeom prst="blockArc">
            <a:avLst>
              <a:gd name="adj1" fmla="val 9917354"/>
              <a:gd name="adj2" fmla="val 1024349"/>
              <a:gd name="adj3" fmla="val 25200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773651" y="5311103"/>
            <a:ext cx="1440160" cy="1390308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932040" y="4166512"/>
            <a:ext cx="1123383" cy="1142034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047239" y="3279662"/>
            <a:ext cx="892987" cy="886850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90264" y="2776431"/>
            <a:ext cx="806935" cy="7245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hnutý pruh 22"/>
          <p:cNvSpPr/>
          <p:nvPr/>
        </p:nvSpPr>
        <p:spPr>
          <a:xfrm rot="5400000">
            <a:off x="5651125" y="2893927"/>
            <a:ext cx="578202" cy="503231"/>
          </a:xfrm>
          <a:prstGeom prst="blockArc">
            <a:avLst>
              <a:gd name="adj1" fmla="val 9917354"/>
              <a:gd name="adj2" fmla="val 1024349"/>
              <a:gd name="adj3" fmla="val 25200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36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 rot="21237602">
            <a:off x="152212" y="407854"/>
            <a:ext cx="3112968" cy="1014013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 do vět chybějící slova.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4656" y="1893810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Zimní měsíce jsou__________________________________________________.</a:t>
            </a:r>
          </a:p>
          <a:p>
            <a:endParaRPr lang="cs-CZ" dirty="0"/>
          </a:p>
          <a:p>
            <a:r>
              <a:rPr lang="cs-CZ" dirty="0" smtClean="0"/>
              <a:t>Zima začíná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________________________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 Tento den se jmenuje_____________</a:t>
            </a:r>
          </a:p>
          <a:p>
            <a:endParaRPr lang="cs-CZ" dirty="0" smtClean="0"/>
          </a:p>
          <a:p>
            <a:r>
              <a:rPr lang="cs-CZ" dirty="0" smtClean="0"/>
              <a:t>________________ . Svátky, které slavíme  v  </a:t>
            </a:r>
            <a:r>
              <a:rPr lang="cs-CZ" dirty="0"/>
              <a:t>zimě se jmenují </a:t>
            </a:r>
            <a:r>
              <a:rPr lang="cs-CZ" dirty="0" smtClean="0"/>
              <a:t> ________________.</a:t>
            </a:r>
          </a:p>
          <a:p>
            <a:endParaRPr lang="cs-CZ" dirty="0" smtClean="0"/>
          </a:p>
          <a:p>
            <a:r>
              <a:rPr lang="cs-CZ" dirty="0" smtClean="0"/>
              <a:t>Doba čtyř týdnů před těmito svátky se nazývá ______________.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Teplota je v zimě </a:t>
            </a:r>
          </a:p>
          <a:p>
            <a:endParaRPr lang="cs-CZ" dirty="0"/>
          </a:p>
          <a:p>
            <a:r>
              <a:rPr lang="cs-CZ" dirty="0" smtClean="0"/>
              <a:t>____________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než 0°C.  Dny jsou ______________než noc.     </a:t>
            </a:r>
          </a:p>
          <a:p>
            <a:endParaRPr lang="cs-CZ" dirty="0"/>
          </a:p>
          <a:p>
            <a:r>
              <a:rPr lang="cs-CZ" dirty="0" smtClean="0"/>
              <a:t> _______________  odlétá </a:t>
            </a:r>
            <a:r>
              <a:rPr lang="cs-CZ" dirty="0"/>
              <a:t>do teplých krajin.  Ježek v </a:t>
            </a:r>
            <a:r>
              <a:rPr lang="cs-CZ" dirty="0" smtClean="0"/>
              <a:t>zimě </a:t>
            </a:r>
            <a:r>
              <a:rPr lang="cs-CZ" dirty="0"/>
              <a:t>________________ 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Listnaté  stromy </a:t>
            </a:r>
            <a:r>
              <a:rPr lang="cs-CZ" dirty="0"/>
              <a:t>________________ .</a:t>
            </a:r>
            <a:r>
              <a:rPr lang="cs-CZ" dirty="0" smtClean="0"/>
              <a:t>  Děti  jezdí  na _________________________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____________________   a staví </a:t>
            </a:r>
            <a:r>
              <a:rPr lang="cs-CZ" dirty="0"/>
              <a:t>________________ 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50273" y="242479"/>
            <a:ext cx="2633895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91180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9" name="Obdélník 18"/>
          <p:cNvSpPr/>
          <p:nvPr/>
        </p:nvSpPr>
        <p:spPr>
          <a:xfrm>
            <a:off x="3923928" y="892314"/>
            <a:ext cx="4104456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228185" y="242478"/>
            <a:ext cx="2160240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228185" y="242478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50274" y="139592"/>
            <a:ext cx="3271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ZIMA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8028384" y="5805264"/>
            <a:ext cx="797289" cy="81724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996336" y="5819328"/>
            <a:ext cx="7972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známka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8217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 rot="680134">
            <a:off x="3289415" y="209103"/>
            <a:ext cx="4714581" cy="2314742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Vylušti.                       Zapiš slova.           Co je 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postaveno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ze sněhu?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63767" flipH="1">
            <a:off x="7190160" y="2961950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6045" flipH="1">
            <a:off x="853455" y="794541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42390" flipH="1">
            <a:off x="1639553" y="3260076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58838" flipH="1">
            <a:off x="7750729" y="4819880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5117" flipH="1">
            <a:off x="2404158" y="1671795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82051" flipH="1">
            <a:off x="703260" y="5013827"/>
            <a:ext cx="493331" cy="107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3066651" y="5311103"/>
            <a:ext cx="1440160" cy="1390308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OSPIRCEN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Uzlíková\AppData\Local\Microsoft\Windows\Temporary Internet Files\Content.IE5\GFOPX8EN\MC9003035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5117" flipH="1">
            <a:off x="7186370" y="699866"/>
            <a:ext cx="380575" cy="83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3225040" y="4166512"/>
            <a:ext cx="1123383" cy="1142034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EDNEL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40239" y="3279662"/>
            <a:ext cx="892987" cy="886850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ONÚR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83264" y="2708734"/>
            <a:ext cx="806935" cy="7245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Z IM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3944125" y="2893927"/>
            <a:ext cx="578202" cy="503231"/>
          </a:xfrm>
          <a:prstGeom prst="blockArc">
            <a:avLst>
              <a:gd name="adj1" fmla="val 9917354"/>
              <a:gd name="adj2" fmla="val 1024349"/>
              <a:gd name="adj3" fmla="val 25200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926624" y="5326868"/>
            <a:ext cx="1440160" cy="1390308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PROSINEC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085013" y="4166512"/>
            <a:ext cx="1123383" cy="1142034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LEDEN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00212" y="3279662"/>
            <a:ext cx="892987" cy="886850"/>
          </a:xfrm>
          <a:prstGeom prst="ellipse">
            <a:avLst/>
          </a:prstGeom>
          <a:solidFill>
            <a:srgbClr val="EBF6F9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500" dirty="0" smtClean="0">
                <a:solidFill>
                  <a:srgbClr val="FF0000"/>
                </a:solidFill>
              </a:rPr>
              <a:t>Ú NOR</a:t>
            </a:r>
            <a:endParaRPr lang="cs-CZ" sz="15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243237" y="2708734"/>
            <a:ext cx="806935" cy="7245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ZIMA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Ohnutý pruh 27"/>
          <p:cNvSpPr/>
          <p:nvPr/>
        </p:nvSpPr>
        <p:spPr>
          <a:xfrm rot="5400000">
            <a:off x="5804098" y="2893927"/>
            <a:ext cx="578202" cy="503231"/>
          </a:xfrm>
          <a:prstGeom prst="blockArc">
            <a:avLst>
              <a:gd name="adj1" fmla="val 9917354"/>
              <a:gd name="adj2" fmla="val 1024349"/>
              <a:gd name="adj3" fmla="val 25200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61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 rot="21237602">
            <a:off x="152212" y="407854"/>
            <a:ext cx="3112968" cy="1014013"/>
          </a:xfrm>
          <a:prstGeom prst="cloud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Doplň do vět chybějící slova.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4656" y="1893810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Zimní měsíce jsou </a:t>
            </a:r>
            <a:r>
              <a:rPr lang="cs-CZ" dirty="0" smtClean="0">
                <a:solidFill>
                  <a:srgbClr val="FF0000"/>
                </a:solidFill>
              </a:rPr>
              <a:t>PROSINEC, LEDEN, ÚNOR 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Zima začíná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21.  PROSINCE </a:t>
            </a:r>
            <a:r>
              <a:rPr lang="cs-CZ" dirty="0" smtClean="0"/>
              <a:t>. Tento den se jmenuje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ZIMNÍ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SLUNOVRAT</a:t>
            </a:r>
            <a:r>
              <a:rPr lang="cs-CZ" dirty="0" smtClean="0"/>
              <a:t> . Svátky, které slavíme  v  </a:t>
            </a:r>
            <a:r>
              <a:rPr lang="cs-CZ" dirty="0"/>
              <a:t>zimě se jmenují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VÁNOCE</a:t>
            </a:r>
            <a:r>
              <a:rPr lang="cs-CZ" dirty="0" smtClean="0"/>
              <a:t> .</a:t>
            </a:r>
          </a:p>
          <a:p>
            <a:endParaRPr lang="cs-CZ" dirty="0"/>
          </a:p>
          <a:p>
            <a:r>
              <a:rPr lang="cs-CZ" dirty="0" smtClean="0"/>
              <a:t>Doba čtyř týdnů před těmito svátky se nazývá 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ADVENT </a:t>
            </a:r>
            <a:r>
              <a:rPr lang="cs-CZ" dirty="0" smtClean="0"/>
              <a:t>.  Teplota je v zimě 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NIŽŠÍ </a:t>
            </a:r>
            <a:r>
              <a:rPr lang="cs-CZ" dirty="0" smtClean="0"/>
              <a:t> než 0°C.  Dny jsou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KRATŠÍ  </a:t>
            </a:r>
            <a:r>
              <a:rPr lang="cs-CZ" dirty="0" smtClean="0"/>
              <a:t>než noc.     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ČÁP </a:t>
            </a:r>
            <a:r>
              <a:rPr lang="cs-CZ" dirty="0" smtClean="0"/>
              <a:t>  odlétá </a:t>
            </a:r>
            <a:r>
              <a:rPr lang="cs-CZ" dirty="0"/>
              <a:t>do teplých krajin.  Ježek v </a:t>
            </a:r>
            <a:r>
              <a:rPr lang="cs-CZ" dirty="0" smtClean="0"/>
              <a:t>zimě  </a:t>
            </a:r>
            <a:r>
              <a:rPr lang="cs-CZ" dirty="0" smtClean="0">
                <a:solidFill>
                  <a:srgbClr val="FF0000"/>
                </a:solidFill>
              </a:rPr>
              <a:t>SPÍ 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smtClean="0"/>
              <a:t>Listnaté  stromy  </a:t>
            </a:r>
            <a:r>
              <a:rPr lang="cs-CZ" dirty="0" smtClean="0">
                <a:solidFill>
                  <a:srgbClr val="FF0000"/>
                </a:solidFill>
              </a:rPr>
              <a:t>JSOU HOLÉ </a:t>
            </a:r>
            <a:r>
              <a:rPr lang="cs-CZ" dirty="0" smtClean="0"/>
              <a:t>.  Děti  jezdí  na  </a:t>
            </a:r>
            <a:r>
              <a:rPr lang="cs-CZ" dirty="0" smtClean="0">
                <a:solidFill>
                  <a:srgbClr val="FF0000"/>
                </a:solidFill>
              </a:rPr>
              <a:t>LYŽÍCH, SANÍCH,BRUSLÍCH,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BOBECH </a:t>
            </a:r>
            <a:r>
              <a:rPr lang="cs-CZ" dirty="0" smtClean="0"/>
              <a:t>a staví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SNĚHULÁKY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50273" y="242479"/>
            <a:ext cx="2633895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91180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9" name="Obdélník 18"/>
          <p:cNvSpPr/>
          <p:nvPr/>
        </p:nvSpPr>
        <p:spPr>
          <a:xfrm>
            <a:off x="3923928" y="892314"/>
            <a:ext cx="4104456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228185" y="242478"/>
            <a:ext cx="2160240" cy="44055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228185" y="242478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50274" y="139592"/>
            <a:ext cx="3271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ZIMA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8028384" y="5805264"/>
            <a:ext cx="797289" cy="81724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8028383" y="5805264"/>
            <a:ext cx="7972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známka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78217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408</Words>
  <Application>Microsoft Office PowerPoint</Application>
  <PresentationFormat>Předvádění na obrazovce (4:3)</PresentationFormat>
  <Paragraphs>97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22</cp:revision>
  <dcterms:created xsi:type="dcterms:W3CDTF">2012-07-21T21:14:37Z</dcterms:created>
  <dcterms:modified xsi:type="dcterms:W3CDTF">2013-01-05T21:25:25Z</dcterms:modified>
</cp:coreProperties>
</file>