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72" r:id="rId3"/>
    <p:sldId id="257" r:id="rId4"/>
    <p:sldId id="264" r:id="rId5"/>
    <p:sldId id="258" r:id="rId6"/>
    <p:sldId id="260" r:id="rId7"/>
    <p:sldId id="261" r:id="rId8"/>
    <p:sldId id="262" r:id="rId9"/>
    <p:sldId id="265" r:id="rId10"/>
    <p:sldId id="270" r:id="rId11"/>
    <p:sldId id="266" r:id="rId12"/>
    <p:sldId id="267" r:id="rId13"/>
    <p:sldId id="268" r:id="rId14"/>
    <p:sldId id="269" r:id="rId15"/>
    <p:sldId id="27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EDB3"/>
    <a:srgbClr val="FFF1C5"/>
    <a:srgbClr val="FFE697"/>
    <a:srgbClr val="ECEADC"/>
    <a:srgbClr val="E4EDD3"/>
    <a:srgbClr val="FFDD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VY_32_INOVACE_07_LÉTO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LÉTO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4BBAB9-40F8-48AF-807B-A386ED91C696}" type="presOf" srcId="{DAEA276B-ECF9-46F6-A7D3-4693B2D32BC4}" destId="{CDED6FE3-AD8F-4ACC-B6B8-710EDDD97598}" srcOrd="0" destOrd="0" presId="urn:microsoft.com/office/officeart/2005/8/layout/target3"/>
    <dgm:cxn modelId="{2CADB78C-F10F-4EFC-8956-129D7499E63A}" type="presOf" srcId="{EBC41103-E2E5-4D48-9B4B-425520D3D098}" destId="{F969C235-9271-4D34-B740-D627A121CAD0}" srcOrd="1" destOrd="0" presId="urn:microsoft.com/office/officeart/2005/8/layout/target3"/>
    <dgm:cxn modelId="{E693CF77-1B9D-4B80-AA07-797ECEAB2143}" type="presOf" srcId="{019433A1-1324-4DE1-9E6F-32B851095F74}" destId="{A3817367-F2BC-482F-8832-FA00B51DCCF3}" srcOrd="0" destOrd="0" presId="urn:microsoft.com/office/officeart/2005/8/layout/target3"/>
    <dgm:cxn modelId="{2971150C-14BC-4687-8B16-724DB3327FAB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8DA5341-EED4-4FB1-8E56-2A373C1E9290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A80AADB-47BE-49E2-ADE7-F9E6FFE55D8C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16F0D02-F707-4E00-BC75-E7ADC4DB7E50}" type="presOf" srcId="{DAEA276B-ECF9-46F6-A7D3-4693B2D32BC4}" destId="{F69A1436-182C-465B-AD7F-FE48E0C090C1}" srcOrd="1" destOrd="0" presId="urn:microsoft.com/office/officeart/2005/8/layout/target3"/>
    <dgm:cxn modelId="{7E5A664A-B35A-414F-9A0B-3AD910F3992A}" type="presOf" srcId="{FBBFC3EA-9D9D-4F3A-BEA6-9C2C0E46BF20}" destId="{832BF48F-0145-4429-9E02-8FCA946CCE9E}" srcOrd="1" destOrd="0" presId="urn:microsoft.com/office/officeart/2005/8/layout/target3"/>
    <dgm:cxn modelId="{826DA11A-9B7B-47B0-8C39-5DCFFDE57F8B}" type="presOf" srcId="{019433A1-1324-4DE1-9E6F-32B851095F74}" destId="{E7297F21-D4FD-4A41-AE58-814D01A6B5E7}" srcOrd="1" destOrd="0" presId="urn:microsoft.com/office/officeart/2005/8/layout/target3"/>
    <dgm:cxn modelId="{C9396162-43E9-4AE1-83B4-C64ED635FFD7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F34D056-9B24-4E64-A700-26E05C688148}" type="presOf" srcId="{445C7998-7549-48B0-BD68-D4F0167F02E5}" destId="{BC35EE03-4121-4EF9-923D-7CB6D30D358D}" srcOrd="0" destOrd="0" presId="urn:microsoft.com/office/officeart/2005/8/layout/target3"/>
    <dgm:cxn modelId="{0BC23E4A-5090-416A-B999-6CBB0A493245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10B49A2-FDF0-4E32-8ED3-C86A5B306021}" type="presOf" srcId="{EBC41103-E2E5-4D48-9B4B-425520D3D098}" destId="{50C2F88D-8688-44C2-A854-691F34009D3B}" srcOrd="0" destOrd="0" presId="urn:microsoft.com/office/officeart/2005/8/layout/target3"/>
    <dgm:cxn modelId="{8099E2D4-9001-4BB3-8D2D-634F3C1BCB10}" type="presParOf" srcId="{71045F8C-00FA-488E-A7BD-E2E6753D979D}" destId="{3577EC6B-C980-4F34-8C69-4365E7B8FC8C}" srcOrd="0" destOrd="0" presId="urn:microsoft.com/office/officeart/2005/8/layout/target3"/>
    <dgm:cxn modelId="{F1D39965-7C00-4D58-B4B3-B8D61AB951CF}" type="presParOf" srcId="{71045F8C-00FA-488E-A7BD-E2E6753D979D}" destId="{6940EB87-DC1D-4BC3-9408-9AC2E1FFC039}" srcOrd="1" destOrd="0" presId="urn:microsoft.com/office/officeart/2005/8/layout/target3"/>
    <dgm:cxn modelId="{3E076571-D1F8-474E-99D1-41662FDB1E27}" type="presParOf" srcId="{71045F8C-00FA-488E-A7BD-E2E6753D979D}" destId="{BC35EE03-4121-4EF9-923D-7CB6D30D358D}" srcOrd="2" destOrd="0" presId="urn:microsoft.com/office/officeart/2005/8/layout/target3"/>
    <dgm:cxn modelId="{12EA67D1-22C2-48C4-AA62-DBEC8C6CDCC1}" type="presParOf" srcId="{71045F8C-00FA-488E-A7BD-E2E6753D979D}" destId="{C95EEA27-3CBF-4645-A92D-9D8AF5C1CBFC}" srcOrd="3" destOrd="0" presId="urn:microsoft.com/office/officeart/2005/8/layout/target3"/>
    <dgm:cxn modelId="{54B90C2A-83FB-41B9-A95D-29FE9B76EA98}" type="presParOf" srcId="{71045F8C-00FA-488E-A7BD-E2E6753D979D}" destId="{851BB866-B6AE-4566-893F-4C635BA974FC}" srcOrd="4" destOrd="0" presId="urn:microsoft.com/office/officeart/2005/8/layout/target3"/>
    <dgm:cxn modelId="{938CE8D2-1EFD-4EB1-876B-B22410D28129}" type="presParOf" srcId="{71045F8C-00FA-488E-A7BD-E2E6753D979D}" destId="{643EA938-EDE0-4533-ACCC-D2BD6F3A527C}" srcOrd="5" destOrd="0" presId="urn:microsoft.com/office/officeart/2005/8/layout/target3"/>
    <dgm:cxn modelId="{C651C192-7C2F-45AD-AE6C-E0305D3BE433}" type="presParOf" srcId="{71045F8C-00FA-488E-A7BD-E2E6753D979D}" destId="{92F31B18-D66D-4CC7-89B9-378928DE877D}" srcOrd="6" destOrd="0" presId="urn:microsoft.com/office/officeart/2005/8/layout/target3"/>
    <dgm:cxn modelId="{9B74FE38-133A-49EC-9229-8D4C546B9208}" type="presParOf" srcId="{71045F8C-00FA-488E-A7BD-E2E6753D979D}" destId="{902074E1-B931-4618-97F1-FADBE82E9C3C}" srcOrd="7" destOrd="0" presId="urn:microsoft.com/office/officeart/2005/8/layout/target3"/>
    <dgm:cxn modelId="{46502B6C-12A3-4A5E-8642-E136C9A371F1}" type="presParOf" srcId="{71045F8C-00FA-488E-A7BD-E2E6753D979D}" destId="{A3817367-F2BC-482F-8832-FA00B51DCCF3}" srcOrd="8" destOrd="0" presId="urn:microsoft.com/office/officeart/2005/8/layout/target3"/>
    <dgm:cxn modelId="{16FD7C89-AEAF-4A80-8410-ADBF8BC7FC6C}" type="presParOf" srcId="{71045F8C-00FA-488E-A7BD-E2E6753D979D}" destId="{626ABFF6-56C8-4386-B662-68EC364EED9D}" srcOrd="9" destOrd="0" presId="urn:microsoft.com/office/officeart/2005/8/layout/target3"/>
    <dgm:cxn modelId="{1E74CE85-06B9-4340-B340-FE788BACBA02}" type="presParOf" srcId="{71045F8C-00FA-488E-A7BD-E2E6753D979D}" destId="{6DB11F1C-D028-4800-9625-6611CA9DE6D4}" srcOrd="10" destOrd="0" presId="urn:microsoft.com/office/officeart/2005/8/layout/target3"/>
    <dgm:cxn modelId="{00831962-21AD-4900-B3AD-5562A6BEC28A}" type="presParOf" srcId="{71045F8C-00FA-488E-A7BD-E2E6753D979D}" destId="{CDED6FE3-AD8F-4ACC-B6B8-710EDDD97598}" srcOrd="11" destOrd="0" presId="urn:microsoft.com/office/officeart/2005/8/layout/target3"/>
    <dgm:cxn modelId="{CFBDB2E5-1546-4D91-9BC5-71216B5E0B80}" type="presParOf" srcId="{71045F8C-00FA-488E-A7BD-E2E6753D979D}" destId="{397AC6D7-84A6-4150-958F-83C92D9ACF38}" srcOrd="12" destOrd="0" presId="urn:microsoft.com/office/officeart/2005/8/layout/target3"/>
    <dgm:cxn modelId="{04F9134C-06C5-46B3-98A9-3F757F6A49D3}" type="presParOf" srcId="{71045F8C-00FA-488E-A7BD-E2E6753D979D}" destId="{D7419528-33A6-416D-9E64-B3F7915C5149}" srcOrd="13" destOrd="0" presId="urn:microsoft.com/office/officeart/2005/8/layout/target3"/>
    <dgm:cxn modelId="{5BA79A6B-2F2E-4332-BF85-FE9E157F6E69}" type="presParOf" srcId="{71045F8C-00FA-488E-A7BD-E2E6753D979D}" destId="{97289DF2-90F4-4EC2-A9FC-633B00BAB610}" srcOrd="14" destOrd="0" presId="urn:microsoft.com/office/officeart/2005/8/layout/target3"/>
    <dgm:cxn modelId="{B034ED47-64D9-44C0-BE1E-A8AB8F1C17FD}" type="presParOf" srcId="{71045F8C-00FA-488E-A7BD-E2E6753D979D}" destId="{234EBA9D-95B4-4C20-A84E-6F65F1085DC6}" srcOrd="15" destOrd="0" presId="urn:microsoft.com/office/officeart/2005/8/layout/target3"/>
    <dgm:cxn modelId="{E5C0B3F6-E581-40F6-98C7-04AB33ECC52F}" type="presParOf" srcId="{71045F8C-00FA-488E-A7BD-E2E6753D979D}" destId="{12255512-213F-41DF-90A6-8B4CD74A2B52}" srcOrd="16" destOrd="0" presId="urn:microsoft.com/office/officeart/2005/8/layout/target3"/>
    <dgm:cxn modelId="{55B10E01-B798-484B-B522-26FCF1483543}" type="presParOf" srcId="{71045F8C-00FA-488E-A7BD-E2E6753D979D}" destId="{50C2F88D-8688-44C2-A854-691F34009D3B}" srcOrd="17" destOrd="0" presId="urn:microsoft.com/office/officeart/2005/8/layout/target3"/>
    <dgm:cxn modelId="{E38EA25F-3B79-4C49-8309-6A3741506873}" type="presParOf" srcId="{71045F8C-00FA-488E-A7BD-E2E6753D979D}" destId="{4D19AB04-24FA-40C2-B203-52AE3D15E171}" srcOrd="18" destOrd="0" presId="urn:microsoft.com/office/officeart/2005/8/layout/target3"/>
    <dgm:cxn modelId="{A96E1D14-32F1-4A10-BE98-EEC926FFABCF}" type="presParOf" srcId="{71045F8C-00FA-488E-A7BD-E2E6753D979D}" destId="{832BF48F-0145-4429-9E02-8FCA946CCE9E}" srcOrd="19" destOrd="0" presId="urn:microsoft.com/office/officeart/2005/8/layout/target3"/>
    <dgm:cxn modelId="{B2CBAE30-46B8-405D-A626-1F9046976891}" type="presParOf" srcId="{71045F8C-00FA-488E-A7BD-E2E6753D979D}" destId="{E7297F21-D4FD-4A41-AE58-814D01A6B5E7}" srcOrd="20" destOrd="0" presId="urn:microsoft.com/office/officeart/2005/8/layout/target3"/>
    <dgm:cxn modelId="{CFB3F3DB-C9A3-4CBA-B9CD-68213CFC602A}" type="presParOf" srcId="{71045F8C-00FA-488E-A7BD-E2E6753D979D}" destId="{F69A1436-182C-465B-AD7F-FE48E0C090C1}" srcOrd="21" destOrd="0" presId="urn:microsoft.com/office/officeart/2005/8/layout/target3"/>
    <dgm:cxn modelId="{7BD38D1A-D31C-468D-8630-805ADD4DA029}" type="presParOf" srcId="{71045F8C-00FA-488E-A7BD-E2E6753D979D}" destId="{AA41A67C-3D3F-4AE9-9E0F-5D7F7BB2E741}" srcOrd="22" destOrd="0" presId="urn:microsoft.com/office/officeart/2005/8/layout/target3"/>
    <dgm:cxn modelId="{FA572E3A-7009-4473-9361-15962565E5B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VY_32_INOVACE_07_LÉTO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LÉTO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40BB5D-CB02-4719-93F4-165C91B5250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FD4C65-29C2-4D3E-8CB9-48961B931E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631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0545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934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286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494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476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432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456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230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279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171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03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924BE-4394-4D04-8745-08188F4B0F8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DDDD5-72C2-4BB3-9A9B-01E50FE82B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8653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gif"/><Relationship Id="rId13" Type="http://schemas.openxmlformats.org/officeDocument/2006/relationships/image" Target="../media/image2.pn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gif"/><Relationship Id="rId13" Type="http://schemas.openxmlformats.org/officeDocument/2006/relationships/image" Target="../media/image2.pn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416207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1010842"/>
              </p:ext>
            </p:extLst>
          </p:nvPr>
        </p:nvGraphicFramePr>
        <p:xfrm>
          <a:off x="1524000" y="1988840"/>
          <a:ext cx="6648400" cy="330843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759968"/>
                <a:gridCol w="3888432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test, část je určena k tisku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žlutá pastelka, vytisknutý test, pero, sešit</a:t>
                      </a:r>
                      <a:endParaRPr lang="cs-CZ" dirty="0"/>
                    </a:p>
                  </a:txBody>
                  <a:tcPr/>
                </a:tc>
              </a:tr>
              <a:tr h="910342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</a:t>
                      </a:r>
                      <a:r>
                        <a:rPr lang="cs-CZ" baseline="0" smtClean="0"/>
                        <a:t>si </a:t>
                      </a:r>
                      <a:r>
                        <a:rPr lang="cs-CZ" baseline="0" dirty="0" smtClean="0"/>
                        <a:t>mohou žáci přepsat </a:t>
                      </a:r>
                      <a:r>
                        <a:rPr lang="cs-CZ" baseline="0" smtClean="0"/>
                        <a:t>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396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0" name="Picture 6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430" y="221570"/>
            <a:ext cx="6466798" cy="6466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412195" y="2731694"/>
            <a:ext cx="2504340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LÉTO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317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zlíková\AppData\Local\Microsoft\Windows\Temporary Internet Files\Content.IE5\AN5B4D4D\MC90043689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líková\AppData\Local\Microsoft\Windows\Temporary Internet Files\Content.IE5\X23NRNFV\MC9004315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8555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zlíková\AppData\Local\Microsoft\Windows\Temporary Internet Files\Content.IE5\KLJ41I51\MC9003608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252" y="619267"/>
            <a:ext cx="1260140" cy="126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2233236"/>
            <a:ext cx="1512168" cy="360040"/>
          </a:xfrm>
          <a:prstGeom prst="rect">
            <a:avLst/>
          </a:prstGeom>
          <a:solidFill>
            <a:srgbClr val="FFEDB3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ČERVEN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15916" y="2233236"/>
            <a:ext cx="1512168" cy="360040"/>
          </a:xfrm>
          <a:prstGeom prst="rect">
            <a:avLst/>
          </a:prstGeom>
          <a:solidFill>
            <a:srgbClr val="FFEDB3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ČERVENEC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714238" y="2233236"/>
            <a:ext cx="1512168" cy="360040"/>
          </a:xfrm>
          <a:prstGeom prst="rect">
            <a:avLst/>
          </a:prstGeom>
          <a:solidFill>
            <a:srgbClr val="FFEDB3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SRPEN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3356992"/>
            <a:ext cx="77048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3200" b="1" u="sng" dirty="0" smtClean="0"/>
              <a:t>Léto</a:t>
            </a:r>
          </a:p>
          <a:p>
            <a:r>
              <a:rPr lang="cs-CZ" sz="3200" b="1" dirty="0" smtClean="0"/>
              <a:t>Začíná </a:t>
            </a:r>
            <a:r>
              <a:rPr lang="cs-CZ" sz="3200" b="1" u="sng" dirty="0" smtClean="0"/>
              <a:t>21.června</a:t>
            </a:r>
            <a:r>
              <a:rPr lang="cs-CZ" sz="3200" b="1" dirty="0"/>
              <a:t> </a:t>
            </a:r>
            <a:r>
              <a:rPr lang="cs-CZ" sz="3200" b="1" dirty="0" smtClean="0"/>
              <a:t>– </a:t>
            </a:r>
            <a:r>
              <a:rPr lang="cs-CZ" sz="3200" b="1" u="sng" dirty="0" smtClean="0"/>
              <a:t>letní slunovrat</a:t>
            </a:r>
            <a:r>
              <a:rPr lang="cs-CZ" sz="3200" b="1" dirty="0" smtClean="0"/>
              <a:t>.</a:t>
            </a:r>
            <a:endParaRPr lang="cs-CZ" sz="3200" b="1" dirty="0"/>
          </a:p>
          <a:p>
            <a:r>
              <a:rPr lang="cs-CZ" sz="3200" b="1" dirty="0" smtClean="0"/>
              <a:t>Dny </a:t>
            </a:r>
            <a:r>
              <a:rPr lang="cs-CZ" sz="3200" b="1" dirty="0"/>
              <a:t>jsou </a:t>
            </a:r>
            <a:r>
              <a:rPr lang="cs-CZ" sz="3200" b="1" dirty="0" smtClean="0"/>
              <a:t>dlouhé. </a:t>
            </a:r>
            <a:r>
              <a:rPr lang="cs-CZ" sz="3200" b="1" u="sng" dirty="0" smtClean="0"/>
              <a:t>Je teplo</a:t>
            </a:r>
            <a:r>
              <a:rPr lang="cs-CZ" sz="3200" b="1" dirty="0" smtClean="0"/>
              <a:t>. Bývají </a:t>
            </a:r>
            <a:r>
              <a:rPr lang="cs-CZ" sz="3200" b="1" u="sng" dirty="0" smtClean="0"/>
              <a:t>bouřky</a:t>
            </a:r>
            <a:r>
              <a:rPr lang="cs-CZ" sz="3200" b="1" dirty="0" smtClean="0"/>
              <a:t>. </a:t>
            </a:r>
            <a:r>
              <a:rPr lang="cs-CZ" sz="3200" b="1" dirty="0"/>
              <a:t>Rostliny </a:t>
            </a:r>
            <a:r>
              <a:rPr lang="cs-CZ" sz="3200" b="1" dirty="0" smtClean="0"/>
              <a:t>kvetou. Dozrává obilí</a:t>
            </a:r>
            <a:r>
              <a:rPr lang="cs-CZ" sz="3200" b="1" dirty="0"/>
              <a:t> </a:t>
            </a:r>
            <a:r>
              <a:rPr lang="cs-CZ" sz="3200" b="1" dirty="0" smtClean="0"/>
              <a:t>- </a:t>
            </a:r>
            <a:r>
              <a:rPr lang="cs-CZ" sz="3200" b="1" u="sng" dirty="0" smtClean="0"/>
              <a:t>žně</a:t>
            </a:r>
            <a:r>
              <a:rPr lang="cs-CZ" sz="3200" b="1" dirty="0" smtClean="0"/>
              <a:t>. Děti mají </a:t>
            </a:r>
            <a:r>
              <a:rPr lang="cs-CZ" sz="3200" b="1" u="sng" dirty="0" smtClean="0"/>
              <a:t>prázdniny</a:t>
            </a:r>
            <a:r>
              <a:rPr lang="cs-CZ" sz="3200" b="1" dirty="0" smtClean="0"/>
              <a:t>.</a:t>
            </a:r>
            <a:endParaRPr lang="cs-CZ" sz="3200" b="1" dirty="0"/>
          </a:p>
          <a:p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4086" y="5661248"/>
            <a:ext cx="988676" cy="988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564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43808" y="512676"/>
            <a:ext cx="5256584" cy="129614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 řadě měsíců vybarvi žlutě  názvy letních.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49946" y="2587496"/>
            <a:ext cx="1137303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7" name="Obdélník 6"/>
          <p:cNvSpPr/>
          <p:nvPr/>
        </p:nvSpPr>
        <p:spPr>
          <a:xfrm>
            <a:off x="542787" y="2600905"/>
            <a:ext cx="1119217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8" name="Obdélník 7"/>
          <p:cNvSpPr/>
          <p:nvPr/>
        </p:nvSpPr>
        <p:spPr>
          <a:xfrm>
            <a:off x="7937360" y="2599147"/>
            <a:ext cx="919951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9" name="Obdélník 8"/>
          <p:cNvSpPr/>
          <p:nvPr/>
        </p:nvSpPr>
        <p:spPr>
          <a:xfrm>
            <a:off x="3923928" y="2599147"/>
            <a:ext cx="1139775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1907704" y="2587496"/>
            <a:ext cx="1688495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43003" y="2587496"/>
            <a:ext cx="754938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" name="Obdélník 5"/>
          <p:cNvSpPr/>
          <p:nvPr/>
        </p:nvSpPr>
        <p:spPr>
          <a:xfrm>
            <a:off x="6797920" y="2505906"/>
            <a:ext cx="8451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říjen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2787" y="2517557"/>
            <a:ext cx="11192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duben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1698" y="2505906"/>
            <a:ext cx="128363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 květen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68911" y="2505906"/>
            <a:ext cx="13342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93831" y="2517557"/>
            <a:ext cx="1007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srp</a:t>
            </a:r>
            <a:r>
              <a:rPr lang="cs-CZ" sz="2800" dirty="0" smtClean="0">
                <a:solidFill>
                  <a:schemeClr val="tx1"/>
                </a:solidFill>
              </a:rPr>
              <a:t>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72305" y="3572127"/>
            <a:ext cx="4741014" cy="3024336"/>
          </a:xfrm>
          <a:prstGeom prst="rect">
            <a:avLst/>
          </a:prstGeom>
          <a:solidFill>
            <a:srgbClr val="FFE69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360777" y="3644135"/>
            <a:ext cx="3418977" cy="2880320"/>
          </a:xfrm>
          <a:prstGeom prst="rightArrow">
            <a:avLst/>
          </a:prstGeom>
          <a:solidFill>
            <a:srgbClr val="FFE69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Doplň chybějící údaje.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278308" y="4293096"/>
            <a:ext cx="170948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pátek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278308" y="4869160"/>
            <a:ext cx="1709488" cy="432048"/>
          </a:xfrm>
          <a:prstGeom prst="rect">
            <a:avLst/>
          </a:prstGeom>
          <a:solidFill>
            <a:srgbClr val="E4ED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sobota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62999" y="5445224"/>
            <a:ext cx="170948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neděle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53647" y="6021288"/>
            <a:ext cx="1709488" cy="432048"/>
          </a:xfrm>
          <a:prstGeom prst="rect">
            <a:avLst/>
          </a:prstGeom>
          <a:solidFill>
            <a:srgbClr val="ECEAD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pondělí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292962" y="3717032"/>
            <a:ext cx="1709488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čtvrtek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47444" y="3717032"/>
            <a:ext cx="20100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447444" y="4293096"/>
            <a:ext cx="2013011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30.července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447444" y="6021288"/>
            <a:ext cx="2010044" cy="432048"/>
          </a:xfrm>
          <a:prstGeom prst="rect">
            <a:avLst/>
          </a:prstGeom>
          <a:solidFill>
            <a:srgbClr val="ECEAD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47444" y="5445224"/>
            <a:ext cx="2013011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447444" y="4868271"/>
            <a:ext cx="2013011" cy="432048"/>
          </a:xfrm>
          <a:prstGeom prst="rect">
            <a:avLst/>
          </a:prstGeom>
          <a:solidFill>
            <a:srgbClr val="E4ED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3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5198" y="548680"/>
            <a:ext cx="7848872" cy="5760640"/>
          </a:xfrm>
          <a:prstGeom prst="rect">
            <a:avLst/>
          </a:prstGeom>
          <a:solidFill>
            <a:srgbClr val="FFF1C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14694" y="1659285"/>
            <a:ext cx="7383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Jak se jinak nazývají měsíce červenec a srpen?</a:t>
            </a:r>
          </a:p>
          <a:p>
            <a:endParaRPr lang="cs-CZ" sz="2800" dirty="0" smtClean="0">
              <a:solidFill>
                <a:schemeClr val="accent6"/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Jsou to  ________________ .</a:t>
            </a:r>
          </a:p>
          <a:p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Moje nejhezčí prázdniny by byly, kdybych  ________________________________________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________________________________________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________________________________________ </a:t>
            </a:r>
          </a:p>
          <a:p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12" y="76470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20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670284"/>
            <a:ext cx="6336704" cy="812866"/>
          </a:xfrm>
          <a:prstGeom prst="rect">
            <a:avLst/>
          </a:prstGeom>
          <a:solidFill>
            <a:srgbClr val="FFF1C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Správné slovo vyznač podtržením.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2204864"/>
            <a:ext cx="8136904" cy="38884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92896"/>
            <a:ext cx="792088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létě je teplo -  mrzne. Nebývají – bývají bouřky. </a:t>
            </a:r>
          </a:p>
          <a:p>
            <a:endParaRPr lang="cs-CZ" sz="2800" dirty="0"/>
          </a:p>
          <a:p>
            <a:r>
              <a:rPr lang="cs-CZ" sz="2800" dirty="0" smtClean="0"/>
              <a:t>Děti mají – nemají prázdniny. Trháme – sázíme </a:t>
            </a:r>
          </a:p>
          <a:p>
            <a:endParaRPr lang="cs-CZ" sz="2800" dirty="0" smtClean="0"/>
          </a:p>
          <a:p>
            <a:r>
              <a:rPr lang="cs-CZ" sz="2800" dirty="0" smtClean="0"/>
              <a:t>třešně. Zemědělci sejí - sklízí obilí. Spíme ve stanu –</a:t>
            </a:r>
          </a:p>
          <a:p>
            <a:endParaRPr lang="cs-CZ" sz="2800" dirty="0"/>
          </a:p>
          <a:p>
            <a:r>
              <a:rPr lang="cs-CZ" sz="2800" dirty="0" smtClean="0"/>
              <a:t>v iglú. Chodíme se koupat – lyžovat.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78" y="569458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15407" y="472300"/>
            <a:ext cx="6264696" cy="1080120"/>
          </a:xfrm>
          <a:prstGeom prst="rect">
            <a:avLst/>
          </a:prstGeom>
          <a:solidFill>
            <a:srgbClr val="FFEDB3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Vyznač vše, co se děje v létě.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X23NRNFV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377" y="2115344"/>
            <a:ext cx="992293" cy="99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AN5B4D4D\MP900384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343" y="2533793"/>
            <a:ext cx="1340760" cy="150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AN5B4D4D\MP9004394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719" y="2307169"/>
            <a:ext cx="830600" cy="117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zlíková\AppData\Local\Microsoft\Windows\Temporary Internet Files\Content.IE5\AN5B4D4D\MC900305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20" y="3285821"/>
            <a:ext cx="1448892" cy="141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Uzlíková\AppData\Local\Microsoft\Windows\Temporary Internet Files\Content.IE5\AN5B4D4D\MP9002277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5661248"/>
            <a:ext cx="1350845" cy="88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Uzlíková\AppData\Local\Microsoft\Windows\Temporary Internet Files\Content.IE5\X23NRNFV\MP9004389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1"/>
            <a:ext cx="140415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Uzlíková\AppData\Local\Microsoft\Windows\Temporary Internet Files\Content.IE5\GFOPX8EN\MM90030337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5" y="1285875"/>
            <a:ext cx="941476" cy="120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zlíková\AppData\Local\Microsoft\Windows\Temporary Internet Files\Content.IE5\AN5B4D4D\MC9004129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126264"/>
            <a:ext cx="1014294" cy="106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Uzlíková\AppData\Local\Microsoft\Windows\Temporary Internet Files\Content.IE5\GFOPX8EN\MP90040953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662" y="5298415"/>
            <a:ext cx="741429" cy="111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C:\Users\Uzlíková\AppData\Local\Microsoft\Windows\Temporary Internet Files\Content.IE5\U5BWUOGB\MC900232438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755" y="3988603"/>
            <a:ext cx="759612" cy="81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Uzlíková\AppData\Local\Microsoft\Windows\Temporary Internet Files\Content.IE5\2NC8W7KR\MC90035535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277" y="2492896"/>
            <a:ext cx="1030285" cy="79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42" y="472300"/>
            <a:ext cx="1070822" cy="107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80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48883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 začíná ________________.  Dny jsou _____________ než noc.  Letní </a:t>
            </a:r>
          </a:p>
          <a:p>
            <a:endParaRPr lang="cs-CZ" dirty="0"/>
          </a:p>
          <a:p>
            <a:r>
              <a:rPr lang="cs-CZ" dirty="0" smtClean="0"/>
              <a:t>měsíce jsou ____________,__________________,______________. Teplota je </a:t>
            </a:r>
          </a:p>
          <a:p>
            <a:endParaRPr lang="cs-CZ" dirty="0"/>
          </a:p>
          <a:p>
            <a:r>
              <a:rPr lang="cs-CZ" dirty="0" smtClean="0"/>
              <a:t>____________ než 0°C.  Po horkém dnu bývá ______________.  Děti mají </a:t>
            </a:r>
          </a:p>
          <a:p>
            <a:endParaRPr lang="cs-CZ" dirty="0"/>
          </a:p>
          <a:p>
            <a:r>
              <a:rPr lang="cs-CZ" dirty="0" smtClean="0"/>
              <a:t>______________________.  Sklizni obilí se říká ______________.                         </a:t>
            </a:r>
          </a:p>
          <a:p>
            <a:endParaRPr lang="cs-CZ" dirty="0"/>
          </a:p>
          <a:p>
            <a:r>
              <a:rPr lang="cs-CZ" dirty="0" smtClean="0"/>
              <a:t>Lidé  v létě ______________________________________________________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50273" y="242479"/>
            <a:ext cx="2633895" cy="44055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911809"/>
            <a:ext cx="122413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3923928" y="892314"/>
            <a:ext cx="4104456" cy="44055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228185" y="242478"/>
            <a:ext cx="2160240" cy="44055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228185" y="242478"/>
            <a:ext cx="740844" cy="646331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0274" y="139592"/>
            <a:ext cx="327195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TEST - LÉTO</a:t>
            </a:r>
            <a:endParaRPr lang="cs-CZ" sz="3600" dirty="0"/>
          </a:p>
        </p:txBody>
      </p:sp>
      <p:pic>
        <p:nvPicPr>
          <p:cNvPr id="9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4501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8028384" y="5805264"/>
            <a:ext cx="797289" cy="81724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100392" y="5805264"/>
            <a:ext cx="7252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76285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670284"/>
            <a:ext cx="6336704" cy="812866"/>
          </a:xfrm>
          <a:prstGeom prst="rect">
            <a:avLst/>
          </a:prstGeom>
          <a:solidFill>
            <a:srgbClr val="FFF1C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Správné slovo vyznač podtržením.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2204864"/>
            <a:ext cx="8136904" cy="38884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92896"/>
            <a:ext cx="792088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létě je </a:t>
            </a:r>
            <a:r>
              <a:rPr lang="cs-CZ" sz="2800" dirty="0" smtClean="0">
                <a:solidFill>
                  <a:srgbClr val="FF0000"/>
                </a:solidFill>
              </a:rPr>
              <a:t>teplo</a:t>
            </a:r>
            <a:r>
              <a:rPr lang="cs-CZ" sz="2800" dirty="0" smtClean="0"/>
              <a:t> -  mrzne. Nebývají – </a:t>
            </a:r>
            <a:r>
              <a:rPr lang="cs-CZ" sz="2800" dirty="0" smtClean="0">
                <a:solidFill>
                  <a:srgbClr val="FF0000"/>
                </a:solidFill>
              </a:rPr>
              <a:t>bývají</a:t>
            </a:r>
            <a:r>
              <a:rPr lang="cs-CZ" sz="2800" dirty="0" smtClean="0"/>
              <a:t> bouřky. </a:t>
            </a:r>
          </a:p>
          <a:p>
            <a:endParaRPr lang="cs-CZ" sz="2800" dirty="0"/>
          </a:p>
          <a:p>
            <a:r>
              <a:rPr lang="cs-CZ" sz="2800" dirty="0" smtClean="0"/>
              <a:t>Děti </a:t>
            </a:r>
            <a:r>
              <a:rPr lang="cs-CZ" sz="2800" dirty="0" smtClean="0">
                <a:solidFill>
                  <a:srgbClr val="FF0000"/>
                </a:solidFill>
              </a:rPr>
              <a:t>mají</a:t>
            </a:r>
            <a:r>
              <a:rPr lang="cs-CZ" sz="2800" dirty="0" smtClean="0"/>
              <a:t> – nemají prázdniny. </a:t>
            </a:r>
            <a:r>
              <a:rPr lang="cs-CZ" sz="2800" dirty="0" smtClean="0">
                <a:solidFill>
                  <a:srgbClr val="FF0000"/>
                </a:solidFill>
              </a:rPr>
              <a:t>Trháme</a:t>
            </a:r>
            <a:r>
              <a:rPr lang="cs-CZ" sz="2800" dirty="0" smtClean="0"/>
              <a:t> – sázíme </a:t>
            </a:r>
          </a:p>
          <a:p>
            <a:endParaRPr lang="cs-CZ" sz="2800" dirty="0" smtClean="0"/>
          </a:p>
          <a:p>
            <a:r>
              <a:rPr lang="cs-CZ" sz="2800" dirty="0" smtClean="0"/>
              <a:t>třešně. Zemědělci sejí - </a:t>
            </a:r>
            <a:r>
              <a:rPr lang="cs-CZ" sz="2800" dirty="0" smtClean="0">
                <a:solidFill>
                  <a:srgbClr val="FF0000"/>
                </a:solidFill>
              </a:rPr>
              <a:t>sklízí</a:t>
            </a:r>
            <a:r>
              <a:rPr lang="cs-CZ" sz="2800" dirty="0" smtClean="0"/>
              <a:t> obilí. Spíme </a:t>
            </a:r>
            <a:r>
              <a:rPr lang="cs-CZ" sz="2800" dirty="0" smtClean="0">
                <a:solidFill>
                  <a:srgbClr val="FF0000"/>
                </a:solidFill>
              </a:rPr>
              <a:t>ve stanu </a:t>
            </a:r>
            <a:r>
              <a:rPr lang="cs-CZ" sz="2800" dirty="0" smtClean="0"/>
              <a:t>–</a:t>
            </a:r>
          </a:p>
          <a:p>
            <a:endParaRPr lang="cs-CZ" sz="2800" dirty="0"/>
          </a:p>
          <a:p>
            <a:r>
              <a:rPr lang="cs-CZ" sz="2800" dirty="0" smtClean="0"/>
              <a:t>v iglú. Chodíme se </a:t>
            </a:r>
            <a:r>
              <a:rPr lang="cs-CZ" sz="2800" dirty="0" smtClean="0">
                <a:solidFill>
                  <a:srgbClr val="FF0000"/>
                </a:solidFill>
              </a:rPr>
              <a:t>koupat</a:t>
            </a:r>
            <a:r>
              <a:rPr lang="cs-CZ" sz="2800" dirty="0" smtClean="0"/>
              <a:t> – lyžovat.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278" y="569458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03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43808" y="512676"/>
            <a:ext cx="5256584" cy="1296144"/>
          </a:xfrm>
          <a:prstGeom prst="rect">
            <a:avLst/>
          </a:prstGeom>
          <a:solidFill>
            <a:srgbClr val="FFFF9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 řadě měsíců vybarvi žlutě  názvy letních.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49946" y="2587496"/>
            <a:ext cx="1137303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7" name="Obdélník 6"/>
          <p:cNvSpPr/>
          <p:nvPr/>
        </p:nvSpPr>
        <p:spPr>
          <a:xfrm>
            <a:off x="542787" y="2600905"/>
            <a:ext cx="1119217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8" name="Obdélník 7"/>
          <p:cNvSpPr/>
          <p:nvPr/>
        </p:nvSpPr>
        <p:spPr>
          <a:xfrm>
            <a:off x="7937360" y="2599147"/>
            <a:ext cx="919951" cy="360040"/>
          </a:xfrm>
          <a:prstGeom prst="rect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9" name="Obdélník 8"/>
          <p:cNvSpPr/>
          <p:nvPr/>
        </p:nvSpPr>
        <p:spPr>
          <a:xfrm>
            <a:off x="3923928" y="2599147"/>
            <a:ext cx="1139775" cy="360040"/>
          </a:xfrm>
          <a:prstGeom prst="rect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1907704" y="2587496"/>
            <a:ext cx="1688495" cy="360040"/>
          </a:xfrm>
          <a:prstGeom prst="rect">
            <a:avLst/>
          </a:prstGeom>
          <a:solidFill>
            <a:srgbClr val="FFFF99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červenec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43003" y="2587496"/>
            <a:ext cx="754938" cy="360040"/>
          </a:xfrm>
          <a:prstGeom prst="rect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" name="Obdélník 5"/>
          <p:cNvSpPr/>
          <p:nvPr/>
        </p:nvSpPr>
        <p:spPr>
          <a:xfrm>
            <a:off x="6797920" y="2505906"/>
            <a:ext cx="8451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říjen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2787" y="2517557"/>
            <a:ext cx="11192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duben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91698" y="2505906"/>
            <a:ext cx="128363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 květen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868911" y="2505906"/>
            <a:ext cx="13342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červen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893831" y="2517557"/>
            <a:ext cx="10070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srp</a:t>
            </a:r>
            <a:r>
              <a:rPr lang="cs-CZ" sz="2800" dirty="0" smtClean="0">
                <a:solidFill>
                  <a:schemeClr val="tx1"/>
                </a:solidFill>
              </a:rPr>
              <a:t>en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72305" y="3572127"/>
            <a:ext cx="4741014" cy="3024336"/>
          </a:xfrm>
          <a:prstGeom prst="rect">
            <a:avLst/>
          </a:prstGeom>
          <a:solidFill>
            <a:srgbClr val="FFE69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360777" y="3644135"/>
            <a:ext cx="3418977" cy="2880320"/>
          </a:xfrm>
          <a:prstGeom prst="rightArrow">
            <a:avLst/>
          </a:prstGeom>
          <a:solidFill>
            <a:srgbClr val="FFE69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Doplň chybějící údaje.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278308" y="4293096"/>
            <a:ext cx="1709488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pátek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278308" y="4869160"/>
            <a:ext cx="1709488" cy="432048"/>
          </a:xfrm>
          <a:prstGeom prst="rect">
            <a:avLst/>
          </a:prstGeom>
          <a:solidFill>
            <a:srgbClr val="E4ED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sobota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262999" y="5445224"/>
            <a:ext cx="1709488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neděle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253647" y="6021288"/>
            <a:ext cx="1709488" cy="432048"/>
          </a:xfrm>
          <a:prstGeom prst="rect">
            <a:avLst/>
          </a:prstGeom>
          <a:solidFill>
            <a:srgbClr val="ECEAD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pondělí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292962" y="3717032"/>
            <a:ext cx="1709488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čtvrtek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47444" y="3717032"/>
            <a:ext cx="2010044" cy="4320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29.července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447444" y="4293096"/>
            <a:ext cx="2013011" cy="43204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30.července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447444" y="6021288"/>
            <a:ext cx="2010044" cy="432048"/>
          </a:xfrm>
          <a:prstGeom prst="rect">
            <a:avLst/>
          </a:prstGeom>
          <a:solidFill>
            <a:srgbClr val="ECEAD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 2.srpna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47444" y="5445224"/>
            <a:ext cx="2013011" cy="43204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1.srpna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447444" y="4876582"/>
            <a:ext cx="1978128" cy="432048"/>
          </a:xfrm>
          <a:prstGeom prst="rect">
            <a:avLst/>
          </a:prstGeom>
          <a:solidFill>
            <a:srgbClr val="E4ED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31.července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469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5198" y="548680"/>
            <a:ext cx="7848872" cy="5760640"/>
          </a:xfrm>
          <a:prstGeom prst="rect">
            <a:avLst/>
          </a:prstGeom>
          <a:solidFill>
            <a:srgbClr val="FFF1C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14694" y="1659285"/>
            <a:ext cx="73831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Jak se jinak nazývají měsíce červenec a srpen?</a:t>
            </a:r>
          </a:p>
          <a:p>
            <a:endParaRPr lang="cs-CZ" sz="2800" dirty="0" smtClean="0">
              <a:solidFill>
                <a:schemeClr val="accent6"/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Jsou to  </a:t>
            </a:r>
            <a:r>
              <a:rPr lang="cs-CZ" sz="2800" dirty="0" smtClean="0">
                <a:solidFill>
                  <a:srgbClr val="FF0000"/>
                </a:solidFill>
              </a:rPr>
              <a:t>prázdniny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.</a:t>
            </a:r>
          </a:p>
          <a:p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Moje nejhezčí prázdniny by byly, kdybych  ________________________________________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________________________________________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________________________________________ </a:t>
            </a:r>
          </a:p>
          <a:p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412" y="76470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20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15407" y="472300"/>
            <a:ext cx="6264696" cy="1080120"/>
          </a:xfrm>
          <a:prstGeom prst="rect">
            <a:avLst/>
          </a:prstGeom>
          <a:solidFill>
            <a:srgbClr val="FFEDB3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Vyznač vše, co se děje v létě.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Uzlíková\AppData\Local\Microsoft\Windows\Temporary Internet Files\Content.IE5\X23NRNFV\MC9004109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2377" y="2115344"/>
            <a:ext cx="992293" cy="99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líková\AppData\Local\Microsoft\Windows\Temporary Internet Files\Content.IE5\AN5B4D4D\MP900384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8343" y="2533793"/>
            <a:ext cx="1340760" cy="1504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zlíková\AppData\Local\Microsoft\Windows\Temporary Internet Files\Content.IE5\AN5B4D4D\MP9004394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1719" y="2307169"/>
            <a:ext cx="830600" cy="117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zlíková\AppData\Local\Microsoft\Windows\Temporary Internet Files\Content.IE5\AN5B4D4D\MC900305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6" y="3477813"/>
            <a:ext cx="1353479" cy="132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Uzlíková\AppData\Local\Microsoft\Windows\Temporary Internet Files\Content.IE5\AN5B4D4D\MP9002277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5661248"/>
            <a:ext cx="1350845" cy="88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Uzlíková\AppData\Local\Microsoft\Windows\Temporary Internet Files\Content.IE5\X23NRNFV\MP9004389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69161"/>
            <a:ext cx="1404156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Uzlíková\AppData\Local\Microsoft\Windows\Temporary Internet Files\Content.IE5\GFOPX8EN\MM90030337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65" y="1285875"/>
            <a:ext cx="941476" cy="120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zlíková\AppData\Local\Microsoft\Windows\Temporary Internet Files\Content.IE5\AN5B4D4D\MC9004129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126264"/>
            <a:ext cx="1014294" cy="1069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9" name="Picture 27" descr="C:\Users\Uzlíková\AppData\Local\Microsoft\Windows\Temporary Internet Files\Content.IE5\GFOPX8EN\MP90040953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662" y="5298415"/>
            <a:ext cx="741429" cy="111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00" name="Picture 28" descr="C:\Users\Uzlíková\AppData\Local\Microsoft\Windows\Temporary Internet Files\Content.IE5\U5BWUOGB\MC900232438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755" y="3988603"/>
            <a:ext cx="759612" cy="81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Uzlíková\AppData\Local\Microsoft\Windows\Temporary Internet Files\Content.IE5\2NC8W7KR\MC90035535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277" y="2492896"/>
            <a:ext cx="1030285" cy="79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842" y="472300"/>
            <a:ext cx="1070822" cy="107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1255266" y="1970952"/>
            <a:ext cx="1379423" cy="128282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848678" y="2194986"/>
            <a:ext cx="1536681" cy="145003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944752" y="2272643"/>
            <a:ext cx="1379423" cy="128282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835670" y="2531298"/>
            <a:ext cx="1626105" cy="17497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197458" y="5337211"/>
            <a:ext cx="1935627" cy="14041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29826" y="3285822"/>
            <a:ext cx="1850879" cy="164845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48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Léto začíná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21. června</a:t>
            </a:r>
            <a:r>
              <a:rPr lang="cs-CZ" dirty="0" smtClean="0"/>
              <a:t>.  Dny jsou  </a:t>
            </a:r>
            <a:r>
              <a:rPr lang="cs-CZ" dirty="0" smtClean="0">
                <a:solidFill>
                  <a:srgbClr val="FF0000"/>
                </a:solidFill>
              </a:rPr>
              <a:t>delší</a:t>
            </a:r>
            <a:r>
              <a:rPr lang="cs-CZ" dirty="0" smtClean="0"/>
              <a:t>  než noc.  Letní </a:t>
            </a:r>
          </a:p>
          <a:p>
            <a:endParaRPr lang="cs-CZ" dirty="0"/>
          </a:p>
          <a:p>
            <a:r>
              <a:rPr lang="cs-CZ" dirty="0" smtClean="0"/>
              <a:t>měsíce jsou </a:t>
            </a:r>
            <a:r>
              <a:rPr lang="cs-CZ" dirty="0" smtClean="0">
                <a:solidFill>
                  <a:srgbClr val="FF0000"/>
                </a:solidFill>
              </a:rPr>
              <a:t>červen</a:t>
            </a:r>
            <a:r>
              <a:rPr lang="cs-CZ" dirty="0" smtClean="0"/>
              <a:t> ,</a:t>
            </a:r>
            <a:r>
              <a:rPr lang="cs-CZ" dirty="0" smtClean="0">
                <a:solidFill>
                  <a:srgbClr val="FF0000"/>
                </a:solidFill>
              </a:rPr>
              <a:t>červenec</a:t>
            </a:r>
            <a:r>
              <a:rPr lang="cs-CZ" dirty="0" smtClean="0"/>
              <a:t>,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srpen </a:t>
            </a:r>
            <a:r>
              <a:rPr lang="cs-CZ" dirty="0" smtClean="0"/>
              <a:t>. Teplota je 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vyšší</a:t>
            </a:r>
            <a:r>
              <a:rPr lang="cs-CZ" dirty="0" smtClean="0"/>
              <a:t> než 0°C.  Po horkém dnu bývá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bouřka </a:t>
            </a:r>
            <a:r>
              <a:rPr lang="cs-CZ" dirty="0" smtClean="0"/>
              <a:t>.  Děti mají </a:t>
            </a:r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rázdniny </a:t>
            </a:r>
            <a:r>
              <a:rPr lang="cs-CZ" dirty="0" smtClean="0"/>
              <a:t>.  Sklizni obilí se říká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žně </a:t>
            </a:r>
            <a:r>
              <a:rPr lang="cs-CZ" dirty="0" smtClean="0"/>
              <a:t>.                         </a:t>
            </a:r>
          </a:p>
          <a:p>
            <a:endParaRPr lang="cs-CZ" dirty="0"/>
          </a:p>
          <a:p>
            <a:r>
              <a:rPr lang="cs-CZ" dirty="0" smtClean="0"/>
              <a:t>Lidé  v létě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mají dovolenou, koupou se, opalují se, jezdí na výlety, ……. </a:t>
            </a:r>
            <a:r>
              <a:rPr lang="cs-CZ" smtClean="0">
                <a:solidFill>
                  <a:srgbClr val="FF0000"/>
                </a:solidFill>
              </a:rPr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450273" y="242479"/>
            <a:ext cx="2633895" cy="44055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911809"/>
            <a:ext cx="122413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3923928" y="892314"/>
            <a:ext cx="4104456" cy="44055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228185" y="242478"/>
            <a:ext cx="2160240" cy="440559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228185" y="242478"/>
            <a:ext cx="740844" cy="646331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0274" y="139592"/>
            <a:ext cx="327195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TEST - LÉTO</a:t>
            </a:r>
            <a:endParaRPr lang="cs-CZ" sz="3600" dirty="0"/>
          </a:p>
        </p:txBody>
      </p:sp>
      <p:pic>
        <p:nvPicPr>
          <p:cNvPr id="9" name="Picture 2" descr="C:\Users\Uzlíková\AppData\Local\Microsoft\Windows\Temporary Internet Files\Content.IE5\AN5B4D4D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4501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8028384" y="5805264"/>
            <a:ext cx="797289" cy="81724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100392" y="5805264"/>
            <a:ext cx="72528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78878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478</Words>
  <Application>Microsoft Office PowerPoint</Application>
  <PresentationFormat>Předvádění na obrazovce (4:3)</PresentationFormat>
  <Paragraphs>138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18</cp:revision>
  <dcterms:created xsi:type="dcterms:W3CDTF">2012-07-23T18:45:17Z</dcterms:created>
  <dcterms:modified xsi:type="dcterms:W3CDTF">2013-01-05T21:25:53Z</dcterms:modified>
</cp:coreProperties>
</file>