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2" r:id="rId2"/>
    <p:sldId id="273" r:id="rId3"/>
    <p:sldId id="257" r:id="rId4"/>
    <p:sldId id="258" r:id="rId5"/>
    <p:sldId id="259" r:id="rId6"/>
    <p:sldId id="271" r:id="rId7"/>
    <p:sldId id="262" r:id="rId8"/>
    <p:sldId id="266" r:id="rId9"/>
    <p:sldId id="267" r:id="rId10"/>
    <p:sldId id="261" r:id="rId11"/>
    <p:sldId id="263" r:id="rId12"/>
    <p:sldId id="265" r:id="rId13"/>
    <p:sldId id="268" r:id="rId14"/>
    <p:sldId id="269" r:id="rId15"/>
    <p:sldId id="27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1C5"/>
    <a:srgbClr val="FFE69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1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VY_32_INOVACE_10_STROMY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STROMY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C6F197-A2A8-4EB8-A530-DB0779321526}" type="presOf" srcId="{019433A1-1324-4DE1-9E6F-32B851095F74}" destId="{A3817367-F2BC-482F-8832-FA00B51DCCF3}" srcOrd="0" destOrd="0" presId="urn:microsoft.com/office/officeart/2005/8/layout/target3"/>
    <dgm:cxn modelId="{D4958976-FC63-4226-BE50-D723AE48D491}" type="presOf" srcId="{445C7998-7549-48B0-BD68-D4F0167F02E5}" destId="{4D19AB04-24FA-40C2-B203-52AE3D15E171}" srcOrd="1" destOrd="0" presId="urn:microsoft.com/office/officeart/2005/8/layout/target3"/>
    <dgm:cxn modelId="{24B54CDA-8652-4701-91A5-656D6D2B0A0F}" type="presOf" srcId="{C73C7642-F245-4585-8F88-243F9FAEF6CA}" destId="{AA41A67C-3D3F-4AE9-9E0F-5D7F7BB2E741}" srcOrd="1" destOrd="0" presId="urn:microsoft.com/office/officeart/2005/8/layout/target3"/>
    <dgm:cxn modelId="{28DF45A1-E313-4B4A-8C2C-0EB28F19AE88}" type="presOf" srcId="{DAEA276B-ECF9-46F6-A7D3-4693B2D32BC4}" destId="{CDED6FE3-AD8F-4ACC-B6B8-710EDDD97598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9998A84F-40ED-46E2-B114-A064907D0C29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26C4A6A-A623-475C-B9C2-21495543026E}" type="presOf" srcId="{019433A1-1324-4DE1-9E6F-32B851095F74}" destId="{E7297F21-D4FD-4A41-AE58-814D01A6B5E7}" srcOrd="1" destOrd="0" presId="urn:microsoft.com/office/officeart/2005/8/layout/target3"/>
    <dgm:cxn modelId="{08B2F04B-8482-4E76-B55A-669F569AE2E8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E62E8A7-CF7F-4873-BF38-77DFAB8D217F}" type="presOf" srcId="{445C7998-7549-48B0-BD68-D4F0167F02E5}" destId="{BC35EE03-4121-4EF9-923D-7CB6D30D358D}" srcOrd="0" destOrd="0" presId="urn:microsoft.com/office/officeart/2005/8/layout/target3"/>
    <dgm:cxn modelId="{F9C71505-693B-4391-908F-CF6011E08C80}" type="presOf" srcId="{EBC41103-E2E5-4D48-9B4B-425520D3D098}" destId="{50C2F88D-8688-44C2-A854-691F34009D3B}" srcOrd="0" destOrd="0" presId="urn:microsoft.com/office/officeart/2005/8/layout/target3"/>
    <dgm:cxn modelId="{12934F83-A3D9-430B-9113-8408825D8FE4}" type="presOf" srcId="{EBC41103-E2E5-4D48-9B4B-425520D3D098}" destId="{F969C235-9271-4D34-B740-D627A121CAD0}" srcOrd="1" destOrd="0" presId="urn:microsoft.com/office/officeart/2005/8/layout/target3"/>
    <dgm:cxn modelId="{18A4FCB7-432B-47E6-95A5-50FABB905C47}" type="presOf" srcId="{C73C7642-F245-4585-8F88-243F9FAEF6CA}" destId="{97289DF2-90F4-4EC2-A9FC-633B00BAB610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9DF967B-46F3-4CBB-BAF6-BCF653CAA0A8}" type="presOf" srcId="{39F8B381-5807-488E-AC22-73DD4140ED4A}" destId="{71045F8C-00FA-488E-A7BD-E2E6753D979D}" srcOrd="0" destOrd="0" presId="urn:microsoft.com/office/officeart/2005/8/layout/target3"/>
    <dgm:cxn modelId="{D8031571-20A8-468B-8E0F-3E8C69010B32}" type="presOf" srcId="{DAEA276B-ECF9-46F6-A7D3-4693B2D32BC4}" destId="{F69A1436-182C-465B-AD7F-FE48E0C090C1}" srcOrd="1" destOrd="0" presId="urn:microsoft.com/office/officeart/2005/8/layout/target3"/>
    <dgm:cxn modelId="{5C2CA050-B789-4980-9458-AD6216A47EEF}" type="presParOf" srcId="{71045F8C-00FA-488E-A7BD-E2E6753D979D}" destId="{3577EC6B-C980-4F34-8C69-4365E7B8FC8C}" srcOrd="0" destOrd="0" presId="urn:microsoft.com/office/officeart/2005/8/layout/target3"/>
    <dgm:cxn modelId="{8C416CE9-1AA4-4EAB-96FD-87DAC19D335D}" type="presParOf" srcId="{71045F8C-00FA-488E-A7BD-E2E6753D979D}" destId="{6940EB87-DC1D-4BC3-9408-9AC2E1FFC039}" srcOrd="1" destOrd="0" presId="urn:microsoft.com/office/officeart/2005/8/layout/target3"/>
    <dgm:cxn modelId="{D30A0281-241B-41B7-8F8E-EBE464B22B4F}" type="presParOf" srcId="{71045F8C-00FA-488E-A7BD-E2E6753D979D}" destId="{BC35EE03-4121-4EF9-923D-7CB6D30D358D}" srcOrd="2" destOrd="0" presId="urn:microsoft.com/office/officeart/2005/8/layout/target3"/>
    <dgm:cxn modelId="{731849EE-3330-48D2-8429-7CF44457FC69}" type="presParOf" srcId="{71045F8C-00FA-488E-A7BD-E2E6753D979D}" destId="{C95EEA27-3CBF-4645-A92D-9D8AF5C1CBFC}" srcOrd="3" destOrd="0" presId="urn:microsoft.com/office/officeart/2005/8/layout/target3"/>
    <dgm:cxn modelId="{35588AF3-1ABF-4881-A730-F4E9D15F27CB}" type="presParOf" srcId="{71045F8C-00FA-488E-A7BD-E2E6753D979D}" destId="{851BB866-B6AE-4566-893F-4C635BA974FC}" srcOrd="4" destOrd="0" presId="urn:microsoft.com/office/officeart/2005/8/layout/target3"/>
    <dgm:cxn modelId="{267AB3FA-E3C1-43B2-8338-9CBF60CA2B1D}" type="presParOf" srcId="{71045F8C-00FA-488E-A7BD-E2E6753D979D}" destId="{643EA938-EDE0-4533-ACCC-D2BD6F3A527C}" srcOrd="5" destOrd="0" presId="urn:microsoft.com/office/officeart/2005/8/layout/target3"/>
    <dgm:cxn modelId="{ECC9CA5E-CE89-4E67-BC25-C700000D59EF}" type="presParOf" srcId="{71045F8C-00FA-488E-A7BD-E2E6753D979D}" destId="{92F31B18-D66D-4CC7-89B9-378928DE877D}" srcOrd="6" destOrd="0" presId="urn:microsoft.com/office/officeart/2005/8/layout/target3"/>
    <dgm:cxn modelId="{CE65D893-1318-4200-97D2-9C45F3F0890F}" type="presParOf" srcId="{71045F8C-00FA-488E-A7BD-E2E6753D979D}" destId="{902074E1-B931-4618-97F1-FADBE82E9C3C}" srcOrd="7" destOrd="0" presId="urn:microsoft.com/office/officeart/2005/8/layout/target3"/>
    <dgm:cxn modelId="{10F2BF3B-88EA-4CC9-AB28-C635F5CE8746}" type="presParOf" srcId="{71045F8C-00FA-488E-A7BD-E2E6753D979D}" destId="{A3817367-F2BC-482F-8832-FA00B51DCCF3}" srcOrd="8" destOrd="0" presId="urn:microsoft.com/office/officeart/2005/8/layout/target3"/>
    <dgm:cxn modelId="{385AF729-8619-4854-8BB1-F22D299D6B97}" type="presParOf" srcId="{71045F8C-00FA-488E-A7BD-E2E6753D979D}" destId="{626ABFF6-56C8-4386-B662-68EC364EED9D}" srcOrd="9" destOrd="0" presId="urn:microsoft.com/office/officeart/2005/8/layout/target3"/>
    <dgm:cxn modelId="{E35D669C-E009-475E-AD14-CB0A43A815EB}" type="presParOf" srcId="{71045F8C-00FA-488E-A7BD-E2E6753D979D}" destId="{6DB11F1C-D028-4800-9625-6611CA9DE6D4}" srcOrd="10" destOrd="0" presId="urn:microsoft.com/office/officeart/2005/8/layout/target3"/>
    <dgm:cxn modelId="{8C07D002-C0DC-40EC-9F16-7EC0988760A7}" type="presParOf" srcId="{71045F8C-00FA-488E-A7BD-E2E6753D979D}" destId="{CDED6FE3-AD8F-4ACC-B6B8-710EDDD97598}" srcOrd="11" destOrd="0" presId="urn:microsoft.com/office/officeart/2005/8/layout/target3"/>
    <dgm:cxn modelId="{3B96F177-1478-4C9A-BDAF-DF7E2A945223}" type="presParOf" srcId="{71045F8C-00FA-488E-A7BD-E2E6753D979D}" destId="{397AC6D7-84A6-4150-958F-83C92D9ACF38}" srcOrd="12" destOrd="0" presId="urn:microsoft.com/office/officeart/2005/8/layout/target3"/>
    <dgm:cxn modelId="{4556EE44-1010-46EF-A044-A7675AF886A0}" type="presParOf" srcId="{71045F8C-00FA-488E-A7BD-E2E6753D979D}" destId="{D7419528-33A6-416D-9E64-B3F7915C5149}" srcOrd="13" destOrd="0" presId="urn:microsoft.com/office/officeart/2005/8/layout/target3"/>
    <dgm:cxn modelId="{EA3E898E-D0D9-4529-A2B8-F7BD934357E5}" type="presParOf" srcId="{71045F8C-00FA-488E-A7BD-E2E6753D979D}" destId="{97289DF2-90F4-4EC2-A9FC-633B00BAB610}" srcOrd="14" destOrd="0" presId="urn:microsoft.com/office/officeart/2005/8/layout/target3"/>
    <dgm:cxn modelId="{95C62C95-3E35-4175-AFD4-092E8C82E094}" type="presParOf" srcId="{71045F8C-00FA-488E-A7BD-E2E6753D979D}" destId="{234EBA9D-95B4-4C20-A84E-6F65F1085DC6}" srcOrd="15" destOrd="0" presId="urn:microsoft.com/office/officeart/2005/8/layout/target3"/>
    <dgm:cxn modelId="{400F1A5C-0B0E-4EAD-AA14-3398E98827E5}" type="presParOf" srcId="{71045F8C-00FA-488E-A7BD-E2E6753D979D}" destId="{12255512-213F-41DF-90A6-8B4CD74A2B52}" srcOrd="16" destOrd="0" presId="urn:microsoft.com/office/officeart/2005/8/layout/target3"/>
    <dgm:cxn modelId="{119171C8-55F0-4DA7-93F8-61FA1918527E}" type="presParOf" srcId="{71045F8C-00FA-488E-A7BD-E2E6753D979D}" destId="{50C2F88D-8688-44C2-A854-691F34009D3B}" srcOrd="17" destOrd="0" presId="urn:microsoft.com/office/officeart/2005/8/layout/target3"/>
    <dgm:cxn modelId="{24BCDEDC-DB48-47D1-9D69-B260B43D19BE}" type="presParOf" srcId="{71045F8C-00FA-488E-A7BD-E2E6753D979D}" destId="{4D19AB04-24FA-40C2-B203-52AE3D15E171}" srcOrd="18" destOrd="0" presId="urn:microsoft.com/office/officeart/2005/8/layout/target3"/>
    <dgm:cxn modelId="{BAA3506A-8A8B-4A75-9AA6-9704832DAD85}" type="presParOf" srcId="{71045F8C-00FA-488E-A7BD-E2E6753D979D}" destId="{832BF48F-0145-4429-9E02-8FCA946CCE9E}" srcOrd="19" destOrd="0" presId="urn:microsoft.com/office/officeart/2005/8/layout/target3"/>
    <dgm:cxn modelId="{87369192-61A2-492F-95BC-3CC6E74A3EE7}" type="presParOf" srcId="{71045F8C-00FA-488E-A7BD-E2E6753D979D}" destId="{E7297F21-D4FD-4A41-AE58-814D01A6B5E7}" srcOrd="20" destOrd="0" presId="urn:microsoft.com/office/officeart/2005/8/layout/target3"/>
    <dgm:cxn modelId="{F6B93151-8391-407B-AB43-DEC35DB7995C}" type="presParOf" srcId="{71045F8C-00FA-488E-A7BD-E2E6753D979D}" destId="{F69A1436-182C-465B-AD7F-FE48E0C090C1}" srcOrd="21" destOrd="0" presId="urn:microsoft.com/office/officeart/2005/8/layout/target3"/>
    <dgm:cxn modelId="{F4C8A9DD-3848-4555-9E9E-36E436370EBE}" type="presParOf" srcId="{71045F8C-00FA-488E-A7BD-E2E6753D979D}" destId="{AA41A67C-3D3F-4AE9-9E0F-5D7F7BB2E741}" srcOrd="22" destOrd="0" presId="urn:microsoft.com/office/officeart/2005/8/layout/target3"/>
    <dgm:cxn modelId="{C591285D-D5A1-40F7-B8CB-62BCAAE20C3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VY_32_INOVACE_10_STROMY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STROMY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0C90D6-870A-4FED-90F9-4EA31DE5407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8C42D4-F33E-48F4-96C3-372A32B7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061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8C42D4-F33E-48F4-96C3-372A32B7A97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91924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F5239-93E2-49BF-8392-F105D968F06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B03C6-8ECC-46EF-B3A0-B73E0F837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958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F5239-93E2-49BF-8392-F105D968F06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B03C6-8ECC-46EF-B3A0-B73E0F837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402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F5239-93E2-49BF-8392-F105D968F06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B03C6-8ECC-46EF-B3A0-B73E0F837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4961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F5239-93E2-49BF-8392-F105D968F06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B03C6-8ECC-46EF-B3A0-B73E0F837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508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F5239-93E2-49BF-8392-F105D968F06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B03C6-8ECC-46EF-B3A0-B73E0F837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509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F5239-93E2-49BF-8392-F105D968F06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B03C6-8ECC-46EF-B3A0-B73E0F837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909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F5239-93E2-49BF-8392-F105D968F06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B03C6-8ECC-46EF-B3A0-B73E0F837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382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F5239-93E2-49BF-8392-F105D968F06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B03C6-8ECC-46EF-B3A0-B73E0F837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16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F5239-93E2-49BF-8392-F105D968F06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B03C6-8ECC-46EF-B3A0-B73E0F837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2270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F5239-93E2-49BF-8392-F105D968F06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B03C6-8ECC-46EF-B3A0-B73E0F837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27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F5239-93E2-49BF-8392-F105D968F06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B03C6-8ECC-46EF-B3A0-B73E0F837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99775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FF5239-93E2-49BF-8392-F105D968F06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BB03C6-8ECC-46EF-B3A0-B73E0F837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778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Relationship Id="rId9" Type="http://schemas.openxmlformats.org/officeDocument/2006/relationships/image" Target="../media/image23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Relationship Id="rId9" Type="http://schemas.openxmlformats.org/officeDocument/2006/relationships/image" Target="../media/image23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7967079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554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9948255"/>
              </p:ext>
            </p:extLst>
          </p:nvPr>
        </p:nvGraphicFramePr>
        <p:xfrm>
          <a:off x="1115616" y="1916832"/>
          <a:ext cx="6984776" cy="298134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88232"/>
                <a:gridCol w="4896544"/>
              </a:tblGrid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53105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test, možný tisk některých stran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Fix na tabuli, učebnice, pastelky, vytisknutý test, pero, sešit</a:t>
                      </a:r>
                      <a:endParaRPr lang="cs-CZ" dirty="0"/>
                    </a:p>
                  </a:txBody>
                  <a:tcPr/>
                </a:tc>
              </a:tr>
              <a:tr h="65606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               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Stranu</a:t>
                      </a:r>
                      <a:r>
                        <a:rPr lang="cs-CZ" baseline="0" dirty="0" smtClean="0"/>
                        <a:t> s názvem Pamatuj! si mohou žáci přepsat do sešitu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2968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líková\AppData\Local\Microsoft\Windows\Temporary Internet Files\Content.IE5\2NC8W7KR\MC9000272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420888"/>
            <a:ext cx="3338896" cy="377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125102" y="476672"/>
            <a:ext cx="4776308" cy="163121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00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STROMY</a:t>
            </a:r>
            <a:endParaRPr lang="cs-CZ" sz="100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12858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3169441"/>
            <a:ext cx="7488832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PAMATUJ!</a:t>
            </a:r>
          </a:p>
          <a:p>
            <a:r>
              <a:rPr lang="cs-CZ" sz="3600" b="1" u="sng" dirty="0" smtClean="0"/>
              <a:t>Stromy</a:t>
            </a:r>
            <a:r>
              <a:rPr lang="cs-CZ" sz="3600" b="1" dirty="0" smtClean="0"/>
              <a:t> a </a:t>
            </a:r>
            <a:r>
              <a:rPr lang="cs-CZ" sz="3600" b="1" u="sng" dirty="0" smtClean="0"/>
              <a:t>keře</a:t>
            </a:r>
            <a:r>
              <a:rPr lang="cs-CZ" sz="3600" b="1" dirty="0" smtClean="0"/>
              <a:t> patří mezi </a:t>
            </a:r>
            <a:r>
              <a:rPr lang="cs-CZ" sz="3600" b="1" u="sng" dirty="0" smtClean="0"/>
              <a:t>dřeviny</a:t>
            </a:r>
            <a:r>
              <a:rPr lang="cs-CZ" sz="3600" b="1" dirty="0" smtClean="0"/>
              <a:t>. Mají </a:t>
            </a:r>
            <a:r>
              <a:rPr lang="cs-CZ" sz="3600" b="1" u="sng" dirty="0" smtClean="0"/>
              <a:t>kořeny</a:t>
            </a:r>
            <a:r>
              <a:rPr lang="cs-CZ" sz="3600" b="1" dirty="0" smtClean="0"/>
              <a:t> , </a:t>
            </a:r>
            <a:r>
              <a:rPr lang="cs-CZ" sz="3600" b="1" u="sng" dirty="0" smtClean="0"/>
              <a:t>korunu</a:t>
            </a:r>
            <a:r>
              <a:rPr lang="cs-CZ" sz="3600" b="1" dirty="0" smtClean="0"/>
              <a:t> a stromy i </a:t>
            </a:r>
            <a:r>
              <a:rPr lang="cs-CZ" sz="3600" b="1" u="sng" dirty="0" smtClean="0"/>
              <a:t>kmen</a:t>
            </a:r>
            <a:r>
              <a:rPr lang="cs-CZ" sz="3600" b="1" dirty="0" smtClean="0"/>
              <a:t>. Jsou </a:t>
            </a:r>
            <a:r>
              <a:rPr lang="cs-CZ" sz="3600" b="1" u="sng" dirty="0" smtClean="0"/>
              <a:t>jehličnaté </a:t>
            </a:r>
            <a:r>
              <a:rPr lang="cs-CZ" sz="3600" b="1" dirty="0" smtClean="0"/>
              <a:t> a </a:t>
            </a:r>
            <a:r>
              <a:rPr lang="cs-CZ" sz="3600" b="1" u="sng" dirty="0" smtClean="0"/>
              <a:t>listnaté</a:t>
            </a:r>
            <a:r>
              <a:rPr lang="cs-CZ" sz="3600" b="1" dirty="0" smtClean="0"/>
              <a:t> (mezi ně patří </a:t>
            </a:r>
            <a:r>
              <a:rPr lang="cs-CZ" sz="3600" b="1" u="sng" dirty="0" smtClean="0"/>
              <a:t>ovocné</a:t>
            </a:r>
            <a:r>
              <a:rPr lang="cs-CZ" sz="3600" b="1" dirty="0" smtClean="0"/>
              <a:t>).</a:t>
            </a:r>
          </a:p>
          <a:p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899519" y="3140968"/>
            <a:ext cx="7488832" cy="2844316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1547664" y="476672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pic>
        <p:nvPicPr>
          <p:cNvPr id="2051" name="Picture 3" descr="C:\Users\Uzlíková\AppData\Local\Microsoft\Windows\Temporary Internet Files\Content.IE5\2NC8W7KR\MC900027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608" y="692589"/>
            <a:ext cx="1493215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2369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zlíková\AppData\Local\Microsoft\Windows\Temporary Internet Files\Content.IE5\2NC8W7KR\MC9004418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5413" y="692696"/>
            <a:ext cx="5040560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404665"/>
            <a:ext cx="1862154" cy="1200329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26513" y="404665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Části stromu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65032" y="3154533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KMEN</a:t>
            </a:r>
          </a:p>
          <a:p>
            <a:r>
              <a:rPr lang="cs-CZ" dirty="0" smtClean="0"/>
              <a:t>Keře ho nemají.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476047" y="681971"/>
            <a:ext cx="1008112" cy="1512168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44208" y="3154533"/>
            <a:ext cx="1651157" cy="634507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73144" y="4715652"/>
            <a:ext cx="1008112" cy="466538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0B050"/>
                </a:solidFill>
              </a:rPr>
              <a:t>KOŘENY</a:t>
            </a:r>
          </a:p>
        </p:txBody>
      </p:sp>
      <p:sp>
        <p:nvSpPr>
          <p:cNvPr id="5" name="Obdélník 4"/>
          <p:cNvSpPr/>
          <p:nvPr/>
        </p:nvSpPr>
        <p:spPr>
          <a:xfrm>
            <a:off x="7481310" y="709958"/>
            <a:ext cx="1028936" cy="17543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KORUNA</a:t>
            </a:r>
          </a:p>
          <a:p>
            <a:r>
              <a:rPr lang="cs-CZ" dirty="0" smtClean="0"/>
              <a:t>Větve</a:t>
            </a:r>
          </a:p>
          <a:p>
            <a:r>
              <a:rPr lang="cs-CZ" dirty="0" smtClean="0"/>
              <a:t>Listy</a:t>
            </a:r>
          </a:p>
          <a:p>
            <a:r>
              <a:rPr lang="cs-CZ" dirty="0" smtClean="0"/>
              <a:t>Květy</a:t>
            </a:r>
          </a:p>
          <a:p>
            <a:r>
              <a:rPr lang="cs-CZ" dirty="0" smtClean="0"/>
              <a:t>Plody</a:t>
            </a:r>
          </a:p>
          <a:p>
            <a:endParaRPr lang="cs-CZ" dirty="0" smtClean="0">
              <a:solidFill>
                <a:srgbClr val="00B050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4679105" y="3456279"/>
            <a:ext cx="1765103" cy="31014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endCxn id="9" idx="1"/>
          </p:cNvCxnSpPr>
          <p:nvPr/>
        </p:nvCxnSpPr>
        <p:spPr>
          <a:xfrm>
            <a:off x="4932040" y="4941168"/>
            <a:ext cx="2541104" cy="775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5708041" y="1124744"/>
            <a:ext cx="1765103" cy="31014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1922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zlíková\AppData\Local\Microsoft\Windows\Temporary Internet Files\Content.IE5\4IS3LJ0J\MC9002811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90041"/>
            <a:ext cx="2254630" cy="2115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líková\AppData\Local\Microsoft\Windows\Temporary Internet Files\Content.IE5\GFOPX8EN\MC9002149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422" y="4293096"/>
            <a:ext cx="2232248" cy="2292710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50422" y="713429"/>
            <a:ext cx="7632848" cy="3173207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908720"/>
            <a:ext cx="72008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Po poražení stromu zůstává  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pařez</a:t>
            </a:r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. Na něm jsou vidět 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letokruhy</a:t>
            </a:r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. Je to část  dřeva, o kterou strom narostl za 1 rok. 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Kolik  je na pařezu letokruhů , tolik let strom rostl.</a:t>
            </a:r>
            <a:endParaRPr lang="cs-CZ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3779912" y="4819795"/>
            <a:ext cx="2376264" cy="1008112"/>
          </a:xfrm>
          <a:prstGeom prst="rightArrow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5124607"/>
            <a:ext cx="30243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4 letokruhy = 4 roky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831480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23828" y="361310"/>
            <a:ext cx="3384376" cy="93610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Listnaté stromy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91222" y="1719327"/>
            <a:ext cx="7349230" cy="53902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K obrázku plodu zapiš název stromu.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08204" y="4314083"/>
            <a:ext cx="2232248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408204" y="3023066"/>
            <a:ext cx="2232248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408204" y="5589240"/>
            <a:ext cx="2232248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284689" y="3008426"/>
            <a:ext cx="2232248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291222" y="4314083"/>
            <a:ext cx="2232248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291222" y="5589240"/>
            <a:ext cx="2232248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Uzlíková\AppData\Local\Microsoft\Windows\Temporary Internet Files\Content.IE5\KLJ41I51\MC900122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25" y="2882680"/>
            <a:ext cx="684999" cy="683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zlíková\AppData\Local\Microsoft\Windows\Temporary Internet Files\Content.IE5\A9R68WY4\MC9001932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728" y="5297760"/>
            <a:ext cx="771896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líková\AppData\Local\Microsoft\Windows\Temporary Internet Files\Content.IE5\A9R68WY4\MC9002155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9570" y="3023669"/>
            <a:ext cx="680727" cy="457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Uzlíková\AppData\Local\Microsoft\Windows\Temporary Internet Files\Content.IE5\KLJ41I51\MC9002460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9570" y="4053438"/>
            <a:ext cx="612068" cy="843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Uzlíková\AppData\Local\Microsoft\Windows\Temporary Internet Files\Content.IE5\4IS3LJ0J\MC900441708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094" y="4151077"/>
            <a:ext cx="758059" cy="75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Uzlíková\AppData\Local\Microsoft\Windows\Temporary Internet Files\Content.IE5\KLJ41I51\MC90012334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7334" y="5415569"/>
            <a:ext cx="876541" cy="779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Users\Uzlíková\AppData\Local\Microsoft\Windows\Temporary Internet Files\Content.IE5\2NC8W7KR\MC90002724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13936"/>
            <a:ext cx="817145" cy="922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8069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ee"/>
          <p:cNvSpPr>
            <a:spLocks noEditPoints="1" noChangeArrowheads="1"/>
          </p:cNvSpPr>
          <p:nvPr/>
        </p:nvSpPr>
        <p:spPr bwMode="auto">
          <a:xfrm>
            <a:off x="323528" y="422430"/>
            <a:ext cx="720080" cy="72008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771800" y="361310"/>
            <a:ext cx="3636404" cy="93610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Jehličnaté stromy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91222" y="1719327"/>
            <a:ext cx="7349230" cy="53902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K obrázku šišky zapiš název stromu.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5124" name="Picture 4" descr="C:\Users\Uzlíková\AppData\Local\Microsoft\Windows\Temporary Internet Files\Content.IE5\4IS3LJ0J\MC9003313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545703">
            <a:off x="382857" y="4581326"/>
            <a:ext cx="1816729" cy="160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Uzlíková\AppData\Local\Microsoft\Windows\Temporary Internet Files\Content.IE5\2NC8W7KR\MC9003506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08484">
            <a:off x="7308304" y="4541755"/>
            <a:ext cx="1510420" cy="179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Uzlíková\AppData\Local\Microsoft\Windows\Temporary Internet Files\Content.IE5\A9R68WY4\MC9000532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162" y="2397112"/>
            <a:ext cx="1748333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Uzlíková\AppData\Local\Microsoft\Windows\Temporary Internet Files\Content.IE5\KLJ41I51\MC90033127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164" y="2852936"/>
            <a:ext cx="1343238" cy="1219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2515859" y="3053558"/>
            <a:ext cx="1582470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182381" y="3053558"/>
            <a:ext cx="1582470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190692" y="5211408"/>
            <a:ext cx="1582470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515859" y="5169551"/>
            <a:ext cx="1582470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5154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30959" y="416949"/>
            <a:ext cx="1872208" cy="93610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KEŘE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059832" y="615488"/>
            <a:ext cx="5184576" cy="53902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K názvu keře přiřaď plod.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669337" y="1916832"/>
            <a:ext cx="2232248" cy="43204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b</a:t>
            </a:r>
            <a:r>
              <a:rPr lang="cs-CZ" sz="2000" dirty="0" smtClean="0">
                <a:solidFill>
                  <a:schemeClr val="tx1"/>
                </a:solidFill>
              </a:rPr>
              <a:t>ez černý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95936" y="2537906"/>
            <a:ext cx="2232248" cy="432048"/>
          </a:xfrm>
          <a:prstGeom prst="rect">
            <a:avLst/>
          </a:prstGeom>
          <a:solidFill>
            <a:srgbClr val="FFF1C5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s</a:t>
            </a:r>
            <a:r>
              <a:rPr lang="cs-CZ" sz="2000" dirty="0" smtClean="0">
                <a:solidFill>
                  <a:schemeClr val="tx1"/>
                </a:solidFill>
              </a:rPr>
              <a:t>rstka angrešt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72640" y="3068960"/>
            <a:ext cx="2232248" cy="43204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Jahodník obecný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05953" y="3627050"/>
            <a:ext cx="2232248" cy="432048"/>
          </a:xfrm>
          <a:prstGeom prst="rect">
            <a:avLst/>
          </a:prstGeom>
          <a:solidFill>
            <a:srgbClr val="FFF1C5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r</a:t>
            </a:r>
            <a:r>
              <a:rPr lang="cs-CZ" dirty="0" smtClean="0">
                <a:solidFill>
                  <a:schemeClr val="tx1"/>
                </a:solidFill>
              </a:rPr>
              <a:t>ůže šípková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672640" y="5373216"/>
            <a:ext cx="2232248" cy="43204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chmel otáčivý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005953" y="4789476"/>
            <a:ext cx="2232248" cy="432048"/>
          </a:xfrm>
          <a:prstGeom prst="rect">
            <a:avLst/>
          </a:prstGeom>
          <a:solidFill>
            <a:srgbClr val="FFF1C5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b</a:t>
            </a:r>
            <a:r>
              <a:rPr lang="cs-CZ" dirty="0" smtClean="0">
                <a:solidFill>
                  <a:schemeClr val="tx1"/>
                </a:solidFill>
              </a:rPr>
              <a:t>rusnice borůvka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669337" y="4195370"/>
            <a:ext cx="2232248" cy="43204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m</a:t>
            </a:r>
            <a:r>
              <a:rPr lang="cs-CZ" dirty="0" smtClean="0">
                <a:solidFill>
                  <a:schemeClr val="tx1"/>
                </a:solidFill>
              </a:rPr>
              <a:t>aliník obecný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95936" y="5949280"/>
            <a:ext cx="2232248" cy="432048"/>
          </a:xfrm>
          <a:prstGeom prst="rect">
            <a:avLst/>
          </a:prstGeom>
          <a:solidFill>
            <a:srgbClr val="FFF1C5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l</a:t>
            </a:r>
            <a:r>
              <a:rPr lang="cs-CZ" dirty="0" smtClean="0">
                <a:solidFill>
                  <a:schemeClr val="tx1"/>
                </a:solidFill>
              </a:rPr>
              <a:t>íska obecná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Uzlíková\AppData\Local\Microsoft\Windows\Temporary Internet Files\Content.IE5\A9R68WY4\MC9001232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2732" y="1929923"/>
            <a:ext cx="721513" cy="839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Uzlíková\AppData\Local\Microsoft\Windows\Temporary Internet Files\Content.IE5\4IS3LJ0J\MC9001935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369" y="3865029"/>
            <a:ext cx="823626" cy="815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Uzlíková\AppData\Local\Microsoft\Windows\Temporary Internet Files\Content.IE5\2NC8W7KR\MC9001228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0383" y="4345438"/>
            <a:ext cx="962668" cy="811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Uzlíková\AppData\Local\Microsoft\Windows\Temporary Internet Files\Content.IE5\4IS3LJ0J\MC9003314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4262" y="1973618"/>
            <a:ext cx="1008532" cy="78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Uzlíková\AppData\Local\Microsoft\Windows\Temporary Internet Files\Content.IE5\4IS3LJ0J\MC9001935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512" y="5585377"/>
            <a:ext cx="994725" cy="1121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9" name="Picture 15" descr="C:\Users\Uzlíková\AppData\Local\Microsoft\Windows\Temporary Internet Files\Content.IE5\KLJ41I51\MC90012323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2763" y="3045686"/>
            <a:ext cx="934304" cy="1101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C:\Users\Uzlíková\AppData\Local\Microsoft\Windows\Temporary Internet Files\Content.IE5\2NC8W7KR\MC90033131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9359" y="5444712"/>
            <a:ext cx="1175407" cy="938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3" name="Picture 19" descr="C:\Users\Uzlíková\AppData\Local\Microsoft\Windows\Temporary Internet Files\Content.IE5\4IS3LJ0J\MC900331268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5176" y="3045686"/>
            <a:ext cx="998463" cy="92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91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7857" y="1772816"/>
            <a:ext cx="805658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Doplň věty: </a:t>
            </a:r>
            <a:endParaRPr lang="cs-CZ" sz="2400" dirty="0" smtClean="0"/>
          </a:p>
          <a:p>
            <a:r>
              <a:rPr lang="cs-CZ" sz="2000" dirty="0" smtClean="0"/>
              <a:t>                                                                                                                                               Mezi jehličnaté  </a:t>
            </a:r>
            <a:r>
              <a:rPr lang="en-US" sz="2000" dirty="0" err="1" smtClean="0"/>
              <a:t>stromy</a:t>
            </a:r>
            <a:r>
              <a:rPr lang="cs-CZ" sz="2000" dirty="0" smtClean="0"/>
              <a:t> patří  ________, _________, _______________       a ____________ .</a:t>
            </a:r>
            <a:r>
              <a:rPr lang="en-US" sz="2000" dirty="0" smtClean="0"/>
              <a:t> </a:t>
            </a:r>
            <a:r>
              <a:rPr lang="cs-CZ" sz="2000" dirty="0" smtClean="0"/>
              <a:t>Podtrhni  (perem) ten , který na podzim opadává.                            Listy jehličnatých stromů  se jmenují ___________a jejich plod je ________ .</a:t>
            </a:r>
            <a:endParaRPr lang="en-US" sz="2000" dirty="0" smtClean="0"/>
          </a:p>
          <a:p>
            <a:r>
              <a:rPr lang="cs-CZ" sz="2000" dirty="0" smtClean="0"/>
              <a:t>Lípa, bříza  a  jabloň jsou  __________________stromy</a:t>
            </a:r>
            <a:r>
              <a:rPr lang="cs-CZ" sz="2000" dirty="0"/>
              <a:t>. </a:t>
            </a:r>
            <a:r>
              <a:rPr lang="cs-CZ" sz="2000" dirty="0" smtClean="0"/>
              <a:t>                                                           </a:t>
            </a:r>
            <a:r>
              <a:rPr lang="pl-PL" sz="2000" dirty="0" smtClean="0"/>
              <a:t>Na podzim listí listnatých stromů </a:t>
            </a:r>
            <a:r>
              <a:rPr lang="pl-PL" sz="2000" dirty="0"/>
              <a:t> </a:t>
            </a:r>
            <a:r>
              <a:rPr lang="pl-PL" sz="2000" dirty="0" smtClean="0"/>
              <a:t>___________________. </a:t>
            </a:r>
          </a:p>
          <a:p>
            <a:r>
              <a:rPr lang="cs-CZ" sz="2000" dirty="0" smtClean="0"/>
              <a:t>Stromy </a:t>
            </a:r>
            <a:r>
              <a:rPr lang="cs-CZ" sz="2000" dirty="0"/>
              <a:t>mají dřevnatý stonek, kterému říkáme  </a:t>
            </a:r>
            <a:r>
              <a:rPr lang="cs-CZ" sz="2000" dirty="0" smtClean="0"/>
              <a:t>____________. </a:t>
            </a:r>
            <a:endParaRPr lang="cs-CZ" sz="2000" dirty="0"/>
          </a:p>
          <a:p>
            <a:r>
              <a:rPr lang="cs-CZ" sz="2000" dirty="0"/>
              <a:t>Části keře jsou </a:t>
            </a:r>
            <a:r>
              <a:rPr lang="cs-CZ" sz="2000" dirty="0" smtClean="0"/>
              <a:t>_______________________________________________. </a:t>
            </a:r>
            <a:endParaRPr lang="cs-CZ" sz="2000" dirty="0"/>
          </a:p>
          <a:p>
            <a:r>
              <a:rPr lang="cs-CZ" sz="2000" dirty="0"/>
              <a:t>Na pařezu jsou  </a:t>
            </a:r>
            <a:r>
              <a:rPr lang="cs-CZ" sz="2000" dirty="0" smtClean="0"/>
              <a:t>vidět </a:t>
            </a:r>
            <a:r>
              <a:rPr lang="cs-CZ" sz="2000" dirty="0"/>
              <a:t> </a:t>
            </a:r>
            <a:r>
              <a:rPr lang="cs-CZ" sz="2000" dirty="0" smtClean="0"/>
              <a:t>_________________, </a:t>
            </a:r>
            <a:r>
              <a:rPr lang="cs-CZ" sz="2000" dirty="0"/>
              <a:t>pomocí kterých můžeme </a:t>
            </a:r>
            <a:r>
              <a:rPr lang="cs-CZ" sz="2000" dirty="0" smtClean="0"/>
              <a:t> </a:t>
            </a:r>
            <a:r>
              <a:rPr lang="pl-PL" sz="2000" dirty="0" smtClean="0"/>
              <a:t>zjistit  </a:t>
            </a:r>
            <a:endParaRPr lang="pl-PL" sz="2000" dirty="0"/>
          </a:p>
          <a:p>
            <a:r>
              <a:rPr lang="pl-PL" sz="2000" dirty="0" smtClean="0"/>
              <a:t>_________________________________________________ .      </a:t>
            </a:r>
            <a:endParaRPr lang="cs-CZ" sz="20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3779912" y="193364"/>
            <a:ext cx="2890329" cy="44055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TEST   STROMY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42049" y="870050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Jméno: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4870042" y="843199"/>
            <a:ext cx="4104456" cy="44055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14258" y="193363"/>
            <a:ext cx="2160240" cy="44055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814258" y="193363"/>
            <a:ext cx="7408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Datum</a:t>
            </a:r>
            <a:r>
              <a:rPr lang="cs-CZ" dirty="0" smtClean="0"/>
              <a:t>:</a:t>
            </a:r>
            <a:endParaRPr lang="cs-CZ" dirty="0"/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096193" y="5714840"/>
            <a:ext cx="65114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/>
              <a:t>ZNÁMKA</a:t>
            </a:r>
            <a:endParaRPr lang="cs-CZ" sz="1000" dirty="0"/>
          </a:p>
        </p:txBody>
      </p:sp>
      <p:sp>
        <p:nvSpPr>
          <p:cNvPr id="9" name="Obdélník 8"/>
          <p:cNvSpPr/>
          <p:nvPr/>
        </p:nvSpPr>
        <p:spPr>
          <a:xfrm>
            <a:off x="7964563" y="5675718"/>
            <a:ext cx="914400" cy="914400"/>
          </a:xfrm>
          <a:prstGeom prst="rect">
            <a:avLst/>
          </a:prstGeom>
          <a:noFill/>
          <a:ln w="28575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2" descr="C:\Users\Uzlíková\AppData\Local\Microsoft\Windows\Temporary Internet Files\Content.IE5\2NC8W7KR\MC9000272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7646"/>
            <a:ext cx="765221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6364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23828" y="361310"/>
            <a:ext cx="3384376" cy="93610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Listnaté stromy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91222" y="1719327"/>
            <a:ext cx="7349230" cy="53902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K obrázku plodu zapiš název stromu.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08204" y="4314083"/>
            <a:ext cx="2232248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broskvoň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08204" y="3023066"/>
            <a:ext cx="2232248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ořešák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408204" y="5589240"/>
            <a:ext cx="2232248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bříza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284689" y="3008426"/>
            <a:ext cx="2232248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291222" y="4314083"/>
            <a:ext cx="2232248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jabloň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291222" y="5589240"/>
            <a:ext cx="2232248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dub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Uzlíková\AppData\Local\Microsoft\Windows\Temporary Internet Files\Content.IE5\KLJ41I51\MC900122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25" y="2882680"/>
            <a:ext cx="684999" cy="683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zlíková\AppData\Local\Microsoft\Windows\Temporary Internet Files\Content.IE5\A9R68WY4\MC9001932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728" y="5297760"/>
            <a:ext cx="771896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líková\AppData\Local\Microsoft\Windows\Temporary Internet Files\Content.IE5\A9R68WY4\MC9002155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9570" y="3023669"/>
            <a:ext cx="680727" cy="457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Uzlíková\AppData\Local\Microsoft\Windows\Temporary Internet Files\Content.IE5\KLJ41I51\MC9002460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9570" y="4053438"/>
            <a:ext cx="612068" cy="843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Uzlíková\AppData\Local\Microsoft\Windows\Temporary Internet Files\Content.IE5\4IS3LJ0J\MC900441708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094" y="4151077"/>
            <a:ext cx="758059" cy="75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Uzlíková\AppData\Local\Microsoft\Windows\Temporary Internet Files\Content.IE5\KLJ41I51\MC90012334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7334" y="5415569"/>
            <a:ext cx="876541" cy="779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91221" y="3023669"/>
            <a:ext cx="2225715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kaštan  (jírovec)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994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ee"/>
          <p:cNvSpPr>
            <a:spLocks noEditPoints="1" noChangeArrowheads="1"/>
          </p:cNvSpPr>
          <p:nvPr/>
        </p:nvSpPr>
        <p:spPr bwMode="auto">
          <a:xfrm>
            <a:off x="323528" y="422430"/>
            <a:ext cx="720080" cy="72008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771800" y="361310"/>
            <a:ext cx="3636404" cy="93610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Jehličnaté stromy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91222" y="1719327"/>
            <a:ext cx="7349230" cy="53902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K obrázku šišky zapiš název stromu.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5124" name="Picture 4" descr="C:\Users\Uzlíková\AppData\Local\Microsoft\Windows\Temporary Internet Files\Content.IE5\4IS3LJ0J\MC9003313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545703">
            <a:off x="382857" y="4581326"/>
            <a:ext cx="1816729" cy="160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Uzlíková\AppData\Local\Microsoft\Windows\Temporary Internet Files\Content.IE5\2NC8W7KR\MC9003506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08484">
            <a:off x="7308304" y="4541755"/>
            <a:ext cx="1510420" cy="179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Uzlíková\AppData\Local\Microsoft\Windows\Temporary Internet Files\Content.IE5\A9R68WY4\MC9000532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162" y="2397112"/>
            <a:ext cx="1748333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Uzlíková\AppData\Local\Microsoft\Windows\Temporary Internet Files\Content.IE5\KLJ41I51\MC90033127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164" y="2852936"/>
            <a:ext cx="1343238" cy="1219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2515859" y="3053558"/>
            <a:ext cx="1582470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borovice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5182381" y="3053558"/>
            <a:ext cx="1582470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smrk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5190692" y="5211408"/>
            <a:ext cx="1582470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modřín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2515859" y="5169551"/>
            <a:ext cx="1582470" cy="43204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jedle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32316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30959" y="416949"/>
            <a:ext cx="1872208" cy="93610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KEŘE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059832" y="615488"/>
            <a:ext cx="5184576" cy="53902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K názvu keře přiřaď plod.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669337" y="1916832"/>
            <a:ext cx="2232248" cy="43204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b</a:t>
            </a:r>
            <a:r>
              <a:rPr lang="cs-CZ" sz="2000" dirty="0" smtClean="0">
                <a:solidFill>
                  <a:schemeClr val="tx1"/>
                </a:solidFill>
              </a:rPr>
              <a:t>ez černý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95936" y="2537906"/>
            <a:ext cx="2232248" cy="432048"/>
          </a:xfrm>
          <a:prstGeom prst="rect">
            <a:avLst/>
          </a:prstGeom>
          <a:solidFill>
            <a:srgbClr val="FFF1C5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s</a:t>
            </a:r>
            <a:r>
              <a:rPr lang="cs-CZ" sz="2000" dirty="0" smtClean="0">
                <a:solidFill>
                  <a:schemeClr val="tx1"/>
                </a:solidFill>
              </a:rPr>
              <a:t>rstka angrešt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72640" y="3068960"/>
            <a:ext cx="2232248" cy="43204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Jahodník obecný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05953" y="3627050"/>
            <a:ext cx="2232248" cy="432048"/>
          </a:xfrm>
          <a:prstGeom prst="rect">
            <a:avLst/>
          </a:prstGeom>
          <a:solidFill>
            <a:srgbClr val="FFF1C5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r</a:t>
            </a:r>
            <a:r>
              <a:rPr lang="cs-CZ" dirty="0" smtClean="0">
                <a:solidFill>
                  <a:schemeClr val="tx1"/>
                </a:solidFill>
              </a:rPr>
              <a:t>ůže šípková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672640" y="5373216"/>
            <a:ext cx="2232248" cy="43204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chmel otáčivý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005953" y="4789476"/>
            <a:ext cx="2232248" cy="432048"/>
          </a:xfrm>
          <a:prstGeom prst="rect">
            <a:avLst/>
          </a:prstGeom>
          <a:solidFill>
            <a:srgbClr val="FFF1C5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b</a:t>
            </a:r>
            <a:r>
              <a:rPr lang="cs-CZ" dirty="0" smtClean="0">
                <a:solidFill>
                  <a:schemeClr val="tx1"/>
                </a:solidFill>
              </a:rPr>
              <a:t>rusnice borůvka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669337" y="4195370"/>
            <a:ext cx="2232248" cy="43204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m</a:t>
            </a:r>
            <a:r>
              <a:rPr lang="cs-CZ" dirty="0" smtClean="0">
                <a:solidFill>
                  <a:schemeClr val="tx1"/>
                </a:solidFill>
              </a:rPr>
              <a:t>aliník obecný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95936" y="5949280"/>
            <a:ext cx="2232248" cy="432048"/>
          </a:xfrm>
          <a:prstGeom prst="rect">
            <a:avLst/>
          </a:prstGeom>
          <a:solidFill>
            <a:srgbClr val="FFF1C5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l</a:t>
            </a:r>
            <a:r>
              <a:rPr lang="cs-CZ" dirty="0" smtClean="0">
                <a:solidFill>
                  <a:schemeClr val="tx1"/>
                </a:solidFill>
              </a:rPr>
              <a:t>íska obecná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Uzlíková\AppData\Local\Microsoft\Windows\Temporary Internet Files\Content.IE5\A9R68WY4\MC9001232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202" y="1742333"/>
            <a:ext cx="721513" cy="839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Uzlíková\AppData\Local\Microsoft\Windows\Temporary Internet Files\Content.IE5\4IS3LJ0J\MC9001935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5249" y="2933928"/>
            <a:ext cx="823626" cy="815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Uzlíková\AppData\Local\Microsoft\Windows\Temporary Internet Files\Content.IE5\2NC8W7KR\MC9001228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0383" y="4345438"/>
            <a:ext cx="962668" cy="811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Uzlíková\AppData\Local\Microsoft\Windows\Temporary Internet Files\Content.IE5\4IS3LJ0J\MC9003314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4262" y="1973618"/>
            <a:ext cx="1008532" cy="780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Uzlíková\AppData\Local\Microsoft\Windows\Temporary Internet Files\Content.IE5\4IS3LJ0J\MC9001935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512" y="5585377"/>
            <a:ext cx="994725" cy="1121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9" name="Picture 15" descr="C:\Users\Uzlíková\AppData\Local\Microsoft\Windows\Temporary Internet Files\Content.IE5\KLJ41I51\MC90012323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207" y="3927957"/>
            <a:ext cx="934304" cy="1101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C:\Users\Uzlíková\AppData\Local\Microsoft\Windows\Temporary Internet Files\Content.IE5\2NC8W7KR\MC90033131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9359" y="5444712"/>
            <a:ext cx="1175407" cy="938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3" name="Picture 19" descr="C:\Users\Uzlíková\AppData\Local\Microsoft\Windows\Temporary Internet Files\Content.IE5\4IS3LJ0J\MC900331268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5176" y="3045686"/>
            <a:ext cx="998463" cy="92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se šipkou 19"/>
          <p:cNvCxnSpPr/>
          <p:nvPr/>
        </p:nvCxnSpPr>
        <p:spPr>
          <a:xfrm>
            <a:off x="5904888" y="2117349"/>
            <a:ext cx="1065495" cy="159523"/>
          </a:xfrm>
          <a:prstGeom prst="straightConnector1">
            <a:avLst/>
          </a:prstGeom>
          <a:ln w="3810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2555776" y="5645741"/>
            <a:ext cx="1113561" cy="268449"/>
          </a:xfrm>
          <a:prstGeom prst="straightConnector1">
            <a:avLst/>
          </a:prstGeom>
          <a:ln w="3810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14" idx="3"/>
          </p:cNvCxnSpPr>
          <p:nvPr/>
        </p:nvCxnSpPr>
        <p:spPr>
          <a:xfrm>
            <a:off x="5901585" y="4411394"/>
            <a:ext cx="1590927" cy="1393870"/>
          </a:xfrm>
          <a:prstGeom prst="straightConnector1">
            <a:avLst/>
          </a:prstGeom>
          <a:ln w="3810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6" idx="1"/>
          </p:cNvCxnSpPr>
          <p:nvPr/>
        </p:nvCxnSpPr>
        <p:spPr>
          <a:xfrm flipH="1">
            <a:off x="1646511" y="3284984"/>
            <a:ext cx="2026129" cy="1083892"/>
          </a:xfrm>
          <a:prstGeom prst="straightConnector1">
            <a:avLst/>
          </a:prstGeom>
          <a:ln w="3810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 flipV="1">
            <a:off x="1226998" y="2162003"/>
            <a:ext cx="2778955" cy="1681071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 flipV="1">
            <a:off x="2178875" y="3508337"/>
            <a:ext cx="1490462" cy="903057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6243297" y="2753930"/>
            <a:ext cx="1501879" cy="587555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V="1">
            <a:off x="6202699" y="5156779"/>
            <a:ext cx="913095" cy="98290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2053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7857" y="1772816"/>
            <a:ext cx="8056589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Doplň věty: </a:t>
            </a:r>
            <a:endParaRPr lang="cs-CZ" sz="2400" dirty="0" smtClean="0"/>
          </a:p>
          <a:p>
            <a:r>
              <a:rPr lang="cs-CZ" sz="2000" dirty="0" smtClean="0"/>
              <a:t>                                                                                                                                               Mezi jehličnaté  </a:t>
            </a:r>
            <a:r>
              <a:rPr lang="en-US" sz="2000" dirty="0" err="1" smtClean="0"/>
              <a:t>stromy</a:t>
            </a:r>
            <a:r>
              <a:rPr lang="cs-CZ" sz="2000" dirty="0" smtClean="0"/>
              <a:t>  patří </a:t>
            </a:r>
            <a:r>
              <a:rPr lang="cs-CZ" sz="2000" dirty="0" smtClean="0">
                <a:solidFill>
                  <a:srgbClr val="FF0000"/>
                </a:solidFill>
              </a:rPr>
              <a:t> smrk</a:t>
            </a:r>
            <a:r>
              <a:rPr lang="cs-CZ" sz="2000" dirty="0" smtClean="0"/>
              <a:t> , </a:t>
            </a:r>
            <a:r>
              <a:rPr lang="cs-CZ" sz="2000" dirty="0" smtClean="0">
                <a:solidFill>
                  <a:srgbClr val="FF0000"/>
                </a:solidFill>
              </a:rPr>
              <a:t>jedle</a:t>
            </a:r>
            <a:r>
              <a:rPr lang="cs-CZ" sz="2000" dirty="0" smtClean="0"/>
              <a:t>  , </a:t>
            </a:r>
            <a:r>
              <a:rPr lang="cs-CZ" sz="2000" dirty="0" smtClean="0">
                <a:solidFill>
                  <a:srgbClr val="FF0000"/>
                </a:solidFill>
              </a:rPr>
              <a:t>borovice</a:t>
            </a:r>
            <a:r>
              <a:rPr lang="cs-CZ" sz="2000" dirty="0" smtClean="0"/>
              <a:t> </a:t>
            </a:r>
            <a:endParaRPr lang="cs-CZ" sz="2000" dirty="0"/>
          </a:p>
          <a:p>
            <a:r>
              <a:rPr lang="cs-CZ" sz="2000" dirty="0"/>
              <a:t>a</a:t>
            </a:r>
            <a:r>
              <a:rPr lang="cs-CZ" sz="2000" dirty="0" smtClean="0"/>
              <a:t> </a:t>
            </a:r>
            <a:r>
              <a:rPr lang="cs-CZ" sz="2000" u="sng" dirty="0" smtClean="0">
                <a:solidFill>
                  <a:srgbClr val="FF0000"/>
                </a:solidFill>
              </a:rPr>
              <a:t>modřín</a:t>
            </a:r>
            <a:r>
              <a:rPr lang="cs-CZ" sz="2000" dirty="0" smtClean="0"/>
              <a:t> .</a:t>
            </a:r>
            <a:r>
              <a:rPr lang="en-US" sz="2000" dirty="0" smtClean="0"/>
              <a:t> </a:t>
            </a:r>
            <a:r>
              <a:rPr lang="cs-CZ" sz="2000" dirty="0" smtClean="0"/>
              <a:t>Podtrhni  (perem) ten , který na podzim opadává.                            Listy jehličnatých stromů  se jmenují  </a:t>
            </a:r>
            <a:r>
              <a:rPr lang="cs-CZ" sz="2000" dirty="0" smtClean="0">
                <a:solidFill>
                  <a:srgbClr val="FF0000"/>
                </a:solidFill>
              </a:rPr>
              <a:t>jehličí</a:t>
            </a:r>
            <a:r>
              <a:rPr lang="cs-CZ" sz="2000" dirty="0"/>
              <a:t> </a:t>
            </a:r>
            <a:r>
              <a:rPr lang="cs-CZ" sz="2000" dirty="0" smtClean="0"/>
              <a:t>a jejich plod je </a:t>
            </a:r>
            <a:r>
              <a:rPr lang="cs-CZ" sz="2000" dirty="0" smtClean="0">
                <a:solidFill>
                  <a:srgbClr val="FF0000"/>
                </a:solidFill>
              </a:rPr>
              <a:t>šiška </a:t>
            </a:r>
            <a:r>
              <a:rPr lang="cs-CZ" sz="2000" dirty="0" smtClean="0"/>
              <a:t>.</a:t>
            </a:r>
            <a:endParaRPr lang="en-US" sz="2000" dirty="0" smtClean="0"/>
          </a:p>
          <a:p>
            <a:r>
              <a:rPr lang="cs-CZ" sz="2000" dirty="0" smtClean="0"/>
              <a:t>Lípa, bříza  a  jabloň jsou 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listnaté </a:t>
            </a:r>
            <a:r>
              <a:rPr lang="cs-CZ" sz="2000" dirty="0" smtClean="0"/>
              <a:t> stromy</a:t>
            </a:r>
            <a:r>
              <a:rPr lang="cs-CZ" sz="2000" dirty="0"/>
              <a:t>. </a:t>
            </a:r>
            <a:r>
              <a:rPr lang="cs-CZ" sz="2000" dirty="0" smtClean="0"/>
              <a:t>                                                           </a:t>
            </a:r>
            <a:r>
              <a:rPr lang="pl-PL" sz="2000" dirty="0" smtClean="0"/>
              <a:t>Na podzim listí listnatých stromů </a:t>
            </a:r>
            <a:r>
              <a:rPr lang="pl-PL" sz="2000" dirty="0">
                <a:solidFill>
                  <a:srgbClr val="FF0000"/>
                </a:solidFill>
              </a:rPr>
              <a:t> </a:t>
            </a:r>
            <a:r>
              <a:rPr lang="pl-PL" sz="2000" dirty="0" smtClean="0">
                <a:solidFill>
                  <a:srgbClr val="FF0000"/>
                </a:solidFill>
              </a:rPr>
              <a:t>opadává</a:t>
            </a:r>
            <a:r>
              <a:rPr lang="pl-PL" sz="2000" dirty="0" smtClean="0"/>
              <a:t>. </a:t>
            </a:r>
          </a:p>
          <a:p>
            <a:r>
              <a:rPr lang="cs-CZ" sz="2000" dirty="0" smtClean="0"/>
              <a:t>Stromy </a:t>
            </a:r>
            <a:r>
              <a:rPr lang="cs-CZ" sz="2000" dirty="0"/>
              <a:t>mají dřevnatý stonek, kterému říkáme 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kmen</a:t>
            </a:r>
            <a:r>
              <a:rPr lang="cs-CZ" sz="2000" dirty="0" smtClean="0"/>
              <a:t>. </a:t>
            </a:r>
            <a:endParaRPr lang="cs-CZ" sz="2000" dirty="0"/>
          </a:p>
          <a:p>
            <a:r>
              <a:rPr lang="cs-CZ" sz="2000" dirty="0"/>
              <a:t>Části keře jsou 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kořeny , koruna (větve, listy, květy, plody)</a:t>
            </a:r>
            <a:r>
              <a:rPr lang="cs-CZ" sz="2000" dirty="0" smtClean="0"/>
              <a:t>. </a:t>
            </a:r>
            <a:endParaRPr lang="cs-CZ" sz="2000" dirty="0"/>
          </a:p>
          <a:p>
            <a:r>
              <a:rPr lang="cs-CZ" sz="2000" dirty="0"/>
              <a:t>Na pařezu jsou  </a:t>
            </a:r>
            <a:r>
              <a:rPr lang="cs-CZ" sz="2000" dirty="0" smtClean="0"/>
              <a:t>vidět 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letokruhy </a:t>
            </a:r>
            <a:r>
              <a:rPr lang="cs-CZ" sz="2000" dirty="0" smtClean="0"/>
              <a:t>, </a:t>
            </a:r>
            <a:r>
              <a:rPr lang="cs-CZ" sz="2000" dirty="0"/>
              <a:t>pomocí kterých můžeme </a:t>
            </a:r>
            <a:r>
              <a:rPr lang="cs-CZ" sz="2000" dirty="0" smtClean="0"/>
              <a:t> </a:t>
            </a:r>
            <a:r>
              <a:rPr lang="pl-PL" sz="2000" dirty="0" smtClean="0"/>
              <a:t>zjistit  </a:t>
            </a:r>
            <a:endParaRPr lang="pl-PL" sz="2000" dirty="0">
              <a:solidFill>
                <a:srgbClr val="FF0000"/>
              </a:solidFill>
            </a:endParaRPr>
          </a:p>
          <a:p>
            <a:r>
              <a:rPr lang="pl-PL" sz="2000" dirty="0">
                <a:solidFill>
                  <a:srgbClr val="FF0000"/>
                </a:solidFill>
              </a:rPr>
              <a:t>k</a:t>
            </a:r>
            <a:r>
              <a:rPr lang="pl-PL" sz="2000" dirty="0" smtClean="0">
                <a:solidFill>
                  <a:srgbClr val="FF0000"/>
                </a:solidFill>
              </a:rPr>
              <a:t>olik je stromu let</a:t>
            </a:r>
            <a:r>
              <a:rPr lang="pl-PL" sz="2000" dirty="0" smtClean="0"/>
              <a:t> .      </a:t>
            </a:r>
            <a:endParaRPr lang="cs-CZ" sz="20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3779912" y="193364"/>
            <a:ext cx="2890329" cy="44055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TEST   STROMY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42049" y="870050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Jméno: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4870042" y="843199"/>
            <a:ext cx="4104456" cy="44055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14258" y="193363"/>
            <a:ext cx="2160240" cy="440559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814258" y="193363"/>
            <a:ext cx="7408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Datum</a:t>
            </a:r>
            <a:r>
              <a:rPr lang="cs-CZ" dirty="0" smtClean="0"/>
              <a:t>:</a:t>
            </a:r>
            <a:endParaRPr lang="cs-CZ" dirty="0"/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096193" y="5714840"/>
            <a:ext cx="65114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/>
              <a:t>ZNÁMKA</a:t>
            </a:r>
            <a:endParaRPr lang="cs-CZ" sz="1000" dirty="0"/>
          </a:p>
        </p:txBody>
      </p:sp>
      <p:sp>
        <p:nvSpPr>
          <p:cNvPr id="9" name="Obdélník 8"/>
          <p:cNvSpPr/>
          <p:nvPr/>
        </p:nvSpPr>
        <p:spPr>
          <a:xfrm>
            <a:off x="7964563" y="5675718"/>
            <a:ext cx="914400" cy="914400"/>
          </a:xfrm>
          <a:prstGeom prst="rect">
            <a:avLst/>
          </a:prstGeom>
          <a:noFill/>
          <a:ln w="28575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2" descr="C:\Users\Uzlíková\AppData\Local\Microsoft\Windows\Temporary Internet Files\Content.IE5\2NC8W7KR\MC9000272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7646"/>
            <a:ext cx="765221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8093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99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471</Words>
  <Application>Microsoft Office PowerPoint</Application>
  <PresentationFormat>Předvádění na obrazovce (4:3)</PresentationFormat>
  <Paragraphs>102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21</cp:revision>
  <dcterms:created xsi:type="dcterms:W3CDTF">2012-07-24T10:10:55Z</dcterms:created>
  <dcterms:modified xsi:type="dcterms:W3CDTF">2013-01-05T21:26:42Z</dcterms:modified>
</cp:coreProperties>
</file>