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8" r:id="rId2"/>
    <p:sldId id="269" r:id="rId3"/>
    <p:sldId id="257" r:id="rId4"/>
    <p:sldId id="258" r:id="rId5"/>
    <p:sldId id="259" r:id="rId6"/>
    <p:sldId id="262" r:id="rId7"/>
    <p:sldId id="264" r:id="rId8"/>
    <p:sldId id="266" r:id="rId9"/>
    <p:sldId id="260" r:id="rId10"/>
    <p:sldId id="263" r:id="rId11"/>
    <p:sldId id="265" r:id="rId12"/>
    <p:sldId id="267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EEB7"/>
    <a:srgbClr val="FFE697"/>
    <a:srgbClr val="B4DE8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1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VY_32_INOVACE_11_SAVCI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SAVCI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Prvouka  pro  2.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D26E2BC-9D38-4F2A-8AED-BC5C32122B54}" type="presOf" srcId="{445C7998-7549-48B0-BD68-D4F0167F02E5}" destId="{4D19AB04-24FA-40C2-B203-52AE3D15E171}" srcOrd="1" destOrd="0" presId="urn:microsoft.com/office/officeart/2005/8/layout/target3"/>
    <dgm:cxn modelId="{E5EE3225-50CF-4676-B22D-F50F11C88F79}" type="presOf" srcId="{EBC41103-E2E5-4D48-9B4B-425520D3D098}" destId="{F969C235-9271-4D34-B740-D627A121CAD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0693C06A-C2E8-4C32-9EC1-0DC9C8593CDA}" type="presOf" srcId="{EBC41103-E2E5-4D48-9B4B-425520D3D098}" destId="{50C2F88D-8688-44C2-A854-691F34009D3B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AE7E893-16CD-4136-A131-B2D099EF10F1}" type="presOf" srcId="{C73C7642-F245-4585-8F88-243F9FAEF6CA}" destId="{AA41A67C-3D3F-4AE9-9E0F-5D7F7BB2E741}" srcOrd="1" destOrd="0" presId="urn:microsoft.com/office/officeart/2005/8/layout/target3"/>
    <dgm:cxn modelId="{1A448739-736E-4264-8FA8-7CAF0475C7F1}" type="presOf" srcId="{019433A1-1324-4DE1-9E6F-32B851095F74}" destId="{A3817367-F2BC-482F-8832-FA00B51DCCF3}" srcOrd="0" destOrd="0" presId="urn:microsoft.com/office/officeart/2005/8/layout/target3"/>
    <dgm:cxn modelId="{BC77E458-5D49-4D04-A821-CDE566E5489B}" type="presOf" srcId="{DAEA276B-ECF9-46F6-A7D3-4693B2D32BC4}" destId="{F69A1436-182C-465B-AD7F-FE48E0C090C1}" srcOrd="1" destOrd="0" presId="urn:microsoft.com/office/officeart/2005/8/layout/target3"/>
    <dgm:cxn modelId="{B6D42CCB-406A-4F44-B2DB-9CC86B332CE9}" type="presOf" srcId="{019433A1-1324-4DE1-9E6F-32B851095F74}" destId="{E7297F21-D4FD-4A41-AE58-814D01A6B5E7}" srcOrd="1" destOrd="0" presId="urn:microsoft.com/office/officeart/2005/8/layout/target3"/>
    <dgm:cxn modelId="{43B98B37-85BC-486D-A8FA-92CB76500A67}" type="presOf" srcId="{DAEA276B-ECF9-46F6-A7D3-4693B2D32BC4}" destId="{CDED6FE3-AD8F-4ACC-B6B8-710EDDD97598}" srcOrd="0" destOrd="0" presId="urn:microsoft.com/office/officeart/2005/8/layout/target3"/>
    <dgm:cxn modelId="{22C38DE9-C95D-4528-86D2-6392A23DD5BF}" type="presOf" srcId="{FBBFC3EA-9D9D-4F3A-BEA6-9C2C0E46BF20}" destId="{832BF48F-0145-4429-9E02-8FCA946CCE9E}" srcOrd="1" destOrd="0" presId="urn:microsoft.com/office/officeart/2005/8/layout/target3"/>
    <dgm:cxn modelId="{D88EC5FD-37DB-48E3-8DE0-0F2129AE16FB}" type="presOf" srcId="{445C7998-7549-48B0-BD68-D4F0167F02E5}" destId="{BC35EE03-4121-4EF9-923D-7CB6D30D358D}" srcOrd="0" destOrd="0" presId="urn:microsoft.com/office/officeart/2005/8/layout/target3"/>
    <dgm:cxn modelId="{B155529A-24D3-4847-A4F7-E85754D4096F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80FA1491-4FF0-4966-9324-06B02E7A7DF6}" type="presOf" srcId="{C73C7642-F245-4585-8F88-243F9FAEF6CA}" destId="{97289DF2-90F4-4EC2-A9FC-633B00BAB610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96E53C64-9810-4BAA-A348-E972E14E7CDE}" type="presOf" srcId="{FBBFC3EA-9D9D-4F3A-BEA6-9C2C0E46BF20}" destId="{643EA938-EDE0-4533-ACCC-D2BD6F3A527C}" srcOrd="0" destOrd="0" presId="urn:microsoft.com/office/officeart/2005/8/layout/target3"/>
    <dgm:cxn modelId="{B7A3AD20-7D38-4FA2-B8F6-AF0DC7EB51F2}" type="presParOf" srcId="{71045F8C-00FA-488E-A7BD-E2E6753D979D}" destId="{3577EC6B-C980-4F34-8C69-4365E7B8FC8C}" srcOrd="0" destOrd="0" presId="urn:microsoft.com/office/officeart/2005/8/layout/target3"/>
    <dgm:cxn modelId="{3CED3DD3-33C9-4CE5-B982-B18955377D3D}" type="presParOf" srcId="{71045F8C-00FA-488E-A7BD-E2E6753D979D}" destId="{6940EB87-DC1D-4BC3-9408-9AC2E1FFC039}" srcOrd="1" destOrd="0" presId="urn:microsoft.com/office/officeart/2005/8/layout/target3"/>
    <dgm:cxn modelId="{7ABB2FA5-EA79-4550-8FA4-FEDA6C014B32}" type="presParOf" srcId="{71045F8C-00FA-488E-A7BD-E2E6753D979D}" destId="{BC35EE03-4121-4EF9-923D-7CB6D30D358D}" srcOrd="2" destOrd="0" presId="urn:microsoft.com/office/officeart/2005/8/layout/target3"/>
    <dgm:cxn modelId="{7144E54A-85C2-4D55-8622-6AEDA2B22B1F}" type="presParOf" srcId="{71045F8C-00FA-488E-A7BD-E2E6753D979D}" destId="{C95EEA27-3CBF-4645-A92D-9D8AF5C1CBFC}" srcOrd="3" destOrd="0" presId="urn:microsoft.com/office/officeart/2005/8/layout/target3"/>
    <dgm:cxn modelId="{AA365010-1A57-48CC-9820-F2B92A5E4AC8}" type="presParOf" srcId="{71045F8C-00FA-488E-A7BD-E2E6753D979D}" destId="{851BB866-B6AE-4566-893F-4C635BA974FC}" srcOrd="4" destOrd="0" presId="urn:microsoft.com/office/officeart/2005/8/layout/target3"/>
    <dgm:cxn modelId="{7733BD2A-C172-4658-A529-2017B80752CB}" type="presParOf" srcId="{71045F8C-00FA-488E-A7BD-E2E6753D979D}" destId="{643EA938-EDE0-4533-ACCC-D2BD6F3A527C}" srcOrd="5" destOrd="0" presId="urn:microsoft.com/office/officeart/2005/8/layout/target3"/>
    <dgm:cxn modelId="{B5F4FBD3-C2F4-4C04-B115-68D4CBC303CA}" type="presParOf" srcId="{71045F8C-00FA-488E-A7BD-E2E6753D979D}" destId="{92F31B18-D66D-4CC7-89B9-378928DE877D}" srcOrd="6" destOrd="0" presId="urn:microsoft.com/office/officeart/2005/8/layout/target3"/>
    <dgm:cxn modelId="{EA607B86-BCBA-42D2-9A93-B6E79C03EB68}" type="presParOf" srcId="{71045F8C-00FA-488E-A7BD-E2E6753D979D}" destId="{902074E1-B931-4618-97F1-FADBE82E9C3C}" srcOrd="7" destOrd="0" presId="urn:microsoft.com/office/officeart/2005/8/layout/target3"/>
    <dgm:cxn modelId="{25FE2F1D-114D-43AA-B5A6-39F756891843}" type="presParOf" srcId="{71045F8C-00FA-488E-A7BD-E2E6753D979D}" destId="{A3817367-F2BC-482F-8832-FA00B51DCCF3}" srcOrd="8" destOrd="0" presId="urn:microsoft.com/office/officeart/2005/8/layout/target3"/>
    <dgm:cxn modelId="{BF7E5684-2AD0-49D2-A8C5-2B8EB2ECBD00}" type="presParOf" srcId="{71045F8C-00FA-488E-A7BD-E2E6753D979D}" destId="{626ABFF6-56C8-4386-B662-68EC364EED9D}" srcOrd="9" destOrd="0" presId="urn:microsoft.com/office/officeart/2005/8/layout/target3"/>
    <dgm:cxn modelId="{1AA36BE1-4568-4FFA-94B9-D726D0BA15EF}" type="presParOf" srcId="{71045F8C-00FA-488E-A7BD-E2E6753D979D}" destId="{6DB11F1C-D028-4800-9625-6611CA9DE6D4}" srcOrd="10" destOrd="0" presId="urn:microsoft.com/office/officeart/2005/8/layout/target3"/>
    <dgm:cxn modelId="{91376084-3AE7-4D8C-A53F-985549A0DD13}" type="presParOf" srcId="{71045F8C-00FA-488E-A7BD-E2E6753D979D}" destId="{CDED6FE3-AD8F-4ACC-B6B8-710EDDD97598}" srcOrd="11" destOrd="0" presId="urn:microsoft.com/office/officeart/2005/8/layout/target3"/>
    <dgm:cxn modelId="{8C11F3DD-2FB8-46CC-8041-D412B714C2C8}" type="presParOf" srcId="{71045F8C-00FA-488E-A7BD-E2E6753D979D}" destId="{397AC6D7-84A6-4150-958F-83C92D9ACF38}" srcOrd="12" destOrd="0" presId="urn:microsoft.com/office/officeart/2005/8/layout/target3"/>
    <dgm:cxn modelId="{10B53602-6CD2-4DC6-B613-50D49BC9200A}" type="presParOf" srcId="{71045F8C-00FA-488E-A7BD-E2E6753D979D}" destId="{D7419528-33A6-416D-9E64-B3F7915C5149}" srcOrd="13" destOrd="0" presId="urn:microsoft.com/office/officeart/2005/8/layout/target3"/>
    <dgm:cxn modelId="{B76254E3-F5F6-49B3-8C04-F84C7CA8B6B3}" type="presParOf" srcId="{71045F8C-00FA-488E-A7BD-E2E6753D979D}" destId="{97289DF2-90F4-4EC2-A9FC-633B00BAB610}" srcOrd="14" destOrd="0" presId="urn:microsoft.com/office/officeart/2005/8/layout/target3"/>
    <dgm:cxn modelId="{CDAEF551-1E71-4F02-90F4-6212DE959F1C}" type="presParOf" srcId="{71045F8C-00FA-488E-A7BD-E2E6753D979D}" destId="{234EBA9D-95B4-4C20-A84E-6F65F1085DC6}" srcOrd="15" destOrd="0" presId="urn:microsoft.com/office/officeart/2005/8/layout/target3"/>
    <dgm:cxn modelId="{3796525E-AF39-4619-9448-CB52EAA69A83}" type="presParOf" srcId="{71045F8C-00FA-488E-A7BD-E2E6753D979D}" destId="{12255512-213F-41DF-90A6-8B4CD74A2B52}" srcOrd="16" destOrd="0" presId="urn:microsoft.com/office/officeart/2005/8/layout/target3"/>
    <dgm:cxn modelId="{03926129-D951-4521-8EF4-06E2E7D2D91D}" type="presParOf" srcId="{71045F8C-00FA-488E-A7BD-E2E6753D979D}" destId="{50C2F88D-8688-44C2-A854-691F34009D3B}" srcOrd="17" destOrd="0" presId="urn:microsoft.com/office/officeart/2005/8/layout/target3"/>
    <dgm:cxn modelId="{27F67B2A-6332-42AF-8513-D69FA0B80ECA}" type="presParOf" srcId="{71045F8C-00FA-488E-A7BD-E2E6753D979D}" destId="{4D19AB04-24FA-40C2-B203-52AE3D15E171}" srcOrd="18" destOrd="0" presId="urn:microsoft.com/office/officeart/2005/8/layout/target3"/>
    <dgm:cxn modelId="{60E63D81-935E-41DD-8F47-7CB8889254FB}" type="presParOf" srcId="{71045F8C-00FA-488E-A7BD-E2E6753D979D}" destId="{832BF48F-0145-4429-9E02-8FCA946CCE9E}" srcOrd="19" destOrd="0" presId="urn:microsoft.com/office/officeart/2005/8/layout/target3"/>
    <dgm:cxn modelId="{97CD9AF9-AA07-43BC-8612-E6BD286E7476}" type="presParOf" srcId="{71045F8C-00FA-488E-A7BD-E2E6753D979D}" destId="{E7297F21-D4FD-4A41-AE58-814D01A6B5E7}" srcOrd="20" destOrd="0" presId="urn:microsoft.com/office/officeart/2005/8/layout/target3"/>
    <dgm:cxn modelId="{FE61F34A-2CC0-4489-8431-DA681538DC09}" type="presParOf" srcId="{71045F8C-00FA-488E-A7BD-E2E6753D979D}" destId="{F69A1436-182C-465B-AD7F-FE48E0C090C1}" srcOrd="21" destOrd="0" presId="urn:microsoft.com/office/officeart/2005/8/layout/target3"/>
    <dgm:cxn modelId="{EB492CD7-7C66-4F22-BDA5-7334C617A7F8}" type="presParOf" srcId="{71045F8C-00FA-488E-A7BD-E2E6753D979D}" destId="{AA41A67C-3D3F-4AE9-9E0F-5D7F7BB2E741}" srcOrd="22" destOrd="0" presId="urn:microsoft.com/office/officeart/2005/8/layout/target3"/>
    <dgm:cxn modelId="{7262C4F4-DFE2-465D-9117-FBB5D448B91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VY_32_INOVACE_11_SAVCI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Prvouka  pro  2.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SAVCI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4C9A28-F86B-483D-8BA0-722CDF9CE734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EF0DDB-015D-4C77-9AF4-DF87C4BEC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07568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0B2F25-4934-419A-9596-25F0B9FD0B1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204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5A45C-4170-445A-96AA-9A7FDC2D14F4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A753F3-BDB2-4C72-9C93-EE4A2AB6ED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61465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5A45C-4170-445A-96AA-9A7FDC2D14F4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A753F3-BDB2-4C72-9C93-EE4A2AB6ED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18751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5A45C-4170-445A-96AA-9A7FDC2D14F4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A753F3-BDB2-4C72-9C93-EE4A2AB6ED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67730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5A45C-4170-445A-96AA-9A7FDC2D14F4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A753F3-BDB2-4C72-9C93-EE4A2AB6ED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67015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5A45C-4170-445A-96AA-9A7FDC2D14F4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A753F3-BDB2-4C72-9C93-EE4A2AB6ED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59775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5A45C-4170-445A-96AA-9A7FDC2D14F4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A753F3-BDB2-4C72-9C93-EE4A2AB6ED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68524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5A45C-4170-445A-96AA-9A7FDC2D14F4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A753F3-BDB2-4C72-9C93-EE4A2AB6ED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73068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5A45C-4170-445A-96AA-9A7FDC2D14F4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A753F3-BDB2-4C72-9C93-EE4A2AB6ED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8983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5A45C-4170-445A-96AA-9A7FDC2D14F4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A753F3-BDB2-4C72-9C93-EE4A2AB6ED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16687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5A45C-4170-445A-96AA-9A7FDC2D14F4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A753F3-BDB2-4C72-9C93-EE4A2AB6ED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74369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5A45C-4170-445A-96AA-9A7FDC2D14F4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A753F3-BDB2-4C72-9C93-EE4A2AB6ED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91974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C5A45C-4170-445A-96AA-9A7FDC2D14F4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A753F3-BDB2-4C72-9C93-EE4A2AB6ED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4753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13" Type="http://schemas.openxmlformats.org/officeDocument/2006/relationships/image" Target="../media/image17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12" Type="http://schemas.openxmlformats.org/officeDocument/2006/relationships/image" Target="../media/image16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11" Type="http://schemas.openxmlformats.org/officeDocument/2006/relationships/image" Target="../media/image15.wmf"/><Relationship Id="rId5" Type="http://schemas.openxmlformats.org/officeDocument/2006/relationships/image" Target="../media/image9.jpeg"/><Relationship Id="rId15" Type="http://schemas.openxmlformats.org/officeDocument/2006/relationships/image" Target="../media/image19.wmf"/><Relationship Id="rId10" Type="http://schemas.openxmlformats.org/officeDocument/2006/relationships/image" Target="../media/image14.wmf"/><Relationship Id="rId4" Type="http://schemas.openxmlformats.org/officeDocument/2006/relationships/image" Target="../media/image8.wmf"/><Relationship Id="rId9" Type="http://schemas.openxmlformats.org/officeDocument/2006/relationships/image" Target="../media/image13.jpeg"/><Relationship Id="rId14" Type="http://schemas.openxmlformats.org/officeDocument/2006/relationships/image" Target="../media/image18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13" Type="http://schemas.openxmlformats.org/officeDocument/2006/relationships/image" Target="../media/image17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12" Type="http://schemas.openxmlformats.org/officeDocument/2006/relationships/image" Target="../media/image16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11" Type="http://schemas.openxmlformats.org/officeDocument/2006/relationships/image" Target="../media/image15.wmf"/><Relationship Id="rId5" Type="http://schemas.openxmlformats.org/officeDocument/2006/relationships/image" Target="../media/image9.jpeg"/><Relationship Id="rId15" Type="http://schemas.openxmlformats.org/officeDocument/2006/relationships/image" Target="../media/image19.wmf"/><Relationship Id="rId10" Type="http://schemas.openxmlformats.org/officeDocument/2006/relationships/image" Target="../media/image14.wmf"/><Relationship Id="rId4" Type="http://schemas.openxmlformats.org/officeDocument/2006/relationships/image" Target="../media/image8.wmf"/><Relationship Id="rId9" Type="http://schemas.openxmlformats.org/officeDocument/2006/relationships/image" Target="../media/image13.jpeg"/><Relationship Id="rId14" Type="http://schemas.openxmlformats.org/officeDocument/2006/relationships/image" Target="../media/image18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7736042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95542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024744" cy="6011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390550"/>
              </p:ext>
            </p:extLst>
          </p:nvPr>
        </p:nvGraphicFramePr>
        <p:xfrm>
          <a:off x="1115616" y="1916832"/>
          <a:ext cx="6840760" cy="3255669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088232"/>
                <a:gridCol w="4752528"/>
              </a:tblGrid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</a:tr>
              <a:tr h="531059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test, možný tisk některých stran</a:t>
                      </a:r>
                      <a:endParaRPr lang="cs-CZ" dirty="0"/>
                    </a:p>
                  </a:txBody>
                  <a:tcPr/>
                </a:tc>
              </a:tr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Fix na tabuli, učebnice, zelená a modrá pastelka, vytisknutý test, pero, sešit</a:t>
                      </a:r>
                      <a:endParaRPr lang="cs-CZ" dirty="0"/>
                    </a:p>
                  </a:txBody>
                  <a:tcPr/>
                </a:tc>
              </a:tr>
              <a:tr h="656064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               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Stranu</a:t>
                      </a:r>
                      <a:r>
                        <a:rPr lang="cs-CZ" baseline="0" dirty="0" smtClean="0"/>
                        <a:t> s názvem Pamatuj! si mohou žáci přepsat do sešitu, 6. a 7. strana je určena ke skupinové práci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68917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Uzlíková\AppData\Local\Microsoft\Windows\Temporary Internet Files\Content.IE5\A9R68WY4\MP90042439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0580" y="0"/>
            <a:ext cx="4968552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950112" y="55168"/>
            <a:ext cx="3243773" cy="163121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00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SAVCI</a:t>
            </a:r>
            <a:endParaRPr lang="cs-CZ" sz="100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78771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3356992"/>
            <a:ext cx="7056784" cy="2400657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rgbClr val="C00000"/>
                </a:solidFill>
              </a:rPr>
              <a:t>PAMATUJ!</a:t>
            </a:r>
          </a:p>
          <a:p>
            <a:r>
              <a:rPr lang="cs-CZ" sz="3200" b="1" u="sng" dirty="0" smtClean="0"/>
              <a:t>Savci</a:t>
            </a:r>
            <a:r>
              <a:rPr lang="cs-CZ" sz="3200" b="1" dirty="0" smtClean="0"/>
              <a:t> – po narození sají </a:t>
            </a:r>
            <a:r>
              <a:rPr lang="cs-CZ" sz="3200" b="1" u="sng" dirty="0" smtClean="0"/>
              <a:t>mateřské mléko</a:t>
            </a:r>
            <a:r>
              <a:rPr lang="cs-CZ" sz="3200" b="1" dirty="0" smtClean="0"/>
              <a:t>. Mají </a:t>
            </a:r>
            <a:r>
              <a:rPr lang="cs-CZ" sz="3200" b="1" u="sng" dirty="0" smtClean="0"/>
              <a:t>tělo pokryté srstí</a:t>
            </a:r>
            <a:r>
              <a:rPr lang="cs-CZ" sz="3200" b="1" dirty="0" smtClean="0"/>
              <a:t>. Mají </a:t>
            </a:r>
            <a:r>
              <a:rPr lang="cs-CZ" sz="3200" b="1" u="sng" dirty="0" smtClean="0"/>
              <a:t>4 končetiny</a:t>
            </a:r>
            <a:r>
              <a:rPr lang="cs-CZ" sz="3200" b="1" dirty="0" smtClean="0"/>
              <a:t>.</a:t>
            </a:r>
          </a:p>
          <a:p>
            <a:r>
              <a:rPr lang="cs-CZ" sz="3200" b="1" dirty="0" smtClean="0"/>
              <a:t>Jsou domácí a volně žijící.</a:t>
            </a:r>
          </a:p>
          <a:p>
            <a:endParaRPr lang="cs-CZ" dirty="0"/>
          </a:p>
        </p:txBody>
      </p:sp>
      <p:pic>
        <p:nvPicPr>
          <p:cNvPr id="2051" name="Picture 3" descr="C:\Users\Uzlíková\AppData\Local\Microsoft\Windows\Temporary Internet Files\Content.IE5\4IS3LJ0J\MP9004072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2304256" cy="2378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zlíková\AppData\Local\Microsoft\Windows\Temporary Internet Files\Content.IE5\2NC8W7KR\MP90018071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32656"/>
            <a:ext cx="2376264" cy="2378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3097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631776"/>
            <a:ext cx="7920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Popiš tělo savce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691680" y="382615"/>
            <a:ext cx="2808312" cy="1080120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4" descr="C:\Users\Uzlíková\AppData\Local\Microsoft\Windows\Temporary Internet Files\Content.IE5\A9R68WY4\MP90042439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69622"/>
            <a:ext cx="782537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zlíková\AppData\Local\Microsoft\Windows\Temporary Internet Files\Content.IE5\A9R68WY4\MC900441392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628800"/>
            <a:ext cx="4215656" cy="4141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H="1">
            <a:off x="6751836" y="3077003"/>
            <a:ext cx="811159" cy="0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6921742" y="4347655"/>
            <a:ext cx="1466682" cy="0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899592" y="5085184"/>
            <a:ext cx="1872208" cy="270583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 flipV="1">
            <a:off x="5436096" y="5768760"/>
            <a:ext cx="1485646" cy="324536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6300192" y="2492896"/>
            <a:ext cx="0" cy="871799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1002828" y="2607300"/>
            <a:ext cx="1872208" cy="270583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1136750" y="4077072"/>
            <a:ext cx="3270100" cy="0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5004048" y="2907495"/>
            <a:ext cx="526295" cy="927379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9241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23728" y="332656"/>
            <a:ext cx="4829835" cy="1240533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241048" y="475868"/>
            <a:ext cx="466233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POJMENUJ SAVCE A ROZDĚL JE  NA </a:t>
            </a:r>
            <a:r>
              <a:rPr lang="cs-CZ" sz="2800" u="sng" dirty="0" smtClean="0">
                <a:solidFill>
                  <a:srgbClr val="00B050"/>
                </a:solidFill>
              </a:rPr>
              <a:t>DOMÁCÍ</a:t>
            </a:r>
            <a:r>
              <a:rPr lang="cs-CZ" sz="2800" dirty="0" smtClean="0"/>
              <a:t> A </a:t>
            </a:r>
            <a:r>
              <a:rPr lang="cs-CZ" sz="2800" u="sng" dirty="0" smtClean="0">
                <a:solidFill>
                  <a:srgbClr val="0070C0"/>
                </a:solidFill>
              </a:rPr>
              <a:t>VOLNĚ ŽIJÍCÍ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6" name="Ovál 5"/>
          <p:cNvSpPr/>
          <p:nvPr/>
        </p:nvSpPr>
        <p:spPr>
          <a:xfrm>
            <a:off x="152027" y="1772816"/>
            <a:ext cx="8773236" cy="4824536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C:\Users\Uzlíková\AppData\Local\Microsoft\Windows\Temporary Internet Files\Content.IE5\A9R68WY4\MC9004413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6100" y="2541587"/>
            <a:ext cx="615256" cy="604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Uzlíková\AppData\Local\Microsoft\Windows\Temporary Internet Files\Content.IE5\4IS3LJ0J\MC9003469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8435" y="4509120"/>
            <a:ext cx="915771" cy="604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Uzlíková\AppData\Local\Microsoft\Windows\Temporary Internet Files\Content.IE5\2NC8W7KR\MC9003323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4309" y="3107007"/>
            <a:ext cx="973135" cy="679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Uzlíková\AppData\Local\Microsoft\Windows\Temporary Internet Files\Content.IE5\KLJ41I51\MP90043094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368" y="3586930"/>
            <a:ext cx="1134057" cy="753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Uzlíková\AppData\Local\Microsoft\Windows\Temporary Internet Files\Content.IE5\KLJ41I51\MP90026282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1655" y="2208347"/>
            <a:ext cx="1252736" cy="835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Uzlíková\AppData\Local\Microsoft\Windows\Temporary Internet Files\Content.IE5\A9R68WY4\MC90032445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2969" y="3586930"/>
            <a:ext cx="857686" cy="865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Uzlíková\AppData\Local\Microsoft\Windows\Temporary Internet Files\Content.IE5\KLJ41I51\MC90029721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0571" y="4525945"/>
            <a:ext cx="898376" cy="824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5" name="Picture 19" descr="C:\Users\Uzlíková\AppData\Local\Microsoft\Windows\Temporary Internet Files\Content.IE5\4IS3LJ0J\MP900407201[2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2587" y="3466177"/>
            <a:ext cx="754812" cy="113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6" name="Picture 20" descr="C:\Users\Uzlíková\AppData\Local\Microsoft\Windows\Temporary Internet Files\Content.IE5\2NC8W7KR\MC90035612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5868" y="4871414"/>
            <a:ext cx="869959" cy="485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7" name="Picture 21" descr="C:\Users\Uzlíková\AppData\Local\Microsoft\Windows\Temporary Internet Files\Content.IE5\U5BWUOGB\MC90035615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2505" y="4997228"/>
            <a:ext cx="956885" cy="1045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8" name="Picture 22" descr="C:\Users\Uzlíková\AppData\Local\Microsoft\Windows\Temporary Internet Files\Content.IE5\X23NRNFV\MC900057215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8557" y="4011383"/>
            <a:ext cx="893111" cy="513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1" name="Picture 25" descr="C:\Users\Uzlíková\AppData\Local\Microsoft\Windows\Temporary Internet Files\Content.IE5\GFOPX8EN\MC900235199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2361" y="5386074"/>
            <a:ext cx="992996" cy="804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2" name="Picture 26" descr="C:\Users\Uzlíková\AppData\Local\Microsoft\Windows\Temporary Internet Files\Content.IE5\U5BWUOGB\MC900441413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2057" y="5462653"/>
            <a:ext cx="792993" cy="712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3" name="Picture 27" descr="C:\Users\Uzlíková\AppData\Local\Microsoft\Windows\Temporary Internet Files\Content.IE5\AN5B4D4D\MC900332344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1142" y="2389551"/>
            <a:ext cx="1111951" cy="968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745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222521" y="476672"/>
            <a:ext cx="4392488" cy="584775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</a:rPr>
              <a:t>DOPLŇ  ZVÍŘECÍ  RODINY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403648" y="1331476"/>
            <a:ext cx="2016224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419872" y="1331476"/>
            <a:ext cx="2016224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436096" y="1331476"/>
            <a:ext cx="2016224" cy="360040"/>
          </a:xfrm>
          <a:prstGeom prst="rect">
            <a:avLst/>
          </a:prstGeom>
          <a:solidFill>
            <a:srgbClr val="FFEEB7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47664" y="1331476"/>
            <a:ext cx="59046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   SAMEC                          SAMICE                    MLÁDĚ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1412032" y="1691516"/>
            <a:ext cx="2016224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19872" y="1691516"/>
            <a:ext cx="2016224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436096" y="1691516"/>
            <a:ext cx="2016224" cy="360040"/>
          </a:xfrm>
          <a:prstGeom prst="rect">
            <a:avLst/>
          </a:prstGeom>
          <a:solidFill>
            <a:srgbClr val="FFEEB7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835696" y="1701298"/>
            <a:ext cx="59046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                                                                        hříbě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1412032" y="2051556"/>
            <a:ext cx="2016224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428256" y="2051556"/>
            <a:ext cx="2016224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kráva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444480" y="2051556"/>
            <a:ext cx="2016224" cy="360040"/>
          </a:xfrm>
          <a:prstGeom prst="rect">
            <a:avLst/>
          </a:prstGeom>
          <a:solidFill>
            <a:srgbClr val="FFEEB7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412032" y="2411596"/>
            <a:ext cx="2016224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428256" y="2411596"/>
            <a:ext cx="2016224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444480" y="2411596"/>
            <a:ext cx="2016224" cy="360040"/>
          </a:xfrm>
          <a:prstGeom prst="rect">
            <a:avLst/>
          </a:prstGeom>
          <a:solidFill>
            <a:srgbClr val="FFEEB7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556048" y="2411596"/>
            <a:ext cx="59046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                                        kočka 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1412032" y="2773070"/>
            <a:ext cx="2016224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                              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428256" y="2773070"/>
            <a:ext cx="2016224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koza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444480" y="2773070"/>
            <a:ext cx="2016224" cy="360040"/>
          </a:xfrm>
          <a:prstGeom prst="rect">
            <a:avLst/>
          </a:prstGeom>
          <a:solidFill>
            <a:srgbClr val="FFEEB7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412032" y="3133110"/>
            <a:ext cx="2016224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      kohout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428256" y="3133110"/>
            <a:ext cx="2016224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5444480" y="3133110"/>
            <a:ext cx="2016224" cy="360040"/>
          </a:xfrm>
          <a:prstGeom prst="rect">
            <a:avLst/>
          </a:prstGeom>
          <a:solidFill>
            <a:srgbClr val="FFEEB7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1403648" y="3493150"/>
            <a:ext cx="2016224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3419872" y="3493150"/>
            <a:ext cx="2016224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5436096" y="3493150"/>
            <a:ext cx="2016224" cy="360040"/>
          </a:xfrm>
          <a:prstGeom prst="rect">
            <a:avLst/>
          </a:prstGeom>
          <a:solidFill>
            <a:srgbClr val="FFEEB7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547664" y="3493150"/>
            <a:ext cx="59046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                                          ovce</a:t>
            </a:r>
            <a:endParaRPr lang="cs-CZ" sz="2000" dirty="0"/>
          </a:p>
        </p:txBody>
      </p:sp>
      <p:sp>
        <p:nvSpPr>
          <p:cNvPr id="33" name="Obdélník 32"/>
          <p:cNvSpPr/>
          <p:nvPr/>
        </p:nvSpPr>
        <p:spPr>
          <a:xfrm>
            <a:off x="1403648" y="3853190"/>
            <a:ext cx="2016224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3419872" y="3853190"/>
            <a:ext cx="2016224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5436096" y="3853190"/>
            <a:ext cx="2016224" cy="360040"/>
          </a:xfrm>
          <a:prstGeom prst="rect">
            <a:avLst/>
          </a:prstGeom>
          <a:solidFill>
            <a:srgbClr val="FFEEB7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547664" y="3853190"/>
            <a:ext cx="59046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                                           fena                          štěně</a:t>
            </a:r>
            <a:endParaRPr lang="cs-CZ" sz="2000" dirty="0"/>
          </a:p>
        </p:txBody>
      </p:sp>
      <p:sp>
        <p:nvSpPr>
          <p:cNvPr id="37" name="Obdélník 36"/>
          <p:cNvSpPr/>
          <p:nvPr/>
        </p:nvSpPr>
        <p:spPr>
          <a:xfrm>
            <a:off x="1412032" y="4213230"/>
            <a:ext cx="2016224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3428256" y="4213230"/>
            <a:ext cx="2016224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5444480" y="4213230"/>
            <a:ext cx="2016224" cy="360040"/>
          </a:xfrm>
          <a:prstGeom prst="rect">
            <a:avLst/>
          </a:prstGeom>
          <a:solidFill>
            <a:srgbClr val="FFEEB7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1556048" y="4213230"/>
            <a:ext cx="59046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   vepř</a:t>
            </a:r>
            <a:endParaRPr lang="cs-CZ" sz="2000" dirty="0"/>
          </a:p>
        </p:txBody>
      </p:sp>
      <p:sp>
        <p:nvSpPr>
          <p:cNvPr id="41" name="Obdélník 40"/>
          <p:cNvSpPr/>
          <p:nvPr/>
        </p:nvSpPr>
        <p:spPr>
          <a:xfrm>
            <a:off x="1412032" y="4573270"/>
            <a:ext cx="2016224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3428256" y="4573270"/>
            <a:ext cx="2016224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5444480" y="4573270"/>
            <a:ext cx="2016224" cy="360040"/>
          </a:xfrm>
          <a:prstGeom prst="rect">
            <a:avLst/>
          </a:prstGeom>
          <a:solidFill>
            <a:srgbClr val="FFEEB7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1475656" y="4573270"/>
            <a:ext cx="59046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                                               laň</a:t>
            </a:r>
            <a:endParaRPr lang="cs-CZ" sz="2000" dirty="0"/>
          </a:p>
        </p:txBody>
      </p:sp>
      <p:sp>
        <p:nvSpPr>
          <p:cNvPr id="45" name="Obdélník 44"/>
          <p:cNvSpPr/>
          <p:nvPr/>
        </p:nvSpPr>
        <p:spPr>
          <a:xfrm>
            <a:off x="1420416" y="4933310"/>
            <a:ext cx="2016224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3436640" y="4933310"/>
            <a:ext cx="2016224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5452864" y="4933310"/>
            <a:ext cx="2016224" cy="360040"/>
          </a:xfrm>
          <a:prstGeom prst="rect">
            <a:avLst/>
          </a:prstGeom>
          <a:solidFill>
            <a:srgbClr val="FFEEB7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1564432" y="4933310"/>
            <a:ext cx="59046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                                                                             srnče</a:t>
            </a:r>
            <a:endParaRPr lang="cs-CZ" sz="2000" dirty="0"/>
          </a:p>
        </p:txBody>
      </p:sp>
      <p:sp>
        <p:nvSpPr>
          <p:cNvPr id="49" name="Obdélník 48"/>
          <p:cNvSpPr/>
          <p:nvPr/>
        </p:nvSpPr>
        <p:spPr>
          <a:xfrm>
            <a:off x="1420416" y="5293350"/>
            <a:ext cx="2016224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3436640" y="5293350"/>
            <a:ext cx="2016224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5452864" y="5293350"/>
            <a:ext cx="2016224" cy="360040"/>
          </a:xfrm>
          <a:prstGeom prst="rect">
            <a:avLst/>
          </a:prstGeom>
          <a:solidFill>
            <a:srgbClr val="FFEEB7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1564432" y="5293350"/>
            <a:ext cx="59046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                                         zaječice</a:t>
            </a:r>
            <a:endParaRPr lang="cs-CZ" sz="2000" dirty="0"/>
          </a:p>
        </p:txBody>
      </p:sp>
      <p:sp>
        <p:nvSpPr>
          <p:cNvPr id="53" name="Obdélník 52"/>
          <p:cNvSpPr/>
          <p:nvPr/>
        </p:nvSpPr>
        <p:spPr>
          <a:xfrm>
            <a:off x="1420416" y="5654824"/>
            <a:ext cx="2016224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3436640" y="5654824"/>
            <a:ext cx="2016224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5452864" y="5654824"/>
            <a:ext cx="2016224" cy="360040"/>
          </a:xfrm>
          <a:prstGeom prst="rect">
            <a:avLst/>
          </a:prstGeom>
          <a:solidFill>
            <a:srgbClr val="FFEEB7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1564432" y="5654824"/>
            <a:ext cx="59046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   lišák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300752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779912" y="193364"/>
            <a:ext cx="2890329" cy="440559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TEST   SAVCI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942049" y="870050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Jméno:</a:t>
            </a:r>
            <a:endParaRPr lang="cs-CZ" sz="1400" dirty="0"/>
          </a:p>
        </p:txBody>
      </p:sp>
      <p:sp>
        <p:nvSpPr>
          <p:cNvPr id="4" name="Obdélník 3"/>
          <p:cNvSpPr/>
          <p:nvPr/>
        </p:nvSpPr>
        <p:spPr>
          <a:xfrm>
            <a:off x="4870042" y="843199"/>
            <a:ext cx="4104456" cy="440559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814258" y="193363"/>
            <a:ext cx="2160240" cy="440559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814258" y="193363"/>
            <a:ext cx="74084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Datum</a:t>
            </a:r>
            <a:r>
              <a:rPr lang="cs-CZ" dirty="0" smtClean="0"/>
              <a:t>:</a:t>
            </a:r>
            <a:endParaRPr lang="cs-CZ" dirty="0"/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1844824"/>
            <a:ext cx="8026227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DOPLŇ</a:t>
            </a:r>
          </a:p>
          <a:p>
            <a:endParaRPr lang="cs-CZ" sz="2000" dirty="0"/>
          </a:p>
          <a:p>
            <a:r>
              <a:rPr lang="cs-CZ" sz="2000" dirty="0" smtClean="0"/>
              <a:t>Savcům se _________ živá  mláďata , která  sají mateřské ______________ .</a:t>
            </a:r>
          </a:p>
          <a:p>
            <a:r>
              <a:rPr lang="cs-CZ" sz="2000" dirty="0" smtClean="0"/>
              <a:t>Jejich tělo je pokryto ____________ .                                                               Mezi domácí  savce patří ____________  a mezi volně žijící _____________.</a:t>
            </a:r>
            <a:r>
              <a:rPr lang="cs-CZ" sz="2000" dirty="0" smtClean="0">
                <a:solidFill>
                  <a:prstClr val="black"/>
                </a:solidFill>
              </a:rPr>
              <a:t> </a:t>
            </a:r>
            <a:r>
              <a:rPr lang="cs-CZ" sz="2000" dirty="0" smtClean="0"/>
              <a:t>Mládě krávy se jmenuje ___________  a  samec ovce je ____________ .        Samice  od  hřebce je ________________ a mládě prasete je ___________ .                                                       Kráva a koza se živí __________________.  Maso  žere ___________.       </a:t>
            </a:r>
            <a:r>
              <a:rPr lang="cs-CZ" sz="2000" dirty="0" smtClean="0">
                <a:solidFill>
                  <a:prstClr val="black"/>
                </a:solidFill>
              </a:rPr>
              <a:t>Lidé krmí</a:t>
            </a:r>
            <a:r>
              <a:rPr lang="cs-CZ" sz="2000" dirty="0">
                <a:solidFill>
                  <a:prstClr val="black"/>
                </a:solidFill>
              </a:rPr>
              <a:t>________________  </a:t>
            </a:r>
            <a:r>
              <a:rPr lang="cs-CZ" sz="2000" dirty="0" smtClean="0">
                <a:solidFill>
                  <a:prstClr val="black"/>
                </a:solidFill>
              </a:rPr>
              <a:t>zvířata.</a:t>
            </a:r>
            <a:endParaRPr lang="cs-CZ" sz="2000" dirty="0">
              <a:solidFill>
                <a:prstClr val="black"/>
              </a:solidFill>
            </a:endParaRPr>
          </a:p>
          <a:p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7953476" y="5301208"/>
            <a:ext cx="651140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dirty="0" smtClean="0"/>
              <a:t>ZNÁMKA</a:t>
            </a:r>
            <a:endParaRPr lang="cs-CZ" sz="1000" dirty="0"/>
          </a:p>
        </p:txBody>
      </p:sp>
      <p:sp>
        <p:nvSpPr>
          <p:cNvPr id="10" name="Obdélník 9"/>
          <p:cNvSpPr/>
          <p:nvPr/>
        </p:nvSpPr>
        <p:spPr>
          <a:xfrm>
            <a:off x="7880944" y="5301208"/>
            <a:ext cx="914400" cy="914400"/>
          </a:xfrm>
          <a:prstGeom prst="rect">
            <a:avLst/>
          </a:prstGeom>
          <a:noFill/>
          <a:ln w="28575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3251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631776"/>
            <a:ext cx="7920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Popiš tělo savce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691680" y="382615"/>
            <a:ext cx="2808312" cy="1080120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4" descr="C:\Users\Uzlíková\AppData\Local\Microsoft\Windows\Temporary Internet Files\Content.IE5\A9R68WY4\MP90042439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69622"/>
            <a:ext cx="782537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zlíková\AppData\Local\Microsoft\Windows\Temporary Internet Files\Content.IE5\A9R68WY4\MC900441392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2558" y="1651643"/>
            <a:ext cx="4215656" cy="4141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H="1">
            <a:off x="6751836" y="3077003"/>
            <a:ext cx="811159" cy="0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6921742" y="4347655"/>
            <a:ext cx="1466682" cy="0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 flipV="1">
            <a:off x="2707030" y="5460322"/>
            <a:ext cx="357578" cy="435244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 flipV="1">
            <a:off x="5436096" y="5768760"/>
            <a:ext cx="1485646" cy="324536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6300192" y="2492896"/>
            <a:ext cx="0" cy="871799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1002828" y="2607300"/>
            <a:ext cx="1872208" cy="270583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1394097" y="4077072"/>
            <a:ext cx="3012753" cy="0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5004048" y="2907495"/>
            <a:ext cx="526295" cy="927379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7562995" y="2892337"/>
            <a:ext cx="14089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ucho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940152" y="2144779"/>
            <a:ext cx="14089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hlava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9631" y="3834874"/>
            <a:ext cx="14089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trup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921742" y="5908630"/>
            <a:ext cx="14089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řední končetiny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644008" y="2587687"/>
            <a:ext cx="14089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krk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56037" y="2442335"/>
            <a:ext cx="14089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ocas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157415" y="4347655"/>
            <a:ext cx="14089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</a:t>
            </a:r>
            <a:r>
              <a:rPr lang="cs-CZ" dirty="0" smtClean="0"/>
              <a:t>matové vousy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707030" y="5910640"/>
            <a:ext cx="14089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zadní končetiny</a:t>
            </a:r>
            <a:endParaRPr lang="cs-CZ" dirty="0"/>
          </a:p>
        </p:txBody>
      </p:sp>
      <p:cxnSp>
        <p:nvCxnSpPr>
          <p:cNvPr id="28" name="Přímá spojnice se šipkou 27"/>
          <p:cNvCxnSpPr/>
          <p:nvPr/>
        </p:nvCxnSpPr>
        <p:spPr>
          <a:xfrm flipH="1" flipV="1">
            <a:off x="6199416" y="5193500"/>
            <a:ext cx="742823" cy="898424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3064608" y="5301209"/>
            <a:ext cx="283256" cy="629819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7790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23728" y="332656"/>
            <a:ext cx="4829835" cy="1240533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241048" y="475868"/>
            <a:ext cx="466233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POJMENUJ SAVCE A ROZDĚL JE  NA </a:t>
            </a:r>
            <a:r>
              <a:rPr lang="cs-CZ" sz="2800" u="sng" dirty="0" smtClean="0">
                <a:solidFill>
                  <a:srgbClr val="00B050"/>
                </a:solidFill>
              </a:rPr>
              <a:t>DOMÁCÍ</a:t>
            </a:r>
            <a:r>
              <a:rPr lang="cs-CZ" sz="2800" dirty="0" smtClean="0"/>
              <a:t> A </a:t>
            </a:r>
            <a:r>
              <a:rPr lang="cs-CZ" sz="2800" u="sng" dirty="0" smtClean="0">
                <a:solidFill>
                  <a:srgbClr val="0070C0"/>
                </a:solidFill>
              </a:rPr>
              <a:t>VOLNĚ ŽIJÍCÍ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6" name="Ovál 5"/>
          <p:cNvSpPr/>
          <p:nvPr/>
        </p:nvSpPr>
        <p:spPr>
          <a:xfrm>
            <a:off x="152027" y="1772816"/>
            <a:ext cx="8773236" cy="4824536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C:\Users\Uzlíková\AppData\Local\Microsoft\Windows\Temporary Internet Files\Content.IE5\A9R68WY4\MC9004413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6100" y="2541587"/>
            <a:ext cx="615256" cy="604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Uzlíková\AppData\Local\Microsoft\Windows\Temporary Internet Files\Content.IE5\4IS3LJ0J\MC9003469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8435" y="4509120"/>
            <a:ext cx="915771" cy="604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Uzlíková\AppData\Local\Microsoft\Windows\Temporary Internet Files\Content.IE5\2NC8W7KR\MC9003323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4309" y="3107007"/>
            <a:ext cx="973135" cy="679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Uzlíková\AppData\Local\Microsoft\Windows\Temporary Internet Files\Content.IE5\KLJ41I51\MP90043094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368" y="3586930"/>
            <a:ext cx="1134057" cy="753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Uzlíková\AppData\Local\Microsoft\Windows\Temporary Internet Files\Content.IE5\KLJ41I51\MP90026282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1655" y="2208347"/>
            <a:ext cx="1252736" cy="835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Uzlíková\AppData\Local\Microsoft\Windows\Temporary Internet Files\Content.IE5\A9R68WY4\MC90032445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2969" y="3586930"/>
            <a:ext cx="857686" cy="865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Uzlíková\AppData\Local\Microsoft\Windows\Temporary Internet Files\Content.IE5\KLJ41I51\MC90029721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0571" y="4525945"/>
            <a:ext cx="898376" cy="824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5" name="Picture 19" descr="C:\Users\Uzlíková\AppData\Local\Microsoft\Windows\Temporary Internet Files\Content.IE5\4IS3LJ0J\MP900407201[2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2587" y="3466177"/>
            <a:ext cx="754812" cy="113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6" name="Picture 20" descr="C:\Users\Uzlíková\AppData\Local\Microsoft\Windows\Temporary Internet Files\Content.IE5\2NC8W7KR\MC90035612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5868" y="4871414"/>
            <a:ext cx="869959" cy="485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7" name="Picture 21" descr="C:\Users\Uzlíková\AppData\Local\Microsoft\Windows\Temporary Internet Files\Content.IE5\U5BWUOGB\MC90035615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2505" y="4997228"/>
            <a:ext cx="956885" cy="1045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8" name="Picture 22" descr="C:\Users\Uzlíková\AppData\Local\Microsoft\Windows\Temporary Internet Files\Content.IE5\X23NRNFV\MC900057215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8557" y="4011383"/>
            <a:ext cx="893111" cy="513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1" name="Picture 25" descr="C:\Users\Uzlíková\AppData\Local\Microsoft\Windows\Temporary Internet Files\Content.IE5\GFOPX8EN\MC900235199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2361" y="5386074"/>
            <a:ext cx="992996" cy="804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 6"/>
          <p:cNvSpPr/>
          <p:nvPr/>
        </p:nvSpPr>
        <p:spPr>
          <a:xfrm>
            <a:off x="1562066" y="2403571"/>
            <a:ext cx="914400" cy="914400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3195379" y="2123236"/>
            <a:ext cx="1643479" cy="1463694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2476466" y="5349950"/>
            <a:ext cx="1142290" cy="1031378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7326261" y="4232621"/>
            <a:ext cx="1080120" cy="1134126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7192646" y="2791667"/>
            <a:ext cx="1218086" cy="1322220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4306107" y="3692341"/>
            <a:ext cx="1065504" cy="1119215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5796136" y="4811557"/>
            <a:ext cx="1396510" cy="1326676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22" name="Picture 26" descr="C:\Users\Uzlíková\AppData\Local\Microsoft\Windows\Temporary Internet Files\Content.IE5\U5BWUOGB\MC900441413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2057" y="5462653"/>
            <a:ext cx="792993" cy="712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3" name="Picture 27" descr="C:\Users\Uzlíková\AppData\Local\Microsoft\Windows\Temporary Internet Files\Content.IE5\AN5B4D4D\MC900332344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1142" y="2389551"/>
            <a:ext cx="1111951" cy="968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" name="Ovál 40"/>
          <p:cNvSpPr/>
          <p:nvPr/>
        </p:nvSpPr>
        <p:spPr>
          <a:xfrm>
            <a:off x="1387584" y="4586102"/>
            <a:ext cx="914400" cy="914400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596696" y="3296822"/>
            <a:ext cx="1219403" cy="1212298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2398890" y="3466177"/>
            <a:ext cx="1062252" cy="1059768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3186324" y="4377177"/>
            <a:ext cx="1070851" cy="1003085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4202710" y="5204484"/>
            <a:ext cx="1272297" cy="1137368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5580113" y="3317971"/>
            <a:ext cx="1323272" cy="1407173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4991443" y="1988840"/>
            <a:ext cx="1742287" cy="1274172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745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222521" y="476672"/>
            <a:ext cx="4392488" cy="584775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</a:rPr>
              <a:t>DOPLŇ  ZVÍŘECÍ  RODINY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403648" y="1331476"/>
            <a:ext cx="2016224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419872" y="1331476"/>
            <a:ext cx="2016224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436096" y="1331476"/>
            <a:ext cx="2016224" cy="360040"/>
          </a:xfrm>
          <a:prstGeom prst="rect">
            <a:avLst/>
          </a:prstGeom>
          <a:solidFill>
            <a:srgbClr val="FFEEB7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47664" y="1331476"/>
            <a:ext cx="59046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   SAMEC                          SAMICE                    MLÁDĚ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1412032" y="1691516"/>
            <a:ext cx="2016224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19872" y="1691516"/>
            <a:ext cx="2016224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436096" y="1691516"/>
            <a:ext cx="2016224" cy="360040"/>
          </a:xfrm>
          <a:prstGeom prst="rect">
            <a:avLst/>
          </a:prstGeom>
          <a:solidFill>
            <a:srgbClr val="FFEEB7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835696" y="1701298"/>
            <a:ext cx="59046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</a:t>
            </a:r>
            <a:r>
              <a:rPr lang="cs-CZ" sz="2000" dirty="0" smtClean="0">
                <a:solidFill>
                  <a:srgbClr val="FF0000"/>
                </a:solidFill>
              </a:rPr>
              <a:t>hřebec   </a:t>
            </a:r>
            <a:r>
              <a:rPr lang="cs-CZ" sz="2000" dirty="0" smtClean="0"/>
              <a:t>                    </a:t>
            </a:r>
            <a:r>
              <a:rPr lang="cs-CZ" sz="2000" dirty="0" smtClean="0">
                <a:solidFill>
                  <a:srgbClr val="FF0000"/>
                </a:solidFill>
              </a:rPr>
              <a:t> klisna                         </a:t>
            </a:r>
            <a:r>
              <a:rPr lang="cs-CZ" sz="2000" dirty="0" smtClean="0"/>
              <a:t>hříbě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1412032" y="2051556"/>
            <a:ext cx="2016224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býk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428256" y="2051556"/>
            <a:ext cx="2016224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kráva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444480" y="2051556"/>
            <a:ext cx="2016224" cy="360040"/>
          </a:xfrm>
          <a:prstGeom prst="rect">
            <a:avLst/>
          </a:prstGeom>
          <a:solidFill>
            <a:srgbClr val="FFEEB7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tele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412032" y="2411596"/>
            <a:ext cx="2016224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428256" y="2411596"/>
            <a:ext cx="2016224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444480" y="2411596"/>
            <a:ext cx="2016224" cy="360040"/>
          </a:xfrm>
          <a:prstGeom prst="rect">
            <a:avLst/>
          </a:prstGeom>
          <a:solidFill>
            <a:srgbClr val="FFEEB7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556048" y="2411596"/>
            <a:ext cx="59046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   </a:t>
            </a:r>
            <a:r>
              <a:rPr lang="cs-CZ" sz="2000" dirty="0" smtClean="0">
                <a:solidFill>
                  <a:srgbClr val="FF0000"/>
                </a:solidFill>
              </a:rPr>
              <a:t>kocour</a:t>
            </a:r>
            <a:r>
              <a:rPr lang="cs-CZ" sz="2000" dirty="0" smtClean="0"/>
              <a:t>                         kočka                           </a:t>
            </a:r>
            <a:r>
              <a:rPr lang="cs-CZ" sz="2000" dirty="0" smtClean="0">
                <a:solidFill>
                  <a:srgbClr val="FF0000"/>
                </a:solidFill>
              </a:rPr>
              <a:t>kotě</a:t>
            </a:r>
            <a:r>
              <a:rPr lang="cs-CZ" sz="2000" dirty="0" smtClean="0"/>
              <a:t> 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1412032" y="2773070"/>
            <a:ext cx="2016224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kozel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428256" y="2773070"/>
            <a:ext cx="2016224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koza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444480" y="2773070"/>
            <a:ext cx="2016224" cy="360040"/>
          </a:xfrm>
          <a:prstGeom prst="rect">
            <a:avLst/>
          </a:prstGeom>
          <a:solidFill>
            <a:srgbClr val="FFEEB7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kůzle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412032" y="3133110"/>
            <a:ext cx="2016224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         kohout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428256" y="3133110"/>
            <a:ext cx="2016224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slepice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5444480" y="3133110"/>
            <a:ext cx="2016224" cy="360040"/>
          </a:xfrm>
          <a:prstGeom prst="rect">
            <a:avLst/>
          </a:prstGeom>
          <a:solidFill>
            <a:srgbClr val="FFEEB7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kuře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1403648" y="3493150"/>
            <a:ext cx="2016224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3419872" y="3493150"/>
            <a:ext cx="2016224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5436096" y="3493150"/>
            <a:ext cx="2016224" cy="360040"/>
          </a:xfrm>
          <a:prstGeom prst="rect">
            <a:avLst/>
          </a:prstGeom>
          <a:solidFill>
            <a:srgbClr val="FFEEB7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547664" y="3493150"/>
            <a:ext cx="59046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        beran</a:t>
            </a:r>
            <a:r>
              <a:rPr lang="cs-CZ" sz="2000" dirty="0" smtClean="0"/>
              <a:t>                          ovce                           </a:t>
            </a:r>
            <a:r>
              <a:rPr lang="cs-CZ" sz="2000" dirty="0" smtClean="0">
                <a:solidFill>
                  <a:srgbClr val="FF0000"/>
                </a:solidFill>
              </a:rPr>
              <a:t>jehně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1403648" y="3853190"/>
            <a:ext cx="2016224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3419872" y="3853190"/>
            <a:ext cx="2016224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5436096" y="3853190"/>
            <a:ext cx="2016224" cy="360040"/>
          </a:xfrm>
          <a:prstGeom prst="rect">
            <a:avLst/>
          </a:prstGeom>
          <a:solidFill>
            <a:srgbClr val="FFEEB7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547664" y="3853190"/>
            <a:ext cx="59046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      </a:t>
            </a:r>
            <a:r>
              <a:rPr lang="cs-CZ" sz="2000" dirty="0" smtClean="0">
                <a:solidFill>
                  <a:srgbClr val="FF0000"/>
                </a:solidFill>
              </a:rPr>
              <a:t>pes                              </a:t>
            </a:r>
            <a:r>
              <a:rPr lang="cs-CZ" sz="2000" dirty="0" smtClean="0"/>
              <a:t>fena                          </a:t>
            </a:r>
            <a:r>
              <a:rPr lang="cs-CZ" sz="2000" dirty="0" smtClean="0">
                <a:solidFill>
                  <a:srgbClr val="FF0000"/>
                </a:solidFill>
              </a:rPr>
              <a:t>štěně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1412032" y="4213230"/>
            <a:ext cx="2016224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3428256" y="4213230"/>
            <a:ext cx="2016224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5444480" y="4213230"/>
            <a:ext cx="2016224" cy="360040"/>
          </a:xfrm>
          <a:prstGeom prst="rect">
            <a:avLst/>
          </a:prstGeom>
          <a:solidFill>
            <a:srgbClr val="FFEEB7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1556048" y="4213230"/>
            <a:ext cx="59046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     vepř                          </a:t>
            </a:r>
            <a:r>
              <a:rPr lang="cs-CZ" sz="2000" dirty="0" smtClean="0">
                <a:solidFill>
                  <a:srgbClr val="FF0000"/>
                </a:solidFill>
              </a:rPr>
              <a:t>prasnice                       sele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1412032" y="4573270"/>
            <a:ext cx="2016224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3428256" y="4573270"/>
            <a:ext cx="2016224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5444480" y="4573270"/>
            <a:ext cx="2016224" cy="360040"/>
          </a:xfrm>
          <a:prstGeom prst="rect">
            <a:avLst/>
          </a:prstGeom>
          <a:solidFill>
            <a:srgbClr val="FFEEB7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1475656" y="4573270"/>
            <a:ext cx="59046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       </a:t>
            </a:r>
            <a:r>
              <a:rPr lang="cs-CZ" sz="2000" dirty="0" smtClean="0">
                <a:solidFill>
                  <a:srgbClr val="FF0000"/>
                </a:solidFill>
              </a:rPr>
              <a:t>jelen</a:t>
            </a:r>
            <a:r>
              <a:rPr lang="cs-CZ" sz="2000" dirty="0" smtClean="0"/>
              <a:t>                            laň                          </a:t>
            </a:r>
            <a:r>
              <a:rPr lang="cs-CZ" sz="2000" dirty="0" smtClean="0">
                <a:solidFill>
                  <a:srgbClr val="FF0000"/>
                </a:solidFill>
              </a:rPr>
              <a:t>kolouch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1420416" y="4933310"/>
            <a:ext cx="2016224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3436640" y="4933310"/>
            <a:ext cx="2016224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5452864" y="4933310"/>
            <a:ext cx="2016224" cy="360040"/>
          </a:xfrm>
          <a:prstGeom prst="rect">
            <a:avLst/>
          </a:prstGeom>
          <a:solidFill>
            <a:srgbClr val="FFEEB7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1564432" y="4933310"/>
            <a:ext cx="59046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     </a:t>
            </a:r>
            <a:r>
              <a:rPr lang="cs-CZ" sz="2000" dirty="0" smtClean="0">
                <a:solidFill>
                  <a:srgbClr val="FF0000"/>
                </a:solidFill>
              </a:rPr>
              <a:t>srnec</a:t>
            </a:r>
            <a:r>
              <a:rPr lang="cs-CZ" sz="2000" dirty="0" smtClean="0"/>
              <a:t>                           </a:t>
            </a:r>
            <a:r>
              <a:rPr lang="cs-CZ" sz="2000" dirty="0" smtClean="0">
                <a:solidFill>
                  <a:srgbClr val="FF0000"/>
                </a:solidFill>
              </a:rPr>
              <a:t>srna</a:t>
            </a:r>
            <a:r>
              <a:rPr lang="cs-CZ" sz="2000" dirty="0" smtClean="0"/>
              <a:t>                           srnče</a:t>
            </a:r>
            <a:endParaRPr lang="cs-CZ" sz="2000" dirty="0"/>
          </a:p>
        </p:txBody>
      </p:sp>
      <p:sp>
        <p:nvSpPr>
          <p:cNvPr id="49" name="Obdélník 48"/>
          <p:cNvSpPr/>
          <p:nvPr/>
        </p:nvSpPr>
        <p:spPr>
          <a:xfrm>
            <a:off x="1420416" y="5293350"/>
            <a:ext cx="2016224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3436640" y="5293350"/>
            <a:ext cx="2016224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5452864" y="5293350"/>
            <a:ext cx="2016224" cy="360040"/>
          </a:xfrm>
          <a:prstGeom prst="rect">
            <a:avLst/>
          </a:prstGeom>
          <a:solidFill>
            <a:srgbClr val="FFEEB7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1564432" y="5293350"/>
            <a:ext cx="59046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         zajíc                         </a:t>
            </a:r>
            <a:r>
              <a:rPr lang="cs-CZ" sz="2000" dirty="0" smtClean="0"/>
              <a:t>zaječice                      </a:t>
            </a:r>
            <a:r>
              <a:rPr lang="cs-CZ" sz="2000" dirty="0" smtClean="0">
                <a:solidFill>
                  <a:srgbClr val="FF0000"/>
                </a:solidFill>
              </a:rPr>
              <a:t>zajíček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1420416" y="5654824"/>
            <a:ext cx="2016224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3436640" y="5654824"/>
            <a:ext cx="2016224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5452864" y="5654824"/>
            <a:ext cx="2016224" cy="360040"/>
          </a:xfrm>
          <a:prstGeom prst="rect">
            <a:avLst/>
          </a:prstGeom>
          <a:solidFill>
            <a:srgbClr val="FFEEB7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1564432" y="5654824"/>
            <a:ext cx="59046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      lišák                            </a:t>
            </a:r>
            <a:r>
              <a:rPr lang="cs-CZ" sz="2000" dirty="0" smtClean="0">
                <a:solidFill>
                  <a:srgbClr val="FF0000"/>
                </a:solidFill>
              </a:rPr>
              <a:t>liška                           lišče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1982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779912" y="193364"/>
            <a:ext cx="2890329" cy="440559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TEST   SAVCI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942049" y="870050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Jméno:</a:t>
            </a:r>
            <a:endParaRPr lang="cs-CZ" sz="1400" dirty="0"/>
          </a:p>
        </p:txBody>
      </p:sp>
      <p:sp>
        <p:nvSpPr>
          <p:cNvPr id="4" name="Obdélník 3"/>
          <p:cNvSpPr/>
          <p:nvPr/>
        </p:nvSpPr>
        <p:spPr>
          <a:xfrm>
            <a:off x="4870042" y="843199"/>
            <a:ext cx="4104456" cy="440559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814258" y="193363"/>
            <a:ext cx="2160240" cy="440559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814258" y="193363"/>
            <a:ext cx="74084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Datum</a:t>
            </a:r>
            <a:r>
              <a:rPr lang="cs-CZ" dirty="0" smtClean="0"/>
              <a:t>:</a:t>
            </a:r>
            <a:endParaRPr lang="cs-CZ" dirty="0"/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1844824"/>
            <a:ext cx="8026227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DOPLŇ</a:t>
            </a:r>
          </a:p>
          <a:p>
            <a:endParaRPr lang="cs-CZ" sz="2000" dirty="0"/>
          </a:p>
          <a:p>
            <a:r>
              <a:rPr lang="cs-CZ" sz="2000" dirty="0" smtClean="0"/>
              <a:t>Savcům se </a:t>
            </a: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rodí</a:t>
            </a:r>
            <a:r>
              <a:rPr lang="cs-CZ" sz="2000" dirty="0" smtClean="0"/>
              <a:t> živá mláďata , která  sají mateřské </a:t>
            </a: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mléko</a:t>
            </a:r>
            <a:r>
              <a:rPr lang="cs-CZ" sz="2000" dirty="0" smtClean="0"/>
              <a:t> .</a:t>
            </a:r>
          </a:p>
          <a:p>
            <a:r>
              <a:rPr lang="cs-CZ" sz="2000" dirty="0" smtClean="0"/>
              <a:t>Jejich tělo je pokryto </a:t>
            </a: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srstí</a:t>
            </a:r>
            <a:r>
              <a:rPr lang="cs-CZ" sz="2000" dirty="0" smtClean="0"/>
              <a:t> .                                                                                 Mezi domácí  savce patří </a:t>
            </a: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kočka …</a:t>
            </a:r>
            <a:r>
              <a:rPr lang="cs-CZ" sz="2000" dirty="0"/>
              <a:t> </a:t>
            </a:r>
            <a:r>
              <a:rPr lang="cs-CZ" sz="2000" dirty="0" smtClean="0"/>
              <a:t>  a mezi volně žijící </a:t>
            </a: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veverka …</a:t>
            </a:r>
            <a:r>
              <a:rPr lang="cs-CZ" sz="2000" dirty="0"/>
              <a:t> </a:t>
            </a:r>
            <a:r>
              <a:rPr lang="cs-CZ" sz="2000" dirty="0" smtClean="0"/>
              <a:t>.</a:t>
            </a:r>
            <a:r>
              <a:rPr lang="cs-CZ" sz="2000" dirty="0" smtClean="0">
                <a:solidFill>
                  <a:prstClr val="black"/>
                </a:solidFill>
              </a:rPr>
              <a:t>          </a:t>
            </a:r>
            <a:r>
              <a:rPr lang="cs-CZ" sz="2000" dirty="0" smtClean="0"/>
              <a:t>Mládě krávy se jmenuje </a:t>
            </a:r>
            <a:r>
              <a:rPr lang="cs-CZ" sz="2000" dirty="0" smtClean="0">
                <a:solidFill>
                  <a:srgbClr val="FF0000"/>
                </a:solidFill>
              </a:rPr>
              <a:t>tele</a:t>
            </a:r>
            <a:r>
              <a:rPr lang="cs-CZ" sz="2000" dirty="0" smtClean="0"/>
              <a:t>  a  samec ovce je </a:t>
            </a:r>
            <a:r>
              <a:rPr lang="cs-CZ" sz="2000" dirty="0" smtClean="0">
                <a:solidFill>
                  <a:srgbClr val="FF0000"/>
                </a:solidFill>
              </a:rPr>
              <a:t>beran</a:t>
            </a:r>
            <a:r>
              <a:rPr lang="cs-CZ" sz="2000" dirty="0" smtClean="0"/>
              <a:t> .                              Samice  od  hřebce je </a:t>
            </a: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klisna </a:t>
            </a:r>
            <a:r>
              <a:rPr lang="cs-CZ" sz="2000" dirty="0" smtClean="0"/>
              <a:t> a mládě prasete je </a:t>
            </a: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sele</a:t>
            </a:r>
            <a:r>
              <a:rPr lang="cs-CZ" sz="2000" dirty="0" smtClean="0"/>
              <a:t> .                                                       Kráva a koza se živí </a:t>
            </a: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trávou, senem, …. </a:t>
            </a:r>
            <a:r>
              <a:rPr lang="cs-CZ" sz="2000" dirty="0" smtClean="0"/>
              <a:t>.  Maso  žere </a:t>
            </a:r>
            <a:r>
              <a:rPr lang="cs-CZ" sz="2000" dirty="0" smtClean="0">
                <a:solidFill>
                  <a:srgbClr val="FF0000"/>
                </a:solidFill>
              </a:rPr>
              <a:t>pes, liška, ….</a:t>
            </a:r>
            <a:r>
              <a:rPr lang="cs-CZ" sz="2000" dirty="0" smtClean="0"/>
              <a:t>.                </a:t>
            </a:r>
            <a:r>
              <a:rPr lang="cs-CZ" sz="2000" dirty="0" smtClean="0">
                <a:solidFill>
                  <a:prstClr val="black"/>
                </a:solidFill>
              </a:rPr>
              <a:t>Lidé krmí</a:t>
            </a: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domácí </a:t>
            </a:r>
            <a:r>
              <a:rPr lang="cs-CZ" sz="2000" dirty="0" smtClean="0">
                <a:solidFill>
                  <a:prstClr val="black"/>
                </a:solidFill>
              </a:rPr>
              <a:t> zvířata.</a:t>
            </a:r>
            <a:endParaRPr lang="cs-CZ" sz="2000" dirty="0">
              <a:solidFill>
                <a:prstClr val="black"/>
              </a:solidFill>
            </a:endParaRPr>
          </a:p>
          <a:p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7953476" y="5301208"/>
            <a:ext cx="651140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dirty="0" smtClean="0"/>
              <a:t>ZNÁMKA</a:t>
            </a:r>
            <a:endParaRPr lang="cs-CZ" sz="1000" dirty="0"/>
          </a:p>
        </p:txBody>
      </p:sp>
      <p:sp>
        <p:nvSpPr>
          <p:cNvPr id="10" name="Obdélník 9"/>
          <p:cNvSpPr/>
          <p:nvPr/>
        </p:nvSpPr>
        <p:spPr>
          <a:xfrm>
            <a:off x="7880944" y="5301208"/>
            <a:ext cx="914400" cy="914400"/>
          </a:xfrm>
          <a:prstGeom prst="rect">
            <a:avLst/>
          </a:prstGeom>
          <a:noFill/>
          <a:ln w="28575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71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82662" y="79673"/>
            <a:ext cx="55335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Ilustrace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3996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300</TotalTime>
  <Words>425</Words>
  <Application>Microsoft Office PowerPoint</Application>
  <PresentationFormat>Předvádění na obrazovce (4:3)</PresentationFormat>
  <Paragraphs>91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Uzlíková</dc:creator>
  <cp:lastModifiedBy>Uzlíková</cp:lastModifiedBy>
  <cp:revision>19</cp:revision>
  <dcterms:created xsi:type="dcterms:W3CDTF">2012-07-24T18:43:40Z</dcterms:created>
  <dcterms:modified xsi:type="dcterms:W3CDTF">2013-01-05T21:26:58Z</dcterms:modified>
</cp:coreProperties>
</file>