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3"/>
  </p:notesMasterIdLst>
  <p:sldIdLst>
    <p:sldId id="267" r:id="rId2"/>
    <p:sldId id="268" r:id="rId3"/>
    <p:sldId id="257" r:id="rId4"/>
    <p:sldId id="258" r:id="rId5"/>
    <p:sldId id="259" r:id="rId6"/>
    <p:sldId id="261" r:id="rId7"/>
    <p:sldId id="264" r:id="rId8"/>
    <p:sldId id="266" r:id="rId9"/>
    <p:sldId id="262" r:id="rId10"/>
    <p:sldId id="265" r:id="rId11"/>
    <p:sldId id="269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518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dirty="0" smtClean="0"/>
            <a:t>: Základní škola a mateřská škola  Domažlice , </a:t>
          </a:r>
          <a:r>
            <a:rPr lang="cs-CZ" dirty="0" err="1" smtClean="0"/>
            <a:t>Msgre</a:t>
          </a:r>
          <a:r>
            <a:rPr lang="cs-CZ" dirty="0" smtClean="0"/>
            <a:t> B. Staška 232, příspěvková organizace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Autor: </a:t>
          </a:r>
          <a:r>
            <a:rPr lang="cs-CZ" dirty="0" smtClean="0"/>
            <a:t> Mgr. Radmila Uzlíková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VY_32_INOVACE_12_PTÁCI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smtClean="0"/>
            <a:t>: PTÁCI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CZ.1.07/1.4.00/21.1437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DAEA276B-ECF9-46F6-A7D3-4693B2D32BC4}">
      <dgm:prSet/>
      <dgm:spPr/>
      <dgm:t>
        <a:bodyPr/>
        <a:lstStyle/>
        <a:p>
          <a:pPr algn="l"/>
          <a:r>
            <a:rPr lang="cs-CZ" dirty="0" smtClean="0"/>
            <a:t>Sada:  Prvouka  pro  2. ročník</a:t>
          </a:r>
          <a:endParaRPr lang="cs-CZ" dirty="0"/>
        </a:p>
      </dgm:t>
    </dgm:pt>
    <dgm:pt modelId="{5CDD5C3F-CC99-485F-87DA-E7B8245CC121}" type="parTrans" cxnId="{3E9CE5CE-BE2A-4738-9975-063CAE07F465}">
      <dgm:prSet/>
      <dgm:spPr/>
      <dgm:t>
        <a:bodyPr/>
        <a:lstStyle/>
        <a:p>
          <a:endParaRPr lang="cs-CZ"/>
        </a:p>
      </dgm:t>
    </dgm:pt>
    <dgm:pt modelId="{CECB35EA-D988-4A7F-9A56-4637A6FB2BB0}" type="sibTrans" cxnId="{3E9CE5CE-BE2A-4738-9975-063CAE07F465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6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6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6"/>
      <dgm:spPr/>
    </dgm:pt>
    <dgm:pt modelId="{851BB866-B6AE-4566-893F-4C635BA974FC}" type="pres">
      <dgm:prSet presAssocID="{FBBFC3EA-9D9D-4F3A-BEA6-9C2C0E46BF20}" presName="circle2" presStyleLbl="node1" presStyleIdx="1" presStyleCnt="6"/>
      <dgm:spPr/>
    </dgm:pt>
    <dgm:pt modelId="{643EA938-EDE0-4533-ACCC-D2BD6F3A527C}" type="pres">
      <dgm:prSet presAssocID="{FBBFC3EA-9D9D-4F3A-BEA6-9C2C0E46BF20}" presName="rect2" presStyleLbl="alignAcc1" presStyleIdx="1" presStyleCnt="6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6"/>
      <dgm:spPr/>
    </dgm:pt>
    <dgm:pt modelId="{902074E1-B931-4618-97F1-FADBE82E9C3C}" type="pres">
      <dgm:prSet presAssocID="{019433A1-1324-4DE1-9E6F-32B851095F74}" presName="circle3" presStyleLbl="node1" presStyleIdx="2" presStyleCnt="6"/>
      <dgm:spPr/>
    </dgm:pt>
    <dgm:pt modelId="{A3817367-F2BC-482F-8832-FA00B51DCCF3}" type="pres">
      <dgm:prSet presAssocID="{019433A1-1324-4DE1-9E6F-32B851095F74}" presName="rect3" presStyleLbl="alignAcc1" presStyleIdx="2" presStyleCnt="6"/>
      <dgm:spPr/>
      <dgm:t>
        <a:bodyPr/>
        <a:lstStyle/>
        <a:p>
          <a:endParaRPr lang="cs-CZ"/>
        </a:p>
      </dgm:t>
    </dgm:pt>
    <dgm:pt modelId="{626ABFF6-56C8-4386-B662-68EC364EED9D}" type="pres">
      <dgm:prSet presAssocID="{DAEA276B-ECF9-46F6-A7D3-4693B2D32BC4}" presName="vertSpace4" presStyleLbl="node1" presStyleIdx="2" presStyleCnt="6"/>
      <dgm:spPr/>
    </dgm:pt>
    <dgm:pt modelId="{6DB11F1C-D028-4800-9625-6611CA9DE6D4}" type="pres">
      <dgm:prSet presAssocID="{DAEA276B-ECF9-46F6-A7D3-4693B2D32BC4}" presName="circle4" presStyleLbl="node1" presStyleIdx="3" presStyleCnt="6"/>
      <dgm:spPr/>
    </dgm:pt>
    <dgm:pt modelId="{CDED6FE3-AD8F-4ACC-B6B8-710EDDD97598}" type="pres">
      <dgm:prSet presAssocID="{DAEA276B-ECF9-46F6-A7D3-4693B2D32BC4}" presName="rect4" presStyleLbl="alignAcc1" presStyleIdx="3" presStyleCnt="6" custLinFactNeighborX="0" custLinFactNeighborY="0"/>
      <dgm:spPr/>
      <dgm:t>
        <a:bodyPr/>
        <a:lstStyle/>
        <a:p>
          <a:endParaRPr lang="cs-CZ"/>
        </a:p>
      </dgm:t>
    </dgm:pt>
    <dgm:pt modelId="{397AC6D7-84A6-4150-958F-83C92D9ACF38}" type="pres">
      <dgm:prSet presAssocID="{C73C7642-F245-4585-8F88-243F9FAEF6CA}" presName="vertSpace5" presStyleLbl="node1" presStyleIdx="3" presStyleCnt="6"/>
      <dgm:spPr/>
    </dgm:pt>
    <dgm:pt modelId="{D7419528-33A6-416D-9E64-B3F7915C5149}" type="pres">
      <dgm:prSet presAssocID="{C73C7642-F245-4585-8F88-243F9FAEF6CA}" presName="circle5" presStyleLbl="node1" presStyleIdx="4" presStyleCnt="6"/>
      <dgm:spPr/>
    </dgm:pt>
    <dgm:pt modelId="{97289DF2-90F4-4EC2-A9FC-633B00BAB610}" type="pres">
      <dgm:prSet presAssocID="{C73C7642-F245-4585-8F88-243F9FAEF6CA}" presName="rect5" presStyleLbl="alignAcc1" presStyleIdx="4" presStyleCnt="6"/>
      <dgm:spPr/>
      <dgm:t>
        <a:bodyPr/>
        <a:lstStyle/>
        <a:p>
          <a:endParaRPr lang="cs-CZ"/>
        </a:p>
      </dgm:t>
    </dgm:pt>
    <dgm:pt modelId="{234EBA9D-95B4-4C20-A84E-6F65F1085DC6}" type="pres">
      <dgm:prSet presAssocID="{EBC41103-E2E5-4D48-9B4B-425520D3D098}" presName="vertSpace6" presStyleLbl="node1" presStyleIdx="4" presStyleCnt="6"/>
      <dgm:spPr/>
    </dgm:pt>
    <dgm:pt modelId="{12255512-213F-41DF-90A6-8B4CD74A2B52}" type="pres">
      <dgm:prSet presAssocID="{EBC41103-E2E5-4D48-9B4B-425520D3D098}" presName="circle6" presStyleLbl="node1" presStyleIdx="5" presStyleCnt="6"/>
      <dgm:spPr/>
    </dgm:pt>
    <dgm:pt modelId="{50C2F88D-8688-44C2-A854-691F34009D3B}" type="pres">
      <dgm:prSet presAssocID="{EBC41103-E2E5-4D48-9B4B-425520D3D098}" presName="rect6" presStyleLbl="alignAcc1" presStyleIdx="5" presStyleCnt="6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69A1436-182C-465B-AD7F-FE48E0C090C1}" type="pres">
      <dgm:prSet presAssocID="{DAEA276B-ECF9-46F6-A7D3-4693B2D32BC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A41A67C-3D3F-4AE9-9E0F-5D7F7BB2E741}" type="pres">
      <dgm:prSet presAssocID="{C73C7642-F245-4585-8F88-243F9FAEF6CA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969C235-9271-4D34-B740-D627A121CAD0}" type="pres">
      <dgm:prSet presAssocID="{EBC41103-E2E5-4D48-9B4B-425520D3D098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41A9BA4F-DFFE-4363-8699-2C4064DCE571}" type="presOf" srcId="{445C7998-7549-48B0-BD68-D4F0167F02E5}" destId="{BC35EE03-4121-4EF9-923D-7CB6D30D358D}" srcOrd="0" destOrd="0" presId="urn:microsoft.com/office/officeart/2005/8/layout/target3"/>
    <dgm:cxn modelId="{1508CE38-6E6C-44A1-8C5E-7441EBF70F6C}" type="presOf" srcId="{EBC41103-E2E5-4D48-9B4B-425520D3D098}" destId="{50C2F88D-8688-44C2-A854-691F34009D3B}" srcOrd="0" destOrd="0" presId="urn:microsoft.com/office/officeart/2005/8/layout/target3"/>
    <dgm:cxn modelId="{ECA99BA0-C253-46FA-9DC1-7A4D0EB9274D}" type="presOf" srcId="{019433A1-1324-4DE1-9E6F-32B851095F74}" destId="{A3817367-F2BC-482F-8832-FA00B51DCCF3}" srcOrd="0" destOrd="0" presId="urn:microsoft.com/office/officeart/2005/8/layout/target3"/>
    <dgm:cxn modelId="{31A3436F-8137-406A-A083-C48AE4575198}" type="presOf" srcId="{FBBFC3EA-9D9D-4F3A-BEA6-9C2C0E46BF20}" destId="{643EA938-EDE0-4533-ACCC-D2BD6F3A527C}" srcOrd="0" destOrd="0" presId="urn:microsoft.com/office/officeart/2005/8/layout/target3"/>
    <dgm:cxn modelId="{41F777B5-6538-4B39-8FCE-D611F80ABD97}" type="presOf" srcId="{DAEA276B-ECF9-46F6-A7D3-4693B2D32BC4}" destId="{CDED6FE3-AD8F-4ACC-B6B8-710EDDD97598}" srcOrd="0" destOrd="0" presId="urn:microsoft.com/office/officeart/2005/8/layout/target3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BC59C5FE-4D8D-4DA7-A71A-5416292E77FB}" type="presOf" srcId="{C73C7642-F245-4585-8F88-243F9FAEF6CA}" destId="{AA41A67C-3D3F-4AE9-9E0F-5D7F7BB2E741}" srcOrd="1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CF6449C3-E42E-4C41-9D64-5ABD54E2BCDA}" type="presOf" srcId="{C73C7642-F245-4585-8F88-243F9FAEF6CA}" destId="{97289DF2-90F4-4EC2-A9FC-633B00BAB610}" srcOrd="0" destOrd="0" presId="urn:microsoft.com/office/officeart/2005/8/layout/target3"/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6F1F6C01-64D1-4143-972D-7C2785499388}" type="presOf" srcId="{FBBFC3EA-9D9D-4F3A-BEA6-9C2C0E46BF20}" destId="{832BF48F-0145-4429-9E02-8FCA946CCE9E}" srcOrd="1" destOrd="0" presId="urn:microsoft.com/office/officeart/2005/8/layout/target3"/>
    <dgm:cxn modelId="{F10142FD-1F5E-49BF-A80D-0C9F886ABCF8}" type="presOf" srcId="{019433A1-1324-4DE1-9E6F-32B851095F74}" destId="{E7297F21-D4FD-4A41-AE58-814D01A6B5E7}" srcOrd="1" destOrd="0" presId="urn:microsoft.com/office/officeart/2005/8/layout/target3"/>
    <dgm:cxn modelId="{9F433C20-5F7D-4162-829B-D8F7E989D95C}" type="presOf" srcId="{DAEA276B-ECF9-46F6-A7D3-4693B2D32BC4}" destId="{F69A1436-182C-465B-AD7F-FE48E0C090C1}" srcOrd="1" destOrd="0" presId="urn:microsoft.com/office/officeart/2005/8/layout/target3"/>
    <dgm:cxn modelId="{2AF2DFD0-6E32-4D68-9F76-F7DFAB37A18C}" type="presOf" srcId="{445C7998-7549-48B0-BD68-D4F0167F02E5}" destId="{4D19AB04-24FA-40C2-B203-52AE3D15E171}" srcOrd="1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ADB5BA44-9EDF-4613-A6A2-C5110C103657}" type="presOf" srcId="{39F8B381-5807-488E-AC22-73DD4140ED4A}" destId="{71045F8C-00FA-488E-A7BD-E2E6753D979D}" srcOrd="0" destOrd="0" presId="urn:microsoft.com/office/officeart/2005/8/layout/target3"/>
    <dgm:cxn modelId="{86BCD4C7-37E4-4FA4-B51B-FF6594EE6904}" type="presOf" srcId="{EBC41103-E2E5-4D48-9B4B-425520D3D098}" destId="{F969C235-9271-4D34-B740-D627A121CAD0}" srcOrd="1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3E9CE5CE-BE2A-4738-9975-063CAE07F465}" srcId="{39F8B381-5807-488E-AC22-73DD4140ED4A}" destId="{DAEA276B-ECF9-46F6-A7D3-4693B2D32BC4}" srcOrd="3" destOrd="0" parTransId="{5CDD5C3F-CC99-485F-87DA-E7B8245CC121}" sibTransId="{CECB35EA-D988-4A7F-9A56-4637A6FB2BB0}"/>
    <dgm:cxn modelId="{E7445889-28FD-4F0C-A74D-901F8C27F493}" type="presParOf" srcId="{71045F8C-00FA-488E-A7BD-E2E6753D979D}" destId="{3577EC6B-C980-4F34-8C69-4365E7B8FC8C}" srcOrd="0" destOrd="0" presId="urn:microsoft.com/office/officeart/2005/8/layout/target3"/>
    <dgm:cxn modelId="{07CC1184-EC6C-482D-8401-0067F72D0A7F}" type="presParOf" srcId="{71045F8C-00FA-488E-A7BD-E2E6753D979D}" destId="{6940EB87-DC1D-4BC3-9408-9AC2E1FFC039}" srcOrd="1" destOrd="0" presId="urn:microsoft.com/office/officeart/2005/8/layout/target3"/>
    <dgm:cxn modelId="{2710D72D-0353-47F2-B08F-D9013C17AB8F}" type="presParOf" srcId="{71045F8C-00FA-488E-A7BD-E2E6753D979D}" destId="{BC35EE03-4121-4EF9-923D-7CB6D30D358D}" srcOrd="2" destOrd="0" presId="urn:microsoft.com/office/officeart/2005/8/layout/target3"/>
    <dgm:cxn modelId="{CB9B0F00-6F4C-4815-90AF-08DC7EBFFCD8}" type="presParOf" srcId="{71045F8C-00FA-488E-A7BD-E2E6753D979D}" destId="{C95EEA27-3CBF-4645-A92D-9D8AF5C1CBFC}" srcOrd="3" destOrd="0" presId="urn:microsoft.com/office/officeart/2005/8/layout/target3"/>
    <dgm:cxn modelId="{5E449053-3EBA-4F09-A4C2-38CC062C7B7C}" type="presParOf" srcId="{71045F8C-00FA-488E-A7BD-E2E6753D979D}" destId="{851BB866-B6AE-4566-893F-4C635BA974FC}" srcOrd="4" destOrd="0" presId="urn:microsoft.com/office/officeart/2005/8/layout/target3"/>
    <dgm:cxn modelId="{4C7E01C6-AA61-4153-B5E0-E1B348B2A0EA}" type="presParOf" srcId="{71045F8C-00FA-488E-A7BD-E2E6753D979D}" destId="{643EA938-EDE0-4533-ACCC-D2BD6F3A527C}" srcOrd="5" destOrd="0" presId="urn:microsoft.com/office/officeart/2005/8/layout/target3"/>
    <dgm:cxn modelId="{AA87C474-BBD1-4EF7-B949-AFDE48E02E0F}" type="presParOf" srcId="{71045F8C-00FA-488E-A7BD-E2E6753D979D}" destId="{92F31B18-D66D-4CC7-89B9-378928DE877D}" srcOrd="6" destOrd="0" presId="urn:microsoft.com/office/officeart/2005/8/layout/target3"/>
    <dgm:cxn modelId="{24505ECA-48F9-4170-9ACF-0DF3B10477FD}" type="presParOf" srcId="{71045F8C-00FA-488E-A7BD-E2E6753D979D}" destId="{902074E1-B931-4618-97F1-FADBE82E9C3C}" srcOrd="7" destOrd="0" presId="urn:microsoft.com/office/officeart/2005/8/layout/target3"/>
    <dgm:cxn modelId="{7053EA05-E244-421D-B6DE-A55C152BA921}" type="presParOf" srcId="{71045F8C-00FA-488E-A7BD-E2E6753D979D}" destId="{A3817367-F2BC-482F-8832-FA00B51DCCF3}" srcOrd="8" destOrd="0" presId="urn:microsoft.com/office/officeart/2005/8/layout/target3"/>
    <dgm:cxn modelId="{F94451DB-E77B-4A16-B0AE-C98BB008950D}" type="presParOf" srcId="{71045F8C-00FA-488E-A7BD-E2E6753D979D}" destId="{626ABFF6-56C8-4386-B662-68EC364EED9D}" srcOrd="9" destOrd="0" presId="urn:microsoft.com/office/officeart/2005/8/layout/target3"/>
    <dgm:cxn modelId="{4CBA1597-C8D4-43A6-A39A-AD35239749F6}" type="presParOf" srcId="{71045F8C-00FA-488E-A7BD-E2E6753D979D}" destId="{6DB11F1C-D028-4800-9625-6611CA9DE6D4}" srcOrd="10" destOrd="0" presId="urn:microsoft.com/office/officeart/2005/8/layout/target3"/>
    <dgm:cxn modelId="{FC955261-BBFB-41ED-9B1E-EE4C7DDAB02B}" type="presParOf" srcId="{71045F8C-00FA-488E-A7BD-E2E6753D979D}" destId="{CDED6FE3-AD8F-4ACC-B6B8-710EDDD97598}" srcOrd="11" destOrd="0" presId="urn:microsoft.com/office/officeart/2005/8/layout/target3"/>
    <dgm:cxn modelId="{6BD2733A-FBF8-4BCC-84D7-F5579B3E8520}" type="presParOf" srcId="{71045F8C-00FA-488E-A7BD-E2E6753D979D}" destId="{397AC6D7-84A6-4150-958F-83C92D9ACF38}" srcOrd="12" destOrd="0" presId="urn:microsoft.com/office/officeart/2005/8/layout/target3"/>
    <dgm:cxn modelId="{01C52A57-76E4-4AB2-A3BC-81D9FDF157D8}" type="presParOf" srcId="{71045F8C-00FA-488E-A7BD-E2E6753D979D}" destId="{D7419528-33A6-416D-9E64-B3F7915C5149}" srcOrd="13" destOrd="0" presId="urn:microsoft.com/office/officeart/2005/8/layout/target3"/>
    <dgm:cxn modelId="{D325E483-8567-4209-B259-3366C8EA1FAF}" type="presParOf" srcId="{71045F8C-00FA-488E-A7BD-E2E6753D979D}" destId="{97289DF2-90F4-4EC2-A9FC-633B00BAB610}" srcOrd="14" destOrd="0" presId="urn:microsoft.com/office/officeart/2005/8/layout/target3"/>
    <dgm:cxn modelId="{0BAB3786-C7D6-4B1C-9B9A-01D484CAFE05}" type="presParOf" srcId="{71045F8C-00FA-488E-A7BD-E2E6753D979D}" destId="{234EBA9D-95B4-4C20-A84E-6F65F1085DC6}" srcOrd="15" destOrd="0" presId="urn:microsoft.com/office/officeart/2005/8/layout/target3"/>
    <dgm:cxn modelId="{252A1B0C-86CE-45CC-A187-05AA09B1F211}" type="presParOf" srcId="{71045F8C-00FA-488E-A7BD-E2E6753D979D}" destId="{12255512-213F-41DF-90A6-8B4CD74A2B52}" srcOrd="16" destOrd="0" presId="urn:microsoft.com/office/officeart/2005/8/layout/target3"/>
    <dgm:cxn modelId="{F04AE0F0-6B39-4750-9FCD-CD4B3CE3CF42}" type="presParOf" srcId="{71045F8C-00FA-488E-A7BD-E2E6753D979D}" destId="{50C2F88D-8688-44C2-A854-691F34009D3B}" srcOrd="17" destOrd="0" presId="urn:microsoft.com/office/officeart/2005/8/layout/target3"/>
    <dgm:cxn modelId="{853348EB-05C2-4C1A-A880-D284B38589D9}" type="presParOf" srcId="{71045F8C-00FA-488E-A7BD-E2E6753D979D}" destId="{4D19AB04-24FA-40C2-B203-52AE3D15E171}" srcOrd="18" destOrd="0" presId="urn:microsoft.com/office/officeart/2005/8/layout/target3"/>
    <dgm:cxn modelId="{0F4089E2-3B4E-4F14-8420-496C0B352727}" type="presParOf" srcId="{71045F8C-00FA-488E-A7BD-E2E6753D979D}" destId="{832BF48F-0145-4429-9E02-8FCA946CCE9E}" srcOrd="19" destOrd="0" presId="urn:microsoft.com/office/officeart/2005/8/layout/target3"/>
    <dgm:cxn modelId="{FFBCEB71-A6F8-4446-A8A8-ED186C51E729}" type="presParOf" srcId="{71045F8C-00FA-488E-A7BD-E2E6753D979D}" destId="{E7297F21-D4FD-4A41-AE58-814D01A6B5E7}" srcOrd="20" destOrd="0" presId="urn:microsoft.com/office/officeart/2005/8/layout/target3"/>
    <dgm:cxn modelId="{58C02929-A34D-4E1A-A9CD-FFDAF39AC7BD}" type="presParOf" srcId="{71045F8C-00FA-488E-A7BD-E2E6753D979D}" destId="{F69A1436-182C-465B-AD7F-FE48E0C090C1}" srcOrd="21" destOrd="0" presId="urn:microsoft.com/office/officeart/2005/8/layout/target3"/>
    <dgm:cxn modelId="{7C5C9E1B-0E4D-457C-97A4-B32FC4E194BC}" type="presParOf" srcId="{71045F8C-00FA-488E-A7BD-E2E6753D979D}" destId="{AA41A67C-3D3F-4AE9-9E0F-5D7F7BB2E741}" srcOrd="22" destOrd="0" presId="urn:microsoft.com/office/officeart/2005/8/layout/target3"/>
    <dgm:cxn modelId="{073ECC1B-5770-429B-B63C-6D3C165E5076}" type="presParOf" srcId="{71045F8C-00FA-488E-A7BD-E2E6753D979D}" destId="{F969C235-9271-4D34-B740-D627A121CAD0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školy</a:t>
          </a:r>
          <a:r>
            <a:rPr lang="cs-CZ" sz="1400" kern="1200" dirty="0" smtClean="0"/>
            <a:t>: Základní škola a mateřská škola  Domažlice , </a:t>
          </a:r>
          <a:r>
            <a:rPr lang="cs-CZ" sz="1400" kern="1200" dirty="0" err="1" smtClean="0"/>
            <a:t>Msgre</a:t>
          </a:r>
          <a:r>
            <a:rPr lang="cs-CZ" sz="1400" kern="1200" dirty="0" smtClean="0"/>
            <a:t> B. Staška 232, příspěvková organizace </a:t>
          </a:r>
          <a:endParaRPr lang="cs-CZ" sz="1400" kern="1200" dirty="0"/>
        </a:p>
      </dsp:txBody>
      <dsp:txXfrm>
        <a:off x="2016223" y="0"/>
        <a:ext cx="4752528" cy="504057"/>
      </dsp:txXfrm>
    </dsp:sp>
    <dsp:sp modelId="{851BB866-B6AE-4566-893F-4C635BA974FC}">
      <dsp:nvSpPr>
        <dsp:cNvPr id="0" name=""/>
        <dsp:cNvSpPr/>
      </dsp:nvSpPr>
      <dsp:spPr>
        <a:xfrm>
          <a:off x="352839" y="504057"/>
          <a:ext cx="3326768" cy="332676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504057"/>
          <a:ext cx="4752528" cy="332676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Autor: </a:t>
          </a:r>
          <a:r>
            <a:rPr lang="cs-CZ" sz="1400" kern="1200" dirty="0" smtClean="0"/>
            <a:t> Mgr. Radmila Uzlíková</a:t>
          </a:r>
          <a:endParaRPr lang="cs-CZ" sz="1400" kern="1200" dirty="0"/>
        </a:p>
      </dsp:txBody>
      <dsp:txXfrm>
        <a:off x="2016223" y="504057"/>
        <a:ext cx="4752528" cy="504057"/>
      </dsp:txXfrm>
    </dsp:sp>
    <dsp:sp modelId="{902074E1-B931-4618-97F1-FADBE82E9C3C}">
      <dsp:nvSpPr>
        <dsp:cNvPr id="0" name=""/>
        <dsp:cNvSpPr/>
      </dsp:nvSpPr>
      <dsp:spPr>
        <a:xfrm>
          <a:off x="705679" y="1008114"/>
          <a:ext cx="2621088" cy="262108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008114"/>
          <a:ext cx="4752528" cy="262108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: </a:t>
          </a:r>
          <a:r>
            <a:rPr lang="cs-CZ" sz="1400" kern="1200" dirty="0" smtClean="0"/>
            <a:t>VY_32_INOVACE_12_PTÁCI</a:t>
          </a:r>
          <a:endParaRPr lang="cs-CZ" sz="1400" kern="1200" dirty="0"/>
        </a:p>
      </dsp:txBody>
      <dsp:txXfrm>
        <a:off x="2016223" y="1008114"/>
        <a:ext cx="4752528" cy="504053"/>
      </dsp:txXfrm>
    </dsp:sp>
    <dsp:sp modelId="{6DB11F1C-D028-4800-9625-6611CA9DE6D4}">
      <dsp:nvSpPr>
        <dsp:cNvPr id="0" name=""/>
        <dsp:cNvSpPr/>
      </dsp:nvSpPr>
      <dsp:spPr>
        <a:xfrm>
          <a:off x="1058517" y="1512167"/>
          <a:ext cx="1915412" cy="19154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DED6FE3-AD8F-4ACC-B6B8-710EDDD97598}">
      <dsp:nvSpPr>
        <dsp:cNvPr id="0" name=""/>
        <dsp:cNvSpPr/>
      </dsp:nvSpPr>
      <dsp:spPr>
        <a:xfrm>
          <a:off x="2016223" y="1512167"/>
          <a:ext cx="4752528" cy="19154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Sada:  Prvouka  pro  2. ročník</a:t>
          </a:r>
          <a:endParaRPr lang="cs-CZ" sz="1400" kern="1200" dirty="0"/>
        </a:p>
      </dsp:txBody>
      <dsp:txXfrm>
        <a:off x="2016223" y="1512167"/>
        <a:ext cx="4752528" cy="504057"/>
      </dsp:txXfrm>
    </dsp:sp>
    <dsp:sp modelId="{D7419528-33A6-416D-9E64-B3F7915C5149}">
      <dsp:nvSpPr>
        <dsp:cNvPr id="0" name=""/>
        <dsp:cNvSpPr/>
      </dsp:nvSpPr>
      <dsp:spPr>
        <a:xfrm>
          <a:off x="1411357" y="2016225"/>
          <a:ext cx="1209733" cy="12097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7289DF2-90F4-4EC2-A9FC-633B00BAB610}">
      <dsp:nvSpPr>
        <dsp:cNvPr id="0" name=""/>
        <dsp:cNvSpPr/>
      </dsp:nvSpPr>
      <dsp:spPr>
        <a:xfrm>
          <a:off x="2016223" y="2016225"/>
          <a:ext cx="4752528" cy="12097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Téma</a:t>
          </a:r>
          <a:r>
            <a:rPr lang="cs-CZ" sz="1400" kern="1200" smtClean="0"/>
            <a:t>: PTÁCI</a:t>
          </a:r>
          <a:endParaRPr lang="cs-CZ" sz="1400" kern="1200" dirty="0"/>
        </a:p>
      </dsp:txBody>
      <dsp:txXfrm>
        <a:off x="2016223" y="2016225"/>
        <a:ext cx="4752528" cy="504057"/>
      </dsp:txXfrm>
    </dsp:sp>
    <dsp:sp modelId="{12255512-213F-41DF-90A6-8B4CD74A2B52}">
      <dsp:nvSpPr>
        <dsp:cNvPr id="0" name=""/>
        <dsp:cNvSpPr/>
      </dsp:nvSpPr>
      <dsp:spPr>
        <a:xfrm>
          <a:off x="1764197" y="2520282"/>
          <a:ext cx="504053" cy="50405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0C2F88D-8688-44C2-A854-691F34009D3B}">
      <dsp:nvSpPr>
        <dsp:cNvPr id="0" name=""/>
        <dsp:cNvSpPr/>
      </dsp:nvSpPr>
      <dsp:spPr>
        <a:xfrm>
          <a:off x="2016223" y="2520282"/>
          <a:ext cx="4752528" cy="50405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Číslo projektu</a:t>
          </a:r>
          <a:r>
            <a:rPr lang="cs-CZ" sz="1400" kern="1200" dirty="0" smtClean="0"/>
            <a:t>: CZ.1.07/1.4.00/21.1437</a:t>
          </a:r>
          <a:endParaRPr lang="cs-CZ" sz="1400" kern="1200" dirty="0"/>
        </a:p>
      </dsp:txBody>
      <dsp:txXfrm>
        <a:off x="2016223" y="2520282"/>
        <a:ext cx="4752528" cy="50405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F0C7E10-7616-471E-B80F-546099D92CAE}" type="datetimeFigureOut">
              <a:rPr lang="cs-CZ" smtClean="0"/>
              <a:t>5.1.2013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514C2AA-F235-483C-BEE8-2AB20F5EE08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767678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00B2F25-4934-419A-9596-25F0B9FD0B17}" type="slidenum">
              <a:rPr lang="cs-CZ" smtClean="0"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7320451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719750-96B3-4BF3-BDA1-B75D336218C5}" type="datetimeFigureOut">
              <a:rPr lang="cs-CZ" smtClean="0"/>
              <a:t>5.1.2013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1599B9-3953-4EA5-8E0A-120562EE398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896501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719750-96B3-4BF3-BDA1-B75D336218C5}" type="datetimeFigureOut">
              <a:rPr lang="cs-CZ" smtClean="0"/>
              <a:t>5.1.2013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1599B9-3953-4EA5-8E0A-120562EE398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0690504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719750-96B3-4BF3-BDA1-B75D336218C5}" type="datetimeFigureOut">
              <a:rPr lang="cs-CZ" smtClean="0"/>
              <a:t>5.1.2013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1599B9-3953-4EA5-8E0A-120562EE398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828370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719750-96B3-4BF3-BDA1-B75D336218C5}" type="datetimeFigureOut">
              <a:rPr lang="cs-CZ" smtClean="0"/>
              <a:t>5.1.2013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1599B9-3953-4EA5-8E0A-120562EE398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1876807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719750-96B3-4BF3-BDA1-B75D336218C5}" type="datetimeFigureOut">
              <a:rPr lang="cs-CZ" smtClean="0"/>
              <a:t>5.1.2013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1599B9-3953-4EA5-8E0A-120562EE398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0346941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719750-96B3-4BF3-BDA1-B75D336218C5}" type="datetimeFigureOut">
              <a:rPr lang="cs-CZ" smtClean="0"/>
              <a:t>5.1.2013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1599B9-3953-4EA5-8E0A-120562EE398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4670410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719750-96B3-4BF3-BDA1-B75D336218C5}" type="datetimeFigureOut">
              <a:rPr lang="cs-CZ" smtClean="0"/>
              <a:t>5.1.2013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1599B9-3953-4EA5-8E0A-120562EE398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9153067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719750-96B3-4BF3-BDA1-B75D336218C5}" type="datetimeFigureOut">
              <a:rPr lang="cs-CZ" smtClean="0"/>
              <a:t>5.1.2013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1599B9-3953-4EA5-8E0A-120562EE398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5023976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719750-96B3-4BF3-BDA1-B75D336218C5}" type="datetimeFigureOut">
              <a:rPr lang="cs-CZ" smtClean="0"/>
              <a:t>5.1.2013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1599B9-3953-4EA5-8E0A-120562EE398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1923911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719750-96B3-4BF3-BDA1-B75D336218C5}" type="datetimeFigureOut">
              <a:rPr lang="cs-CZ" smtClean="0"/>
              <a:t>5.1.2013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1599B9-3953-4EA5-8E0A-120562EE398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5155311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719750-96B3-4BF3-BDA1-B75D336218C5}" type="datetimeFigureOut">
              <a:rPr lang="cs-CZ" smtClean="0"/>
              <a:t>5.1.2013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1599B9-3953-4EA5-8E0A-120562EE398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8453927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2719750-96B3-4BF3-BDA1-B75D336218C5}" type="datetimeFigureOut">
              <a:rPr lang="cs-CZ" smtClean="0"/>
              <a:t>5.1.2013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21599B9-3953-4EA5-8E0A-120562EE398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1997765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wmf"/><Relationship Id="rId13" Type="http://schemas.openxmlformats.org/officeDocument/2006/relationships/image" Target="../media/image17.jpeg"/><Relationship Id="rId3" Type="http://schemas.openxmlformats.org/officeDocument/2006/relationships/image" Target="../media/image7.png"/><Relationship Id="rId7" Type="http://schemas.openxmlformats.org/officeDocument/2006/relationships/image" Target="../media/image11.jpeg"/><Relationship Id="rId12" Type="http://schemas.openxmlformats.org/officeDocument/2006/relationships/image" Target="../media/image16.jpeg"/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0.jpeg"/><Relationship Id="rId11" Type="http://schemas.openxmlformats.org/officeDocument/2006/relationships/image" Target="../media/image15.jpeg"/><Relationship Id="rId5" Type="http://schemas.openxmlformats.org/officeDocument/2006/relationships/image" Target="../media/image9.wmf"/><Relationship Id="rId15" Type="http://schemas.openxmlformats.org/officeDocument/2006/relationships/image" Target="../media/image19.jpeg"/><Relationship Id="rId10" Type="http://schemas.openxmlformats.org/officeDocument/2006/relationships/image" Target="../media/image14.jpeg"/><Relationship Id="rId4" Type="http://schemas.openxmlformats.org/officeDocument/2006/relationships/image" Target="../media/image8.wmf"/><Relationship Id="rId9" Type="http://schemas.openxmlformats.org/officeDocument/2006/relationships/image" Target="../media/image13.jpeg"/><Relationship Id="rId14" Type="http://schemas.openxmlformats.org/officeDocument/2006/relationships/image" Target="../media/image18.wmf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jpeg"/><Relationship Id="rId13" Type="http://schemas.openxmlformats.org/officeDocument/2006/relationships/image" Target="../media/image18.wmf"/><Relationship Id="rId3" Type="http://schemas.openxmlformats.org/officeDocument/2006/relationships/image" Target="../media/image7.png"/><Relationship Id="rId7" Type="http://schemas.openxmlformats.org/officeDocument/2006/relationships/image" Target="../media/image12.wmf"/><Relationship Id="rId12" Type="http://schemas.openxmlformats.org/officeDocument/2006/relationships/image" Target="../media/image17.jpeg"/><Relationship Id="rId2" Type="http://schemas.openxmlformats.org/officeDocument/2006/relationships/image" Target="../media/image6.wmf"/><Relationship Id="rId16" Type="http://schemas.openxmlformats.org/officeDocument/2006/relationships/image" Target="../media/image22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0.jpeg"/><Relationship Id="rId11" Type="http://schemas.openxmlformats.org/officeDocument/2006/relationships/image" Target="../media/image16.jpeg"/><Relationship Id="rId5" Type="http://schemas.openxmlformats.org/officeDocument/2006/relationships/image" Target="../media/image9.wmf"/><Relationship Id="rId15" Type="http://schemas.openxmlformats.org/officeDocument/2006/relationships/image" Target="../media/image21.wmf"/><Relationship Id="rId10" Type="http://schemas.openxmlformats.org/officeDocument/2006/relationships/image" Target="../media/image15.jpeg"/><Relationship Id="rId4" Type="http://schemas.openxmlformats.org/officeDocument/2006/relationships/image" Target="../media/image8.wmf"/><Relationship Id="rId9" Type="http://schemas.openxmlformats.org/officeDocument/2006/relationships/image" Target="../media/image14.jpeg"/><Relationship Id="rId14" Type="http://schemas.openxmlformats.org/officeDocument/2006/relationships/image" Target="../media/image19.jpeg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447106680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5955426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608" y="692696"/>
            <a:ext cx="7024744" cy="601136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930546614"/>
              </p:ext>
            </p:extLst>
          </p:nvPr>
        </p:nvGraphicFramePr>
        <p:xfrm>
          <a:off x="1115616" y="1916832"/>
          <a:ext cx="6840760" cy="3255669"/>
        </p:xfrm>
        <a:graphic>
          <a:graphicData uri="http://schemas.openxmlformats.org/drawingml/2006/table">
            <a:tbl>
              <a:tblPr bandRow="1">
                <a:tableStyleId>{5C22544A-7EE6-4342-B048-85BDC9FD1C3A}</a:tableStyleId>
              </a:tblPr>
              <a:tblGrid>
                <a:gridCol w="2088232"/>
                <a:gridCol w="4752528"/>
              </a:tblGrid>
              <a:tr h="405045">
                <a:tc>
                  <a:txBody>
                    <a:bodyPr/>
                    <a:lstStyle/>
                    <a:p>
                      <a:r>
                        <a:rPr lang="cs-CZ" dirty="0" smtClean="0"/>
                        <a:t>Ročník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2.</a:t>
                      </a:r>
                      <a:endParaRPr lang="cs-CZ" dirty="0"/>
                    </a:p>
                  </a:txBody>
                  <a:tcPr/>
                </a:tc>
              </a:tr>
              <a:tr h="531059">
                <a:tc>
                  <a:txBody>
                    <a:bodyPr/>
                    <a:lstStyle/>
                    <a:p>
                      <a:r>
                        <a:rPr lang="cs-CZ" dirty="0" smtClean="0"/>
                        <a:t>Druh materiálu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Prezentace pro interaktivní tabuli,</a:t>
                      </a:r>
                      <a:r>
                        <a:rPr lang="cs-CZ" baseline="0" dirty="0" smtClean="0"/>
                        <a:t> test, možný tisk některých stran</a:t>
                      </a:r>
                      <a:endParaRPr lang="cs-CZ" dirty="0"/>
                    </a:p>
                  </a:txBody>
                  <a:tcPr/>
                </a:tc>
              </a:tr>
              <a:tr h="405045">
                <a:tc>
                  <a:txBody>
                    <a:bodyPr/>
                    <a:lstStyle/>
                    <a:p>
                      <a:r>
                        <a:rPr lang="cs-CZ" dirty="0" smtClean="0"/>
                        <a:t>Pomůcky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aseline="0" dirty="0" smtClean="0"/>
                        <a:t>Fix na tabuli, učebnice, zelená a modrá pastelka, vytisknutý test, pero, sešit</a:t>
                      </a:r>
                      <a:endParaRPr lang="cs-CZ" dirty="0"/>
                    </a:p>
                  </a:txBody>
                  <a:tcPr/>
                </a:tc>
              </a:tr>
              <a:tr h="656064">
                <a:tc>
                  <a:txBody>
                    <a:bodyPr/>
                    <a:lstStyle/>
                    <a:p>
                      <a:r>
                        <a:rPr lang="cs-CZ" dirty="0" smtClean="0"/>
                        <a:t>Cíl (inovace)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Prezentace</a:t>
                      </a:r>
                      <a:r>
                        <a:rPr lang="cs-CZ" baseline="0" dirty="0" smtClean="0"/>
                        <a:t> podporuje aktivní zopakování učiva                 s využitím interaktivní tabule</a:t>
                      </a:r>
                      <a:endParaRPr lang="cs-CZ" dirty="0"/>
                    </a:p>
                  </a:txBody>
                  <a:tcPr/>
                </a:tc>
              </a:tr>
              <a:tr h="405045">
                <a:tc>
                  <a:txBody>
                    <a:bodyPr/>
                    <a:lstStyle/>
                    <a:p>
                      <a:r>
                        <a:rPr lang="cs-CZ" dirty="0" smtClean="0"/>
                        <a:t>Metodické</a:t>
                      </a:r>
                      <a:r>
                        <a:rPr lang="cs-CZ" baseline="0" dirty="0" smtClean="0"/>
                        <a:t> pokyny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Stranu</a:t>
                      </a:r>
                      <a:r>
                        <a:rPr lang="cs-CZ" baseline="0" dirty="0" smtClean="0"/>
                        <a:t> s názvem Pamatuj! si mohou žáci přepsat do sešitu, 6. strana je určena ke skupinové práci nebo k práci jednotlivce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3317066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Uzlíková\AppData\Local\Microsoft\Windows\Temporary Internet Files\Content.IE5\4IS3LJ0J\MP900438589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696" y="2438545"/>
            <a:ext cx="5544616" cy="36911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Obdélník 1"/>
          <p:cNvSpPr/>
          <p:nvPr/>
        </p:nvSpPr>
        <p:spPr>
          <a:xfrm>
            <a:off x="2555776" y="548680"/>
            <a:ext cx="4248472" cy="1296144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 w="38100"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2051720" y="421558"/>
            <a:ext cx="5112568" cy="1631216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10000" b="1" cap="none" spc="0" dirty="0" smtClean="0">
                <a:ln w="17780" cmpd="sng">
                  <a:solidFill>
                    <a:schemeClr val="accent1">
                      <a:tint val="3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63000"/>
                        <a:sat val="105000"/>
                      </a:schemeClr>
                    </a:gs>
                    <a:gs pos="90000">
                      <a:schemeClr val="accent1">
                        <a:shade val="50000"/>
                        <a:satMod val="100000"/>
                      </a:schemeClr>
                    </a:gs>
                  </a:gsLst>
                  <a:lin ang="5400000"/>
                </a:gradFill>
                <a:effectLst>
                  <a:outerShdw blurRad="55000" dist="50800" dir="5400000" algn="tl">
                    <a:srgbClr val="000000">
                      <a:alpha val="33000"/>
                    </a:srgbClr>
                  </a:outerShdw>
                </a:effectLst>
              </a:rPr>
              <a:t>PTÁCI</a:t>
            </a:r>
            <a:endParaRPr lang="cs-CZ" sz="10000" b="1" cap="none" spc="300" dirty="0" smtClean="0">
              <a:ln w="11430" cmpd="sng">
                <a:solidFill>
                  <a:schemeClr val="accent1">
                    <a:tint val="10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1">
                      <a:tint val="83000"/>
                      <a:shade val="100000"/>
                      <a:satMod val="200000"/>
                    </a:schemeClr>
                  </a:gs>
                  <a:gs pos="75000">
                    <a:schemeClr val="accent1">
                      <a:tint val="100000"/>
                      <a:shade val="50000"/>
                      <a:satMod val="150000"/>
                    </a:schemeClr>
                  </a:gs>
                </a:gsLst>
                <a:lin ang="5400000"/>
              </a:gradFill>
              <a:effectLst>
                <a:glow rad="45500">
                  <a:schemeClr val="accent1">
                    <a:satMod val="220000"/>
                    <a:alpha val="35000"/>
                  </a:schemeClr>
                </a:glo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9058436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11560" y="3356992"/>
            <a:ext cx="7848872" cy="2893100"/>
          </a:xfrm>
          <a:prstGeom prst="rect">
            <a:avLst/>
          </a:prstGeom>
          <a:noFill/>
          <a:ln w="38100">
            <a:solidFill>
              <a:srgbClr val="0070C0"/>
            </a:solidFill>
          </a:ln>
        </p:spPr>
        <p:txBody>
          <a:bodyPr wrap="square" rtlCol="0">
            <a:spAutoFit/>
          </a:bodyPr>
          <a:lstStyle/>
          <a:p>
            <a:r>
              <a:rPr lang="cs-CZ" sz="3600" b="1" u="sng" dirty="0" smtClean="0">
                <a:solidFill>
                  <a:srgbClr val="C00000"/>
                </a:solidFill>
              </a:rPr>
              <a:t>PAMATUJ!</a:t>
            </a:r>
          </a:p>
          <a:p>
            <a:r>
              <a:rPr lang="cs-CZ" sz="3200" b="1" u="sng" dirty="0" smtClean="0"/>
              <a:t>Ptáci</a:t>
            </a:r>
            <a:r>
              <a:rPr lang="cs-CZ" sz="3200" b="1" dirty="0" smtClean="0"/>
              <a:t> – samice </a:t>
            </a:r>
            <a:r>
              <a:rPr lang="cs-CZ" sz="3200" b="1" u="sng" dirty="0" smtClean="0"/>
              <a:t>snáší vejce  do hnízda  </a:t>
            </a:r>
            <a:r>
              <a:rPr lang="cs-CZ" sz="3200" b="1" dirty="0" smtClean="0"/>
              <a:t>a z nich se </a:t>
            </a:r>
            <a:r>
              <a:rPr lang="cs-CZ" sz="3200" b="1" u="sng" dirty="0" smtClean="0"/>
              <a:t>líhnou mláďata</a:t>
            </a:r>
            <a:r>
              <a:rPr lang="cs-CZ" sz="3200" b="1" dirty="0" smtClean="0"/>
              <a:t>. Mají </a:t>
            </a:r>
            <a:r>
              <a:rPr lang="cs-CZ" sz="3200" b="1" u="sng" dirty="0" smtClean="0"/>
              <a:t>tělo pokryté peřím</a:t>
            </a:r>
            <a:r>
              <a:rPr lang="cs-CZ" sz="3200" b="1" dirty="0" smtClean="0"/>
              <a:t>. Mají </a:t>
            </a:r>
            <a:r>
              <a:rPr lang="cs-CZ" sz="3200" b="1" u="sng" dirty="0"/>
              <a:t>2</a:t>
            </a:r>
            <a:r>
              <a:rPr lang="cs-CZ" sz="3200" b="1" u="sng" dirty="0" smtClean="0"/>
              <a:t> končetiny</a:t>
            </a:r>
            <a:r>
              <a:rPr lang="cs-CZ" sz="3200" b="1" dirty="0" smtClean="0"/>
              <a:t>  a  </a:t>
            </a:r>
            <a:r>
              <a:rPr lang="cs-CZ" sz="3200" b="1" u="sng" dirty="0" smtClean="0"/>
              <a:t>2 křídla</a:t>
            </a:r>
            <a:r>
              <a:rPr lang="cs-CZ" sz="3200" b="1" dirty="0" smtClean="0"/>
              <a:t> a </a:t>
            </a:r>
            <a:r>
              <a:rPr lang="cs-CZ" sz="3200" b="1" u="sng" dirty="0" smtClean="0"/>
              <a:t>zobák</a:t>
            </a:r>
            <a:r>
              <a:rPr lang="cs-CZ" sz="3200" b="1" dirty="0" smtClean="0"/>
              <a:t> .</a:t>
            </a:r>
          </a:p>
          <a:p>
            <a:r>
              <a:rPr lang="cs-CZ" sz="3200" b="1" dirty="0" smtClean="0"/>
              <a:t>Jsou domácí a volně žijící.</a:t>
            </a:r>
          </a:p>
          <a:p>
            <a:endParaRPr lang="cs-CZ" dirty="0"/>
          </a:p>
        </p:txBody>
      </p:sp>
      <p:pic>
        <p:nvPicPr>
          <p:cNvPr id="2054" name="Picture 6" descr="C:\Users\Uzlíková\AppData\Local\Microsoft\Windows\Temporary Internet Files\Content.IE5\U5BWUOGB\MP900406703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16217" y="260648"/>
            <a:ext cx="1944215" cy="28274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9" name="Picture 11" descr="C:\Users\Uzlíková\AppData\Local\Microsoft\Windows\Temporary Internet Files\Content.IE5\GFOPX8EN\MP900180494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1648" y="473446"/>
            <a:ext cx="3657600" cy="24018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227866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88" name="Picture 16" descr="C:\Users\Uzlíková\AppData\Local\Microsoft\Windows\Temporary Internet Files\Content.IE5\X23NRNFV\MC90010926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35896" y="1603510"/>
            <a:ext cx="4182535" cy="44423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8" name="Obdélník 17"/>
          <p:cNvSpPr/>
          <p:nvPr/>
        </p:nvSpPr>
        <p:spPr>
          <a:xfrm>
            <a:off x="611560" y="382615"/>
            <a:ext cx="2808312" cy="1080120"/>
          </a:xfrm>
          <a:prstGeom prst="rect">
            <a:avLst/>
          </a:prstGeom>
          <a:noFill/>
          <a:ln w="38100"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TextovéPole 18"/>
          <p:cNvSpPr txBox="1"/>
          <p:nvPr/>
        </p:nvSpPr>
        <p:spPr>
          <a:xfrm>
            <a:off x="611560" y="630287"/>
            <a:ext cx="792088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C00000"/>
                </a:solidFill>
              </a:rPr>
              <a:t>Popiš tělo ptáka.</a:t>
            </a:r>
            <a:endParaRPr lang="cs-CZ" sz="3200" dirty="0">
              <a:solidFill>
                <a:srgbClr val="C00000"/>
              </a:solidFill>
            </a:endParaRPr>
          </a:p>
        </p:txBody>
      </p:sp>
      <p:cxnSp>
        <p:nvCxnSpPr>
          <p:cNvPr id="20" name="Přímá spojnice se šipkou 19"/>
          <p:cNvCxnSpPr/>
          <p:nvPr/>
        </p:nvCxnSpPr>
        <p:spPr>
          <a:xfrm flipH="1">
            <a:off x="5436096" y="2512692"/>
            <a:ext cx="1256532" cy="1425212"/>
          </a:xfrm>
          <a:prstGeom prst="straightConnector1">
            <a:avLst/>
          </a:prstGeom>
          <a:ln w="38100">
            <a:solidFill>
              <a:srgbClr val="0070C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nice se šipkou 20"/>
          <p:cNvCxnSpPr/>
          <p:nvPr/>
        </p:nvCxnSpPr>
        <p:spPr>
          <a:xfrm flipV="1">
            <a:off x="2987824" y="5757440"/>
            <a:ext cx="1315950" cy="288429"/>
          </a:xfrm>
          <a:prstGeom prst="straightConnector1">
            <a:avLst/>
          </a:prstGeom>
          <a:ln w="38100">
            <a:solidFill>
              <a:srgbClr val="0070C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nice se šipkou 21"/>
          <p:cNvCxnSpPr/>
          <p:nvPr/>
        </p:nvCxnSpPr>
        <p:spPr>
          <a:xfrm flipV="1">
            <a:off x="1390371" y="2170620"/>
            <a:ext cx="2245525" cy="593513"/>
          </a:xfrm>
          <a:prstGeom prst="straightConnector1">
            <a:avLst/>
          </a:prstGeom>
          <a:ln w="38100">
            <a:solidFill>
              <a:srgbClr val="0070C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nice se šipkou 22"/>
          <p:cNvCxnSpPr/>
          <p:nvPr/>
        </p:nvCxnSpPr>
        <p:spPr>
          <a:xfrm flipH="1">
            <a:off x="7818431" y="4149080"/>
            <a:ext cx="388726" cy="1395433"/>
          </a:xfrm>
          <a:prstGeom prst="straightConnector1">
            <a:avLst/>
          </a:prstGeom>
          <a:ln w="38100">
            <a:solidFill>
              <a:srgbClr val="0070C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nice se šipkou 23"/>
          <p:cNvCxnSpPr/>
          <p:nvPr/>
        </p:nvCxnSpPr>
        <p:spPr>
          <a:xfrm flipV="1">
            <a:off x="2987824" y="5937460"/>
            <a:ext cx="2016224" cy="115370"/>
          </a:xfrm>
          <a:prstGeom prst="straightConnector1">
            <a:avLst/>
          </a:prstGeom>
          <a:ln w="38100">
            <a:solidFill>
              <a:srgbClr val="0070C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nice se šipkou 24"/>
          <p:cNvCxnSpPr/>
          <p:nvPr/>
        </p:nvCxnSpPr>
        <p:spPr>
          <a:xfrm flipH="1">
            <a:off x="4573633" y="1164032"/>
            <a:ext cx="680468" cy="540061"/>
          </a:xfrm>
          <a:prstGeom prst="straightConnector1">
            <a:avLst/>
          </a:prstGeom>
          <a:ln w="38100">
            <a:solidFill>
              <a:srgbClr val="0070C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0" name="Přímá spojnice se šipkou 39"/>
          <p:cNvCxnSpPr/>
          <p:nvPr/>
        </p:nvCxnSpPr>
        <p:spPr>
          <a:xfrm flipV="1">
            <a:off x="2123728" y="3627575"/>
            <a:ext cx="2016224" cy="521505"/>
          </a:xfrm>
          <a:prstGeom prst="straightConnector1">
            <a:avLst/>
          </a:prstGeom>
          <a:ln w="38100">
            <a:solidFill>
              <a:srgbClr val="0070C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Přímá spojnice se šipkou 40"/>
          <p:cNvCxnSpPr/>
          <p:nvPr/>
        </p:nvCxnSpPr>
        <p:spPr>
          <a:xfrm flipH="1">
            <a:off x="4860032" y="1988840"/>
            <a:ext cx="720080" cy="523852"/>
          </a:xfrm>
          <a:prstGeom prst="straightConnector1">
            <a:avLst/>
          </a:prstGeom>
          <a:ln w="38100">
            <a:solidFill>
              <a:srgbClr val="0070C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5326109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123728" y="332656"/>
            <a:ext cx="4829835" cy="1240533"/>
          </a:xfrm>
          <a:prstGeom prst="rect">
            <a:avLst/>
          </a:prstGeom>
          <a:noFill/>
          <a:ln w="38100"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TextovéPole 2"/>
          <p:cNvSpPr txBox="1"/>
          <p:nvPr/>
        </p:nvSpPr>
        <p:spPr>
          <a:xfrm>
            <a:off x="2123728" y="332656"/>
            <a:ext cx="4680520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Pojmenuj ptáky a rozděl na </a:t>
            </a:r>
            <a:r>
              <a:rPr lang="cs-CZ" sz="3200" dirty="0" smtClean="0">
                <a:solidFill>
                  <a:srgbClr val="00B0F0"/>
                </a:solidFill>
              </a:rPr>
              <a:t>domácí</a:t>
            </a:r>
            <a:r>
              <a:rPr lang="cs-CZ" sz="3200" dirty="0" smtClean="0"/>
              <a:t> a </a:t>
            </a:r>
            <a:r>
              <a:rPr lang="cs-CZ" sz="3200" dirty="0" smtClean="0">
                <a:solidFill>
                  <a:srgbClr val="00B050"/>
                </a:solidFill>
              </a:rPr>
              <a:t>volně žijící</a:t>
            </a:r>
            <a:r>
              <a:rPr lang="cs-CZ" sz="3200" dirty="0" smtClean="0"/>
              <a:t>.</a:t>
            </a:r>
            <a:endParaRPr lang="cs-CZ" sz="3200" dirty="0"/>
          </a:p>
        </p:txBody>
      </p:sp>
      <p:pic>
        <p:nvPicPr>
          <p:cNvPr id="4098" name="Picture 2" descr="C:\Users\Uzlíková\AppData\Local\Microsoft\Windows\Temporary Internet Files\Content.IE5\KLJ41I51\MC90033791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57065" y="4149080"/>
            <a:ext cx="1120969" cy="8046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1" name="Picture 5" descr="C:\Users\Uzlíková\AppData\Local\Microsoft\Windows\Temporary Internet Files\Content.IE5\GFOPX8EN\MC900436378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34528" y="5186176"/>
            <a:ext cx="796465" cy="7964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2" name="Picture 6" descr="C:\Users\Uzlíková\AppData\Local\Microsoft\Windows\Temporary Internet Files\Content.IE5\U5BWUOGB\MC900441411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17925" y="5360980"/>
            <a:ext cx="1243322" cy="12433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3" name="Picture 7" descr="C:\Users\Uzlíková\AppData\Local\Microsoft\Windows\Temporary Internet Files\Content.IE5\AN5B4D4D\MC900332378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187" y="5085185"/>
            <a:ext cx="1076478" cy="8146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9" name="Picture 13" descr="C:\Users\Uzlíková\AppData\Local\Microsoft\Windows\Temporary Internet Files\Content.IE5\A9R68WY4\MP900431831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3728" y="3616102"/>
            <a:ext cx="1224136" cy="11354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10" name="Picture 14" descr="C:\Users\Uzlíková\AppData\Local\Microsoft\Windows\Temporary Internet Files\Content.IE5\AN5B4D4D\MP900227813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9996" y="2593049"/>
            <a:ext cx="984888" cy="14998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12" name="Picture 16" descr="C:\Users\Uzlíková\AppData\Local\Microsoft\Windows\Temporary Internet Files\Content.IE5\U5BWUOGB\MC900332380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78034" y="2420888"/>
            <a:ext cx="1284830" cy="10752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13" name="Picture 17" descr="C:\Users\Uzlíková\AppData\Local\Microsoft\Windows\Temporary Internet Files\Content.IE5\AN5B4D4D\MP900178660[1].jp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63988" y="2065839"/>
            <a:ext cx="1699096" cy="11270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14" name="Picture 18" descr="C:\Users\Uzlíková\AppData\Local\Microsoft\Windows\Temporary Internet Files\Content.IE5\AN5B4D4D\MP900180518[1].jpg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3786" y="660198"/>
            <a:ext cx="867160" cy="13728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2" name="Picture 2" descr="C:\Users\Uzlíková\AppData\Local\Microsoft\Windows\Temporary Internet Files\Content.IE5\4IS3LJ0J\MP900438589[1].jpg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36460" y="1012176"/>
            <a:ext cx="1266295" cy="8429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16" name="Picture 20" descr="C:\Users\Uzlíková\AppData\Local\Microsoft\Windows\Temporary Internet Files\Content.IE5\U5BWUOGB\MP900401083[1].jpg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13034" y="2136639"/>
            <a:ext cx="608844" cy="9128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17" name="Picture 21" descr="C:\Users\Uzlíková\AppData\Local\Microsoft\Windows\Temporary Internet Files\Content.IE5\AN5B4D4D\MP900448388[1].jpg"/>
          <p:cNvPicPr>
            <a:picLocks noChangeAspect="1" noChangeArrowheads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83968" y="3610076"/>
            <a:ext cx="1448406" cy="9656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19" name="Picture 23" descr="C:\Users\Uzlíková\AppData\Local\Microsoft\Windows\Temporary Internet Files\Content.IE5\GFOPX8EN\MC900346993[1].wmf"/>
          <p:cNvPicPr>
            <a:picLocks noChangeAspect="1" noChangeArrowheads="1"/>
          </p:cNvPicPr>
          <p:nvPr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21878" y="5327726"/>
            <a:ext cx="921258" cy="6336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21" name="Picture 25" descr="C:\Users\Uzlíková\AppData\Local\Microsoft\Windows\Temporary Internet Files\Content.IE5\U5BWUOGB\MP900407116[1].jpg"/>
          <p:cNvPicPr>
            <a:picLocks noChangeAspect="1" noChangeArrowheads="1"/>
          </p:cNvPicPr>
          <p:nvPr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53320" y="5327726"/>
            <a:ext cx="1581344" cy="10550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847001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779912" y="193364"/>
            <a:ext cx="2890329" cy="440559"/>
          </a:xfrm>
          <a:prstGeom prst="rect">
            <a:avLst/>
          </a:prstGeom>
          <a:noFill/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TEST   PTÁCI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4942049" y="870050"/>
            <a:ext cx="1224136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/>
              <a:t>Jméno:</a:t>
            </a:r>
            <a:endParaRPr lang="cs-CZ" sz="1400" dirty="0"/>
          </a:p>
        </p:txBody>
      </p:sp>
      <p:sp>
        <p:nvSpPr>
          <p:cNvPr id="4" name="Obdélník 3"/>
          <p:cNvSpPr/>
          <p:nvPr/>
        </p:nvSpPr>
        <p:spPr>
          <a:xfrm>
            <a:off x="4870042" y="843199"/>
            <a:ext cx="4104456" cy="440559"/>
          </a:xfrm>
          <a:prstGeom prst="rect">
            <a:avLst/>
          </a:prstGeom>
          <a:noFill/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v</a:t>
            </a: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6814258" y="193363"/>
            <a:ext cx="2160240" cy="440559"/>
          </a:xfrm>
          <a:prstGeom prst="rect">
            <a:avLst/>
          </a:prstGeom>
          <a:noFill/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v</a:t>
            </a:r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6814258" y="193363"/>
            <a:ext cx="740844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1400" dirty="0" smtClean="0"/>
              <a:t>Datum</a:t>
            </a:r>
            <a:r>
              <a:rPr lang="cs-CZ" dirty="0" smtClean="0"/>
              <a:t>:</a:t>
            </a:r>
            <a:endParaRPr lang="cs-CZ" dirty="0"/>
          </a:p>
          <a:p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395536" y="2204864"/>
            <a:ext cx="8209080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DOPLŇ</a:t>
            </a:r>
          </a:p>
          <a:p>
            <a:endParaRPr lang="cs-CZ" sz="2000" dirty="0" smtClean="0"/>
          </a:p>
          <a:p>
            <a:r>
              <a:rPr lang="cs-CZ" sz="2000" dirty="0" smtClean="0"/>
              <a:t>Ptáci snáší _____________ do __________. Z nich se ___________mláďata. </a:t>
            </a:r>
          </a:p>
          <a:p>
            <a:r>
              <a:rPr lang="cs-CZ" sz="2000" dirty="0" smtClean="0"/>
              <a:t>Jejich tělo je pokryto __________.  Ptáci umí létat, protože mají __________. Potravu přijímají pomocí ______________.                                                            Mezi domácí  ptáky patří ____________  a mezi volně žijící _____________.</a:t>
            </a:r>
            <a:r>
              <a:rPr lang="cs-CZ" sz="2000" dirty="0" smtClean="0">
                <a:solidFill>
                  <a:prstClr val="black"/>
                </a:solidFill>
              </a:rPr>
              <a:t> </a:t>
            </a:r>
            <a:r>
              <a:rPr lang="cs-CZ" sz="2000" dirty="0" smtClean="0"/>
              <a:t>Mládě slepice se jmenuje __________  a  samec  husy je ______________.        Samice  od  krocana je _____________ . Do teplých krajin odlétá _________ .                                                            </a:t>
            </a:r>
            <a:endParaRPr lang="cs-CZ" sz="2000" dirty="0" smtClean="0">
              <a:solidFill>
                <a:prstClr val="black"/>
              </a:solidFill>
            </a:endParaRPr>
          </a:p>
          <a:p>
            <a:endParaRPr lang="cs-CZ" sz="2000" dirty="0"/>
          </a:p>
        </p:txBody>
      </p:sp>
      <p:sp>
        <p:nvSpPr>
          <p:cNvPr id="9" name="Obdélník 8"/>
          <p:cNvSpPr/>
          <p:nvPr/>
        </p:nvSpPr>
        <p:spPr>
          <a:xfrm>
            <a:off x="7953476" y="5547429"/>
            <a:ext cx="651140" cy="24622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1000" dirty="0" smtClean="0"/>
              <a:t>ZNÁMKA</a:t>
            </a:r>
            <a:endParaRPr lang="cs-CZ" sz="1000" dirty="0"/>
          </a:p>
        </p:txBody>
      </p:sp>
      <p:sp>
        <p:nvSpPr>
          <p:cNvPr id="10" name="Obdélník 9"/>
          <p:cNvSpPr/>
          <p:nvPr/>
        </p:nvSpPr>
        <p:spPr>
          <a:xfrm>
            <a:off x="7894378" y="5547429"/>
            <a:ext cx="914400" cy="914400"/>
          </a:xfrm>
          <a:prstGeom prst="rect">
            <a:avLst/>
          </a:prstGeom>
          <a:noFill/>
          <a:ln w="28575">
            <a:solidFill>
              <a:srgbClr val="92D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1" name="Picture 2" descr="C:\Users\Uzlíková\AppData\Local\Microsoft\Windows\Temporary Internet Files\Content.IE5\4IS3LJ0J\MP900438589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4679" y="441552"/>
            <a:ext cx="1675253" cy="11152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441160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88" name="Picture 16" descr="C:\Users\Uzlíková\AppData\Local\Microsoft\Windows\Temporary Internet Files\Content.IE5\X23NRNFV\MC90010926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35896" y="1603510"/>
            <a:ext cx="4182535" cy="44423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8" name="Obdélník 17"/>
          <p:cNvSpPr/>
          <p:nvPr/>
        </p:nvSpPr>
        <p:spPr>
          <a:xfrm>
            <a:off x="611560" y="382615"/>
            <a:ext cx="2808312" cy="1080120"/>
          </a:xfrm>
          <a:prstGeom prst="rect">
            <a:avLst/>
          </a:prstGeom>
          <a:noFill/>
          <a:ln w="38100"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TextovéPole 18"/>
          <p:cNvSpPr txBox="1"/>
          <p:nvPr/>
        </p:nvSpPr>
        <p:spPr>
          <a:xfrm>
            <a:off x="611560" y="630287"/>
            <a:ext cx="792088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C00000"/>
                </a:solidFill>
              </a:rPr>
              <a:t>Popiš tělo ptáka.</a:t>
            </a:r>
            <a:endParaRPr lang="cs-CZ" sz="3200" dirty="0">
              <a:solidFill>
                <a:srgbClr val="C00000"/>
              </a:solidFill>
            </a:endParaRPr>
          </a:p>
        </p:txBody>
      </p:sp>
      <p:cxnSp>
        <p:nvCxnSpPr>
          <p:cNvPr id="20" name="Přímá spojnice se šipkou 19"/>
          <p:cNvCxnSpPr/>
          <p:nvPr/>
        </p:nvCxnSpPr>
        <p:spPr>
          <a:xfrm flipH="1">
            <a:off x="5436096" y="2512692"/>
            <a:ext cx="1256532" cy="1425212"/>
          </a:xfrm>
          <a:prstGeom prst="straightConnector1">
            <a:avLst/>
          </a:prstGeom>
          <a:ln w="38100">
            <a:solidFill>
              <a:srgbClr val="0070C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nice se šipkou 20"/>
          <p:cNvCxnSpPr/>
          <p:nvPr/>
        </p:nvCxnSpPr>
        <p:spPr>
          <a:xfrm flipV="1">
            <a:off x="2987824" y="5757440"/>
            <a:ext cx="1315950" cy="288429"/>
          </a:xfrm>
          <a:prstGeom prst="straightConnector1">
            <a:avLst/>
          </a:prstGeom>
          <a:ln w="38100">
            <a:solidFill>
              <a:srgbClr val="0070C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nice se šipkou 21"/>
          <p:cNvCxnSpPr/>
          <p:nvPr/>
        </p:nvCxnSpPr>
        <p:spPr>
          <a:xfrm flipV="1">
            <a:off x="2339752" y="2170621"/>
            <a:ext cx="1296144" cy="339519"/>
          </a:xfrm>
          <a:prstGeom prst="straightConnector1">
            <a:avLst/>
          </a:prstGeom>
          <a:ln w="38100">
            <a:solidFill>
              <a:srgbClr val="0070C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nice se šipkou 22"/>
          <p:cNvCxnSpPr/>
          <p:nvPr/>
        </p:nvCxnSpPr>
        <p:spPr>
          <a:xfrm flipH="1">
            <a:off x="7818431" y="4149080"/>
            <a:ext cx="388726" cy="1395433"/>
          </a:xfrm>
          <a:prstGeom prst="straightConnector1">
            <a:avLst/>
          </a:prstGeom>
          <a:ln w="38100">
            <a:solidFill>
              <a:srgbClr val="0070C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nice se šipkou 23"/>
          <p:cNvCxnSpPr/>
          <p:nvPr/>
        </p:nvCxnSpPr>
        <p:spPr>
          <a:xfrm flipV="1">
            <a:off x="2987824" y="5937460"/>
            <a:ext cx="2016224" cy="115370"/>
          </a:xfrm>
          <a:prstGeom prst="straightConnector1">
            <a:avLst/>
          </a:prstGeom>
          <a:ln w="38100">
            <a:solidFill>
              <a:srgbClr val="0070C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nice se šipkou 24"/>
          <p:cNvCxnSpPr/>
          <p:nvPr/>
        </p:nvCxnSpPr>
        <p:spPr>
          <a:xfrm flipH="1">
            <a:off x="4573633" y="1164032"/>
            <a:ext cx="680468" cy="540061"/>
          </a:xfrm>
          <a:prstGeom prst="straightConnector1">
            <a:avLst/>
          </a:prstGeom>
          <a:ln w="38100">
            <a:solidFill>
              <a:srgbClr val="0070C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0" name="Přímá spojnice se šipkou 39"/>
          <p:cNvCxnSpPr/>
          <p:nvPr/>
        </p:nvCxnSpPr>
        <p:spPr>
          <a:xfrm flipV="1">
            <a:off x="2123728" y="3627575"/>
            <a:ext cx="2016224" cy="521505"/>
          </a:xfrm>
          <a:prstGeom prst="straightConnector1">
            <a:avLst/>
          </a:prstGeom>
          <a:ln w="38100">
            <a:solidFill>
              <a:srgbClr val="0070C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Přímá spojnice se šipkou 40"/>
          <p:cNvCxnSpPr/>
          <p:nvPr/>
        </p:nvCxnSpPr>
        <p:spPr>
          <a:xfrm flipH="1">
            <a:off x="4860032" y="1988840"/>
            <a:ext cx="720080" cy="523852"/>
          </a:xfrm>
          <a:prstGeom prst="straightConnector1">
            <a:avLst/>
          </a:prstGeom>
          <a:ln w="38100">
            <a:solidFill>
              <a:srgbClr val="0070C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extovéPole 1"/>
          <p:cNvSpPr txBox="1"/>
          <p:nvPr/>
        </p:nvSpPr>
        <p:spPr>
          <a:xfrm>
            <a:off x="5436096" y="1672262"/>
            <a:ext cx="129614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>
                <a:solidFill>
                  <a:srgbClr val="FF0000"/>
                </a:solidFill>
              </a:rPr>
              <a:t> </a:t>
            </a:r>
            <a:r>
              <a:rPr lang="cs-CZ" sz="2400" dirty="0" smtClean="0">
                <a:solidFill>
                  <a:srgbClr val="FF0000"/>
                </a:solidFill>
              </a:rPr>
              <a:t>krk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4975484" y="710970"/>
            <a:ext cx="129614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hlava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1475656" y="2365228"/>
            <a:ext cx="129614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zobák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6716650" y="2189929"/>
            <a:ext cx="129614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křídla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1331639" y="3932716"/>
            <a:ext cx="129614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trup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7769579" y="3657494"/>
            <a:ext cx="129614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>
                <a:solidFill>
                  <a:srgbClr val="FF0000"/>
                </a:solidFill>
              </a:rPr>
              <a:t> </a:t>
            </a:r>
            <a:r>
              <a:rPr lang="cs-CZ" sz="2400" dirty="0" smtClean="0">
                <a:solidFill>
                  <a:srgbClr val="FF0000"/>
                </a:solidFill>
              </a:rPr>
              <a:t>  ocas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1169878" y="5821997"/>
            <a:ext cx="145790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končetiny</a:t>
            </a:r>
            <a:endParaRPr lang="cs-CZ" sz="24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328492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123728" y="332656"/>
            <a:ext cx="4829835" cy="1240533"/>
          </a:xfrm>
          <a:prstGeom prst="rect">
            <a:avLst/>
          </a:prstGeom>
          <a:noFill/>
          <a:ln w="38100"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TextovéPole 2"/>
          <p:cNvSpPr txBox="1"/>
          <p:nvPr/>
        </p:nvSpPr>
        <p:spPr>
          <a:xfrm>
            <a:off x="2198385" y="332656"/>
            <a:ext cx="468052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Pojmenuj ptáky a rozděl na </a:t>
            </a:r>
            <a:r>
              <a:rPr lang="cs-CZ" sz="3600" dirty="0" smtClean="0">
                <a:solidFill>
                  <a:srgbClr val="00B0F0"/>
                </a:solidFill>
              </a:rPr>
              <a:t>domácí</a:t>
            </a:r>
            <a:r>
              <a:rPr lang="cs-CZ" sz="3600" dirty="0" smtClean="0"/>
              <a:t> a </a:t>
            </a:r>
            <a:r>
              <a:rPr lang="cs-CZ" sz="3600" dirty="0" smtClean="0">
                <a:solidFill>
                  <a:srgbClr val="00B050"/>
                </a:solidFill>
              </a:rPr>
              <a:t>volně žijící</a:t>
            </a:r>
            <a:r>
              <a:rPr lang="cs-CZ" sz="3600" dirty="0" smtClean="0"/>
              <a:t>.</a:t>
            </a:r>
            <a:endParaRPr lang="cs-CZ" sz="3600" dirty="0"/>
          </a:p>
        </p:txBody>
      </p:sp>
      <p:pic>
        <p:nvPicPr>
          <p:cNvPr id="4098" name="Picture 2" descr="C:\Users\Uzlíková\AppData\Local\Microsoft\Windows\Temporary Internet Files\Content.IE5\KLJ41I51\MC90033791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74906" y="4176206"/>
            <a:ext cx="1003128" cy="7200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1" name="Picture 5" descr="C:\Users\Uzlíková\AppData\Local\Microsoft\Windows\Temporary Internet Files\Content.IE5\GFOPX8EN\MC900436378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02515" y="5194472"/>
            <a:ext cx="796465" cy="7964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2" name="Picture 6" descr="C:\Users\Uzlíková\AppData\Local\Microsoft\Windows\Temporary Internet Files\Content.IE5\U5BWUOGB\MC900441411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78034" y="5353382"/>
            <a:ext cx="1092811" cy="10928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3" name="Picture 7" descr="C:\Users\Uzlíková\AppData\Local\Microsoft\Windows\Temporary Internet Files\Content.IE5\AN5B4D4D\MC900332378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187" y="5085185"/>
            <a:ext cx="1076478" cy="8146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9" name="Picture 13" descr="C:\Users\Uzlíková\AppData\Local\Microsoft\Windows\Temporary Internet Files\Content.IE5\A9R68WY4\MP900431831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50622" y="3581365"/>
            <a:ext cx="1224136" cy="11354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12" name="Picture 16" descr="C:\Users\Uzlíková\AppData\Local\Microsoft\Windows\Temporary Internet Files\Content.IE5\U5BWUOGB\MC900332380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58721" y="2441836"/>
            <a:ext cx="1284830" cy="10752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13" name="Picture 17" descr="C:\Users\Uzlíková\AppData\Local\Microsoft\Windows\Temporary Internet Files\Content.IE5\AN5B4D4D\MP900178660[1]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36204" y="2069242"/>
            <a:ext cx="1699096" cy="11270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14" name="Picture 18" descr="C:\Users\Uzlíková\AppData\Local\Microsoft\Windows\Temporary Internet Files\Content.IE5\AN5B4D4D\MP900180518[1].jp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3243" y="660198"/>
            <a:ext cx="867160" cy="13728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2" name="Picture 2" descr="C:\Users\Uzlíková\AppData\Local\Microsoft\Windows\Temporary Internet Files\Content.IE5\4IS3LJ0J\MP900438589[1].jpg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36460" y="1012176"/>
            <a:ext cx="1266295" cy="8429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16" name="Picture 20" descr="C:\Users\Uzlíková\AppData\Local\Microsoft\Windows\Temporary Internet Files\Content.IE5\U5BWUOGB\MP900401083[1].jpg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06199" y="2162334"/>
            <a:ext cx="608844" cy="9128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17" name="Picture 21" descr="C:\Users\Uzlíková\AppData\Local\Microsoft\Windows\Temporary Internet Files\Content.IE5\AN5B4D4D\MP900448388[1].jpg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83968" y="3610076"/>
            <a:ext cx="1448406" cy="9656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19" name="Picture 23" descr="C:\Users\Uzlíková\AppData\Local\Microsoft\Windows\Temporary Internet Files\Content.IE5\GFOPX8EN\MC900346993[1].wmf"/>
          <p:cNvPicPr>
            <a:picLocks noChangeAspect="1" noChangeArrowheads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2269" y="2420888"/>
            <a:ext cx="921258" cy="6336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21" name="Picture 25" descr="C:\Users\Uzlíková\AppData\Local\Microsoft\Windows\Temporary Internet Files\Content.IE5\U5BWUOGB\MP900407116[1].jpg"/>
          <p:cNvPicPr>
            <a:picLocks noChangeAspect="1" noChangeArrowheads="1"/>
          </p:cNvPicPr>
          <p:nvPr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90008" y="5391140"/>
            <a:ext cx="1581344" cy="10550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Obdélník 4"/>
          <p:cNvSpPr/>
          <p:nvPr/>
        </p:nvSpPr>
        <p:spPr>
          <a:xfrm>
            <a:off x="827635" y="3342962"/>
            <a:ext cx="1235788" cy="1454189"/>
          </a:xfrm>
          <a:prstGeom prst="rect">
            <a:avLst/>
          </a:prstGeom>
          <a:noFill/>
          <a:ln w="28575"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Obdélník 20"/>
          <p:cNvSpPr/>
          <p:nvPr/>
        </p:nvSpPr>
        <p:spPr>
          <a:xfrm>
            <a:off x="2143730" y="5129793"/>
            <a:ext cx="841896" cy="861144"/>
          </a:xfrm>
          <a:prstGeom prst="rect">
            <a:avLst/>
          </a:prstGeom>
          <a:noFill/>
          <a:ln w="28575"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Obdélník 22"/>
          <p:cNvSpPr/>
          <p:nvPr/>
        </p:nvSpPr>
        <p:spPr>
          <a:xfrm>
            <a:off x="4653320" y="2033011"/>
            <a:ext cx="1862896" cy="1309952"/>
          </a:xfrm>
          <a:prstGeom prst="rect">
            <a:avLst/>
          </a:prstGeom>
          <a:noFill/>
          <a:ln w="28575"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Obdélník 23"/>
          <p:cNvSpPr/>
          <p:nvPr/>
        </p:nvSpPr>
        <p:spPr>
          <a:xfrm>
            <a:off x="6601430" y="4051920"/>
            <a:ext cx="1147306" cy="914400"/>
          </a:xfrm>
          <a:prstGeom prst="rect">
            <a:avLst/>
          </a:prstGeom>
          <a:noFill/>
          <a:ln w="28575"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Obdélník 24"/>
          <p:cNvSpPr/>
          <p:nvPr/>
        </p:nvSpPr>
        <p:spPr>
          <a:xfrm>
            <a:off x="7582386" y="5327726"/>
            <a:ext cx="1233150" cy="1197618"/>
          </a:xfrm>
          <a:prstGeom prst="rect">
            <a:avLst/>
          </a:prstGeom>
          <a:noFill/>
          <a:ln w="28575"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Obdélník 25"/>
          <p:cNvSpPr/>
          <p:nvPr/>
        </p:nvSpPr>
        <p:spPr>
          <a:xfrm>
            <a:off x="2564678" y="3790672"/>
            <a:ext cx="914400" cy="914400"/>
          </a:xfrm>
          <a:prstGeom prst="rect">
            <a:avLst/>
          </a:prstGeom>
          <a:noFill/>
          <a:ln w="28575"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5122" name="Picture 2" descr="C:\Users\Uzlíková\AppData\Local\Microsoft\Windows\Temporary Internet Files\Content.IE5\X23NRNFV\MC900109215[1].wmf"/>
          <p:cNvPicPr>
            <a:picLocks noChangeAspect="1" noChangeArrowheads="1"/>
          </p:cNvPicPr>
          <p:nvPr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88900" y="5396339"/>
            <a:ext cx="1106476" cy="9301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3" name="Picture 3" descr="C:\Users\Uzlíková\AppData\Local\Microsoft\Windows\Temporary Internet Files\Content.IE5\GFOPX8EN\MC900337890[1].wmf"/>
          <p:cNvPicPr>
            <a:picLocks noChangeAspect="1" noChangeArrowheads="1"/>
          </p:cNvPicPr>
          <p:nvPr/>
        </p:nvPicPr>
        <p:blipFill>
          <a:blip r:embed="rId1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70264" y="3415861"/>
            <a:ext cx="1163035" cy="13009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8" name="Obdélník 27"/>
          <p:cNvSpPr/>
          <p:nvPr/>
        </p:nvSpPr>
        <p:spPr>
          <a:xfrm>
            <a:off x="3607361" y="5308037"/>
            <a:ext cx="1360682" cy="1138156"/>
          </a:xfrm>
          <a:prstGeom prst="rect">
            <a:avLst/>
          </a:prstGeom>
          <a:noFill/>
          <a:ln w="38100">
            <a:solidFill>
              <a:srgbClr val="92D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Obdélník 28"/>
          <p:cNvSpPr/>
          <p:nvPr/>
        </p:nvSpPr>
        <p:spPr>
          <a:xfrm>
            <a:off x="5436096" y="5327726"/>
            <a:ext cx="1825352" cy="1197618"/>
          </a:xfrm>
          <a:prstGeom prst="rect">
            <a:avLst/>
          </a:prstGeom>
          <a:noFill/>
          <a:ln w="38100">
            <a:solidFill>
              <a:srgbClr val="92D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Obdélník 29"/>
          <p:cNvSpPr/>
          <p:nvPr/>
        </p:nvSpPr>
        <p:spPr>
          <a:xfrm>
            <a:off x="4139952" y="3517120"/>
            <a:ext cx="1656183" cy="1187952"/>
          </a:xfrm>
          <a:prstGeom prst="rect">
            <a:avLst/>
          </a:prstGeom>
          <a:noFill/>
          <a:ln w="38100">
            <a:solidFill>
              <a:srgbClr val="92D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Obdélník 30"/>
          <p:cNvSpPr/>
          <p:nvPr/>
        </p:nvSpPr>
        <p:spPr>
          <a:xfrm>
            <a:off x="611560" y="2281909"/>
            <a:ext cx="1224135" cy="914400"/>
          </a:xfrm>
          <a:prstGeom prst="rect">
            <a:avLst/>
          </a:prstGeom>
          <a:noFill/>
          <a:ln w="38100">
            <a:solidFill>
              <a:srgbClr val="92D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Obdélník 31"/>
          <p:cNvSpPr/>
          <p:nvPr/>
        </p:nvSpPr>
        <p:spPr>
          <a:xfrm>
            <a:off x="2853421" y="2080965"/>
            <a:ext cx="914400" cy="1115344"/>
          </a:xfrm>
          <a:prstGeom prst="rect">
            <a:avLst/>
          </a:prstGeom>
          <a:noFill/>
          <a:ln w="38100">
            <a:solidFill>
              <a:srgbClr val="92D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Obdélník 32"/>
          <p:cNvSpPr/>
          <p:nvPr/>
        </p:nvSpPr>
        <p:spPr>
          <a:xfrm>
            <a:off x="7176470" y="2348880"/>
            <a:ext cx="1526285" cy="1261196"/>
          </a:xfrm>
          <a:prstGeom prst="rect">
            <a:avLst/>
          </a:prstGeom>
          <a:noFill/>
          <a:ln w="38100">
            <a:solidFill>
              <a:srgbClr val="92D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Obdélník 33"/>
          <p:cNvSpPr/>
          <p:nvPr/>
        </p:nvSpPr>
        <p:spPr>
          <a:xfrm>
            <a:off x="750121" y="609600"/>
            <a:ext cx="973405" cy="1459641"/>
          </a:xfrm>
          <a:prstGeom prst="rect">
            <a:avLst/>
          </a:prstGeom>
          <a:noFill/>
          <a:ln w="38100">
            <a:solidFill>
              <a:srgbClr val="92D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5" name="Obdélník 34"/>
          <p:cNvSpPr/>
          <p:nvPr/>
        </p:nvSpPr>
        <p:spPr>
          <a:xfrm>
            <a:off x="370435" y="5012135"/>
            <a:ext cx="1299968" cy="914400"/>
          </a:xfrm>
          <a:prstGeom prst="rect">
            <a:avLst/>
          </a:prstGeom>
          <a:noFill/>
          <a:ln w="38100">
            <a:solidFill>
              <a:srgbClr val="92D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6" name="Obdélník 35"/>
          <p:cNvSpPr/>
          <p:nvPr/>
        </p:nvSpPr>
        <p:spPr>
          <a:xfrm>
            <a:off x="7291536" y="871265"/>
            <a:ext cx="1524000" cy="1019606"/>
          </a:xfrm>
          <a:prstGeom prst="rect">
            <a:avLst/>
          </a:prstGeom>
          <a:noFill/>
          <a:ln w="38100">
            <a:solidFill>
              <a:srgbClr val="92D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0054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779912" y="193364"/>
            <a:ext cx="2890329" cy="440559"/>
          </a:xfrm>
          <a:prstGeom prst="rect">
            <a:avLst/>
          </a:prstGeom>
          <a:noFill/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TEST   PTÁCI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4942049" y="870050"/>
            <a:ext cx="1224136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/>
              <a:t>Jméno:</a:t>
            </a:r>
            <a:endParaRPr lang="cs-CZ" sz="1400" dirty="0"/>
          </a:p>
        </p:txBody>
      </p:sp>
      <p:sp>
        <p:nvSpPr>
          <p:cNvPr id="4" name="Obdélník 3"/>
          <p:cNvSpPr/>
          <p:nvPr/>
        </p:nvSpPr>
        <p:spPr>
          <a:xfrm>
            <a:off x="4870042" y="843199"/>
            <a:ext cx="4104456" cy="440559"/>
          </a:xfrm>
          <a:prstGeom prst="rect">
            <a:avLst/>
          </a:prstGeom>
          <a:noFill/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v</a:t>
            </a: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6814258" y="193363"/>
            <a:ext cx="2160240" cy="440559"/>
          </a:xfrm>
          <a:prstGeom prst="rect">
            <a:avLst/>
          </a:prstGeom>
          <a:noFill/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v</a:t>
            </a:r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6814258" y="193363"/>
            <a:ext cx="740844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1400" dirty="0" smtClean="0"/>
              <a:t>Datum</a:t>
            </a:r>
            <a:r>
              <a:rPr lang="cs-CZ" dirty="0" smtClean="0"/>
              <a:t>:</a:t>
            </a:r>
            <a:endParaRPr lang="cs-CZ" dirty="0"/>
          </a:p>
          <a:p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395536" y="2204864"/>
            <a:ext cx="8209080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DOPLŇ</a:t>
            </a:r>
          </a:p>
          <a:p>
            <a:endParaRPr lang="cs-CZ" sz="2000" dirty="0"/>
          </a:p>
          <a:p>
            <a:r>
              <a:rPr lang="cs-CZ" sz="2000" dirty="0" smtClean="0"/>
              <a:t>Ptáci snáší </a:t>
            </a:r>
            <a:r>
              <a:rPr lang="cs-CZ" sz="2000" dirty="0" smtClean="0">
                <a:solidFill>
                  <a:srgbClr val="FF0000"/>
                </a:solidFill>
              </a:rPr>
              <a:t>vejce </a:t>
            </a:r>
            <a:r>
              <a:rPr lang="cs-CZ" sz="2000" dirty="0" smtClean="0"/>
              <a:t> do </a:t>
            </a:r>
            <a:r>
              <a:rPr lang="cs-CZ" sz="2000" dirty="0">
                <a:solidFill>
                  <a:srgbClr val="FF0000"/>
                </a:solidFill>
              </a:rPr>
              <a:t> </a:t>
            </a:r>
            <a:r>
              <a:rPr lang="cs-CZ" sz="2000" dirty="0" smtClean="0">
                <a:solidFill>
                  <a:srgbClr val="FF0000"/>
                </a:solidFill>
              </a:rPr>
              <a:t>hnízda</a:t>
            </a:r>
            <a:r>
              <a:rPr lang="cs-CZ" sz="2000" dirty="0" smtClean="0"/>
              <a:t>. Z nich se </a:t>
            </a:r>
            <a:r>
              <a:rPr lang="cs-CZ" sz="2000" dirty="0" smtClean="0">
                <a:solidFill>
                  <a:srgbClr val="FF0000"/>
                </a:solidFill>
              </a:rPr>
              <a:t>líhnou</a:t>
            </a:r>
            <a:r>
              <a:rPr lang="cs-CZ" sz="2000" dirty="0">
                <a:solidFill>
                  <a:srgbClr val="FF0000"/>
                </a:solidFill>
              </a:rPr>
              <a:t> </a:t>
            </a:r>
            <a:r>
              <a:rPr lang="cs-CZ" sz="2000" dirty="0" smtClean="0"/>
              <a:t>mláďata. </a:t>
            </a:r>
          </a:p>
          <a:p>
            <a:r>
              <a:rPr lang="cs-CZ" sz="2000" dirty="0" smtClean="0"/>
              <a:t>Jejich tělo je pokryto </a:t>
            </a:r>
            <a:r>
              <a:rPr lang="cs-CZ" sz="2000" dirty="0" smtClean="0">
                <a:solidFill>
                  <a:srgbClr val="FF0000"/>
                </a:solidFill>
              </a:rPr>
              <a:t>peřím</a:t>
            </a:r>
            <a:r>
              <a:rPr lang="cs-CZ" sz="2000" dirty="0" smtClean="0"/>
              <a:t>.  Ptáci umí létat, protože mají </a:t>
            </a:r>
            <a:r>
              <a:rPr lang="cs-CZ" sz="2000" dirty="0">
                <a:solidFill>
                  <a:srgbClr val="FF0000"/>
                </a:solidFill>
              </a:rPr>
              <a:t> </a:t>
            </a:r>
            <a:r>
              <a:rPr lang="cs-CZ" sz="2000" dirty="0" smtClean="0">
                <a:solidFill>
                  <a:srgbClr val="FF0000"/>
                </a:solidFill>
              </a:rPr>
              <a:t>křídla</a:t>
            </a:r>
            <a:r>
              <a:rPr lang="cs-CZ" sz="2000" dirty="0" smtClean="0"/>
              <a:t>.            Potravu přijímají pomocí </a:t>
            </a:r>
            <a:r>
              <a:rPr lang="cs-CZ" sz="2000" dirty="0">
                <a:solidFill>
                  <a:srgbClr val="FF0000"/>
                </a:solidFill>
              </a:rPr>
              <a:t> </a:t>
            </a:r>
            <a:r>
              <a:rPr lang="cs-CZ" sz="2000" dirty="0" smtClean="0">
                <a:solidFill>
                  <a:srgbClr val="FF0000"/>
                </a:solidFill>
              </a:rPr>
              <a:t>zobáku</a:t>
            </a:r>
            <a:r>
              <a:rPr lang="cs-CZ" sz="2000" dirty="0" smtClean="0"/>
              <a:t>.                                                                         Mezi domácí  ptáky patří </a:t>
            </a:r>
            <a:r>
              <a:rPr lang="cs-CZ" sz="2000" dirty="0">
                <a:solidFill>
                  <a:srgbClr val="FF0000"/>
                </a:solidFill>
              </a:rPr>
              <a:t> </a:t>
            </a:r>
            <a:r>
              <a:rPr lang="cs-CZ" sz="2000" dirty="0" smtClean="0">
                <a:solidFill>
                  <a:srgbClr val="FF0000"/>
                </a:solidFill>
              </a:rPr>
              <a:t>slepice, …</a:t>
            </a:r>
            <a:r>
              <a:rPr lang="cs-CZ" sz="2000" dirty="0">
                <a:solidFill>
                  <a:srgbClr val="FF0000"/>
                </a:solidFill>
              </a:rPr>
              <a:t> </a:t>
            </a:r>
            <a:r>
              <a:rPr lang="cs-CZ" sz="2000" dirty="0" smtClean="0"/>
              <a:t> a mezi volně žijící </a:t>
            </a:r>
            <a:r>
              <a:rPr lang="cs-CZ" sz="2000" dirty="0">
                <a:solidFill>
                  <a:srgbClr val="FF0000"/>
                </a:solidFill>
              </a:rPr>
              <a:t> </a:t>
            </a:r>
            <a:r>
              <a:rPr lang="cs-CZ" sz="2000" dirty="0" smtClean="0">
                <a:solidFill>
                  <a:srgbClr val="FF0000"/>
                </a:solidFill>
              </a:rPr>
              <a:t>bažant</a:t>
            </a:r>
            <a:r>
              <a:rPr lang="cs-CZ" sz="2000" dirty="0" smtClean="0"/>
              <a:t>.                 </a:t>
            </a:r>
            <a:r>
              <a:rPr lang="cs-CZ" sz="2000" dirty="0" smtClean="0">
                <a:solidFill>
                  <a:prstClr val="black"/>
                </a:solidFill>
              </a:rPr>
              <a:t> </a:t>
            </a:r>
            <a:r>
              <a:rPr lang="cs-CZ" sz="2000" dirty="0" smtClean="0"/>
              <a:t>Mládě slepice se jmenuje </a:t>
            </a:r>
            <a:r>
              <a:rPr lang="cs-CZ" sz="2000" dirty="0" smtClean="0">
                <a:solidFill>
                  <a:srgbClr val="FF0000"/>
                </a:solidFill>
              </a:rPr>
              <a:t>kuře</a:t>
            </a:r>
            <a:r>
              <a:rPr lang="cs-CZ" sz="2000" dirty="0" smtClean="0"/>
              <a:t>  a  samec  husy je </a:t>
            </a:r>
            <a:r>
              <a:rPr lang="cs-CZ" sz="2000" dirty="0">
                <a:solidFill>
                  <a:srgbClr val="FF0000"/>
                </a:solidFill>
              </a:rPr>
              <a:t> </a:t>
            </a:r>
            <a:r>
              <a:rPr lang="cs-CZ" sz="2000" dirty="0" smtClean="0">
                <a:solidFill>
                  <a:srgbClr val="FF0000"/>
                </a:solidFill>
              </a:rPr>
              <a:t>houser</a:t>
            </a:r>
            <a:r>
              <a:rPr lang="cs-CZ" sz="2000" dirty="0" smtClean="0"/>
              <a:t>.                           Samice  od  krocana je</a:t>
            </a:r>
            <a:r>
              <a:rPr lang="cs-CZ" sz="2000" dirty="0" smtClean="0">
                <a:solidFill>
                  <a:srgbClr val="FF0000"/>
                </a:solidFill>
              </a:rPr>
              <a:t> krůta</a:t>
            </a:r>
            <a:r>
              <a:rPr lang="cs-CZ" sz="2000" dirty="0" smtClean="0"/>
              <a:t>. Do teplých krajin odlétá </a:t>
            </a:r>
            <a:r>
              <a:rPr lang="cs-CZ" sz="2000" dirty="0">
                <a:solidFill>
                  <a:srgbClr val="FF0000"/>
                </a:solidFill>
              </a:rPr>
              <a:t> </a:t>
            </a:r>
            <a:r>
              <a:rPr lang="cs-CZ" sz="2000" dirty="0" smtClean="0">
                <a:solidFill>
                  <a:srgbClr val="FF0000"/>
                </a:solidFill>
              </a:rPr>
              <a:t>čáp, ….</a:t>
            </a:r>
            <a:r>
              <a:rPr lang="cs-CZ" sz="2000" dirty="0" smtClean="0"/>
              <a:t> .                                                            </a:t>
            </a:r>
            <a:endParaRPr lang="cs-CZ" sz="2000" dirty="0">
              <a:solidFill>
                <a:prstClr val="black"/>
              </a:solidFill>
            </a:endParaRPr>
          </a:p>
          <a:p>
            <a:endParaRPr lang="cs-CZ" sz="2000" dirty="0"/>
          </a:p>
        </p:txBody>
      </p:sp>
      <p:sp>
        <p:nvSpPr>
          <p:cNvPr id="9" name="Obdélník 8"/>
          <p:cNvSpPr/>
          <p:nvPr/>
        </p:nvSpPr>
        <p:spPr>
          <a:xfrm>
            <a:off x="7953476" y="5547429"/>
            <a:ext cx="651140" cy="24622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1000" dirty="0" smtClean="0"/>
              <a:t>ZNÁMKA</a:t>
            </a:r>
            <a:endParaRPr lang="cs-CZ" sz="1000" dirty="0"/>
          </a:p>
        </p:txBody>
      </p:sp>
      <p:sp>
        <p:nvSpPr>
          <p:cNvPr id="10" name="Obdélník 9"/>
          <p:cNvSpPr/>
          <p:nvPr/>
        </p:nvSpPr>
        <p:spPr>
          <a:xfrm>
            <a:off x="7894378" y="5547429"/>
            <a:ext cx="914400" cy="914400"/>
          </a:xfrm>
          <a:prstGeom prst="rect">
            <a:avLst/>
          </a:prstGeom>
          <a:noFill/>
          <a:ln w="28575">
            <a:solidFill>
              <a:srgbClr val="92D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1" name="Picture 2" descr="C:\Users\Uzlíková\AppData\Local\Microsoft\Windows\Temporary Internet Files\Content.IE5\4IS3LJ0J\MP900438589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4679" y="441552"/>
            <a:ext cx="1675253" cy="11152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33417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982662" y="79673"/>
            <a:ext cx="5533553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endParaRPr lang="cs-CZ" dirty="0" smtClean="0">
              <a:solidFill>
                <a:prstClr val="black"/>
              </a:solidFill>
            </a:endParaRPr>
          </a:p>
          <a:p>
            <a:pPr lvl="0"/>
            <a:r>
              <a:rPr lang="cs-CZ" dirty="0" smtClean="0">
                <a:solidFill>
                  <a:prstClr val="black"/>
                </a:solidFill>
              </a:rPr>
              <a:t>Ilustrace</a:t>
            </a:r>
            <a:r>
              <a:rPr lang="cs-CZ" dirty="0">
                <a:solidFill>
                  <a:prstClr val="black"/>
                </a:solidFill>
              </a:rPr>
              <a:t>: </a:t>
            </a:r>
            <a:r>
              <a:rPr lang="cs-CZ" dirty="0" smtClean="0">
                <a:solidFill>
                  <a:prstClr val="black"/>
                </a:solidFill>
                <a:hlinkClick r:id="rId2"/>
              </a:rPr>
              <a:t>www.office.microsoft.com</a:t>
            </a:r>
            <a:endParaRPr lang="cs-CZ" dirty="0" smtClean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639967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182</TotalTime>
  <Words>341</Words>
  <Application>Microsoft Office PowerPoint</Application>
  <PresentationFormat>Předvádění na obrazovce (4:3)</PresentationFormat>
  <Paragraphs>55</Paragraphs>
  <Slides>11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systému Office</vt:lpstr>
      <vt:lpstr>Prezentace aplikace PowerPoint</vt:lpstr>
      <vt:lpstr>Anotace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Uzlíková</dc:creator>
  <cp:lastModifiedBy>Uzlíková</cp:lastModifiedBy>
  <cp:revision>15</cp:revision>
  <dcterms:created xsi:type="dcterms:W3CDTF">2012-07-25T07:29:19Z</dcterms:created>
  <dcterms:modified xsi:type="dcterms:W3CDTF">2013-01-05T21:27:14Z</dcterms:modified>
</cp:coreProperties>
</file>