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71" r:id="rId4"/>
    <p:sldId id="274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Mgr</a:t>
          </a:r>
          <a:r>
            <a:rPr lang="cs-CZ" dirty="0" smtClean="0"/>
            <a:t>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_INOVACE_23_Využití redoxních reakcí 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Využití redoxních reakcí 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2747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6001753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2966479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Žáci samostatně </a:t>
                      </a:r>
                      <a:r>
                        <a:rPr lang="cs-CZ" dirty="0" smtClean="0"/>
                        <a:t>odpovídají písemně na uvedené otázky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340768"/>
            <a:ext cx="727280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+mj-lt"/>
              <a:buAutoNum type="arabicParenR"/>
            </a:pPr>
            <a:r>
              <a:rPr lang="cs-CZ" sz="2800" dirty="0"/>
              <a:t>V čem spočívá podstata výroby železa?</a:t>
            </a:r>
          </a:p>
          <a:p>
            <a:pPr marL="342900" lvl="0" indent="-342900">
              <a:buFont typeface="+mj-lt"/>
              <a:buAutoNum type="arabicParenR"/>
            </a:pPr>
            <a:r>
              <a:rPr lang="cs-CZ" sz="2800" dirty="0"/>
              <a:t>Jaké vlastnosti a složení má produkt výroby oceli?</a:t>
            </a:r>
          </a:p>
          <a:p>
            <a:pPr marL="342900" lvl="0" indent="-342900">
              <a:buFont typeface="+mj-lt"/>
              <a:buAutoNum type="arabicParenR"/>
            </a:pPr>
            <a:r>
              <a:rPr lang="cs-CZ" sz="2800" dirty="0"/>
              <a:t>K čemu se užívá ocel?</a:t>
            </a:r>
          </a:p>
          <a:p>
            <a:pPr marL="342900" lvl="0" indent="-342900">
              <a:buFont typeface="+mj-lt"/>
              <a:buAutoNum type="arabicParenR"/>
            </a:pPr>
            <a:r>
              <a:rPr lang="cs-CZ" sz="2800" dirty="0"/>
              <a:t>Jak se jmenuje zařízení na výrobu oceli?</a:t>
            </a:r>
          </a:p>
          <a:p>
            <a:pPr marL="342900" lvl="0" indent="-342900">
              <a:buFont typeface="+mj-lt"/>
              <a:buAutoNum type="arabicParenR"/>
            </a:pPr>
            <a:r>
              <a:rPr lang="cs-CZ" sz="2800" dirty="0"/>
              <a:t>Jak chráníme předměty před korozí?</a:t>
            </a:r>
          </a:p>
          <a:p>
            <a:pPr marL="342900" lvl="0" indent="-342900">
              <a:buFont typeface="+mj-lt"/>
              <a:buAutoNum type="arabicParenR"/>
            </a:pPr>
            <a:r>
              <a:rPr lang="cs-CZ" sz="2800" dirty="0"/>
              <a:t>V jakém prostředí může probíhat elektrolýza?</a:t>
            </a:r>
          </a:p>
          <a:p>
            <a:pPr marL="342900" lvl="0" indent="-342900">
              <a:buFont typeface="+mj-lt"/>
              <a:buAutoNum type="arabicParenR"/>
            </a:pPr>
            <a:r>
              <a:rPr lang="cs-CZ" sz="2800" dirty="0"/>
              <a:t>Jaké druhy galvanických článků existují a čím se od sebe liší?</a:t>
            </a:r>
          </a:p>
          <a:p>
            <a:pPr marL="342900" lvl="0" indent="-342900">
              <a:buFont typeface="+mj-lt"/>
              <a:buAutoNum type="arabicParenR"/>
            </a:pPr>
            <a:r>
              <a:rPr lang="cs-CZ" sz="2800" dirty="0"/>
              <a:t>K čemu se využívá elektrolýzy?</a:t>
            </a:r>
          </a:p>
          <a:p>
            <a:pPr marL="342900" lvl="0" indent="-342900">
              <a:buFont typeface="+mj-lt"/>
              <a:buAutoNum type="arabicParenR"/>
            </a:pPr>
            <a:r>
              <a:rPr lang="cs-CZ" sz="2800" dirty="0"/>
              <a:t>Co je to redukce?</a:t>
            </a:r>
          </a:p>
        </p:txBody>
      </p:sp>
    </p:spTree>
    <p:extLst>
      <p:ext uri="{BB962C8B-B14F-4D97-AF65-F5344CB8AC3E}">
        <p14:creationId xmlns:p14="http://schemas.microsoft.com/office/powerpoint/2010/main" xmlns="" val="2249921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0"/>
            <a:ext cx="3528392" cy="894606"/>
          </a:xfrm>
        </p:spPr>
        <p:txBody>
          <a:bodyPr/>
          <a:lstStyle/>
          <a:p>
            <a:r>
              <a:rPr lang="cs-CZ" sz="2800" dirty="0" smtClean="0">
                <a:solidFill>
                  <a:srgbClr val="00B0F0"/>
                </a:solidFill>
              </a:rPr>
              <a:t>řešení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55876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1) Železo se získává z rud jejich redukcí oxidem uhelnatým a uhlíkem ve vysoké peci.</a:t>
            </a:r>
          </a:p>
          <a:p>
            <a:pPr marL="0" indent="0">
              <a:buNone/>
            </a:pPr>
            <a:r>
              <a:rPr lang="cs-CZ" sz="2000" dirty="0" smtClean="0"/>
              <a:t>2) Ocel je měkčí než litina a pružná. </a:t>
            </a:r>
            <a:r>
              <a:rPr lang="cs-CZ" sz="2000" dirty="0"/>
              <a:t>Má menší obsah </a:t>
            </a:r>
            <a:r>
              <a:rPr lang="cs-CZ" sz="2000" dirty="0" smtClean="0"/>
              <a:t>uhlíku. Její vlastnosti se dají měnit přísadou některých kovových prvků. </a:t>
            </a:r>
          </a:p>
          <a:p>
            <a:pPr marL="0" indent="0">
              <a:buNone/>
            </a:pPr>
            <a:r>
              <a:rPr lang="cs-CZ" sz="2000" dirty="0" smtClean="0"/>
              <a:t>3) Ocel se používá na výrobu hřebíků, karosérií automobilů, lodí, různé nástroje, kolejnice, železné stavební konstrukce, nádobí, součásti obráběcích strojů,…</a:t>
            </a:r>
          </a:p>
          <a:p>
            <a:pPr marL="0" indent="0">
              <a:buNone/>
            </a:pPr>
            <a:r>
              <a:rPr lang="cs-CZ" sz="2000" dirty="0" smtClean="0"/>
              <a:t>4) Konvertory, nístějové pece, elektrické pece.</a:t>
            </a:r>
          </a:p>
          <a:p>
            <a:pPr marL="0" indent="0">
              <a:buNone/>
            </a:pPr>
            <a:r>
              <a:rPr lang="cs-CZ" sz="2000" dirty="0" smtClean="0"/>
              <a:t>5) Natíráním olejem, vazelínou, pokrýváním nátěry, smaltem, plasty, galvanickým pokovováním stálejším kovem.</a:t>
            </a:r>
          </a:p>
          <a:p>
            <a:pPr marL="0" indent="0">
              <a:buNone/>
            </a:pPr>
            <a:r>
              <a:rPr lang="cs-CZ" sz="2000" dirty="0"/>
              <a:t>6</a:t>
            </a:r>
            <a:r>
              <a:rPr lang="cs-CZ" sz="2000" dirty="0" smtClean="0"/>
              <a:t>) Elektrolýza může probíhat jen v roztoku nebo tavenině.</a:t>
            </a:r>
          </a:p>
          <a:p>
            <a:pPr marL="0" indent="0">
              <a:buNone/>
            </a:pPr>
            <a:r>
              <a:rPr lang="cs-CZ" sz="2000" dirty="0" smtClean="0"/>
              <a:t>7) Suchý článek – reakce v něm probíhá jen jedním směrem do vypotřebování chemikálií, olověný akumulátor, reakce v něm může probíhat oběma směry.</a:t>
            </a:r>
          </a:p>
          <a:p>
            <a:pPr marL="0" indent="0">
              <a:buNone/>
            </a:pPr>
            <a:r>
              <a:rPr lang="cs-CZ" sz="2000" dirty="0" smtClean="0"/>
              <a:t>8) Elektrolýzy se využívá k výrobě některých kovů, nekovů, sloučenin, čištění kovů a pokovování.</a:t>
            </a:r>
          </a:p>
          <a:p>
            <a:pPr marL="0" indent="0">
              <a:buNone/>
            </a:pPr>
            <a:r>
              <a:rPr lang="cs-CZ" sz="2000" dirty="0" smtClean="0"/>
              <a:t>9) Při redukci se oxidační číslo atomu prvku zmenšuje.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492324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</a:t>
            </a:r>
            <a:r>
              <a:rPr lang="cs-CZ" smtClean="0"/>
              <a:t>rchiv </a:t>
            </a:r>
            <a:r>
              <a:rPr lang="cs-CZ" dirty="0" smtClean="0"/>
              <a:t>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587</TotalTime>
  <Words>278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zadání</vt:lpstr>
      <vt:lpstr>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Valued Acer Customer</cp:lastModifiedBy>
  <cp:revision>101</cp:revision>
  <dcterms:created xsi:type="dcterms:W3CDTF">2011-08-21T15:31:45Z</dcterms:created>
  <dcterms:modified xsi:type="dcterms:W3CDTF">2012-01-09T11:31:31Z</dcterms:modified>
</cp:coreProperties>
</file>