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1"/>
  </p:notesMasterIdLst>
  <p:sldIdLst>
    <p:sldId id="289" r:id="rId2"/>
    <p:sldId id="288" r:id="rId3"/>
    <p:sldId id="256" r:id="rId4"/>
    <p:sldId id="257" r:id="rId5"/>
    <p:sldId id="260" r:id="rId6"/>
    <p:sldId id="258" r:id="rId7"/>
    <p:sldId id="261" r:id="rId8"/>
    <p:sldId id="262" r:id="rId9"/>
    <p:sldId id="259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90" r:id="rId36"/>
    <p:sldId id="291" r:id="rId37"/>
    <p:sldId id="292" r:id="rId38"/>
    <p:sldId id="293" r:id="rId39"/>
    <p:sldId id="294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A365D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36" autoAdjust="0"/>
    <p:restoredTop sz="94660"/>
  </p:normalViewPr>
  <p:slideViewPr>
    <p:cSldViewPr>
      <p:cViewPr varScale="1">
        <p:scale>
          <a:sx n="100" d="100"/>
          <a:sy n="100" d="100"/>
        </p:scale>
        <p:origin x="-3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825160-8683-4AD1-84F5-A847E4745741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2F3D98-202E-4CD8-9D7D-1EEBBCF961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78178-0DAF-446E-946A-BCD25E5B2665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7A2E36A1-6200-47CE-87C4-6F2D7F4BC0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78178-0DAF-446E-946A-BCD25E5B2665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E36A1-6200-47CE-87C4-6F2D7F4BC0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78178-0DAF-446E-946A-BCD25E5B2665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A2E36A1-6200-47CE-87C4-6F2D7F4BC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78178-0DAF-446E-946A-BCD25E5B2665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E36A1-6200-47CE-87C4-6F2D7F4BC0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78178-0DAF-446E-946A-BCD25E5B2665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E36A1-6200-47CE-87C4-6F2D7F4BC0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78178-0DAF-446E-946A-BCD25E5B2665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E36A1-6200-47CE-87C4-6F2D7F4BC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78178-0DAF-446E-946A-BCD25E5B2665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E36A1-6200-47CE-87C4-6F2D7F4BC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78178-0DAF-446E-946A-BCD25E5B2665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E36A1-6200-47CE-87C4-6F2D7F4BC0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78178-0DAF-446E-946A-BCD25E5B2665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A2E36A1-6200-47CE-87C4-6F2D7F4BC0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78178-0DAF-446E-946A-BCD25E5B2665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E36A1-6200-47CE-87C4-6F2D7F4BC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78178-0DAF-446E-946A-BCD25E5B2665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2E36A1-6200-47CE-87C4-6F2D7F4BC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5778178-0DAF-446E-946A-BCD25E5B2665}" type="datetimeFigureOut">
              <a:rPr lang="cs-CZ" smtClean="0"/>
              <a:pPr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7A2E36A1-6200-47CE-87C4-6F2D7F4BC0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Flag_of_UNESCO.sv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icbrno.cz/select_language.php?lang=1" TargetMode="External"/><Relationship Id="rId13" Type="http://schemas.openxmlformats.org/officeDocument/2006/relationships/hyperlink" Target="http://www.olomouc-tourism.cz/?lang=1" TargetMode="External"/><Relationship Id="rId18" Type="http://schemas.openxmlformats.org/officeDocument/2006/relationships/hyperlink" Target="http://www.unesco-czech.cz/olomouc/predstaveni/" TargetMode="External"/><Relationship Id="rId3" Type="http://schemas.openxmlformats.org/officeDocument/2006/relationships/hyperlink" Target="http://www.unesco-czech.cz/cesky-krumlov/predstaveni/" TargetMode="External"/><Relationship Id="rId21" Type="http://schemas.openxmlformats.org/officeDocument/2006/relationships/hyperlink" Target="http://www.unesco-czech.cz/trebic/predstaveni/" TargetMode="External"/><Relationship Id="rId7" Type="http://schemas.openxmlformats.org/officeDocument/2006/relationships/hyperlink" Target="http://www.unesco-czech.cz/lednicko-valticky-areal/predstaveni/" TargetMode="External"/><Relationship Id="rId12" Type="http://schemas.openxmlformats.org/officeDocument/2006/relationships/hyperlink" Target="http://www.mesto-kromeriz.cz/" TargetMode="External"/><Relationship Id="rId17" Type="http://schemas.openxmlformats.org/officeDocument/2006/relationships/hyperlink" Target="http://www.unesco-czech.cz/litomysl/predstaveni/" TargetMode="External"/><Relationship Id="rId2" Type="http://schemas.openxmlformats.org/officeDocument/2006/relationships/hyperlink" Target="http://www.unesco-czech.cz/brno/predstaveni/" TargetMode="External"/><Relationship Id="rId16" Type="http://schemas.openxmlformats.org/officeDocument/2006/relationships/hyperlink" Target="http://www.trebic.cz/" TargetMode="External"/><Relationship Id="rId20" Type="http://schemas.openxmlformats.org/officeDocument/2006/relationships/hyperlink" Target="http://www.unesco-czech.cz/telc/predstaveni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nesco-czech.cz/kutna-hora/predstaveni/" TargetMode="External"/><Relationship Id="rId11" Type="http://schemas.openxmlformats.org/officeDocument/2006/relationships/hyperlink" Target="http://www.holasovice.eu/" TargetMode="External"/><Relationship Id="rId5" Type="http://schemas.openxmlformats.org/officeDocument/2006/relationships/hyperlink" Target="http://www.unesco-czech.cz/kromeriz/predstaveni/" TargetMode="External"/><Relationship Id="rId15" Type="http://schemas.openxmlformats.org/officeDocument/2006/relationships/hyperlink" Target="http://www.telc.eu/" TargetMode="External"/><Relationship Id="rId10" Type="http://schemas.openxmlformats.org/officeDocument/2006/relationships/hyperlink" Target="http://www.ckrumlov.info/docs/cz/kaktualita.xml" TargetMode="External"/><Relationship Id="rId19" Type="http://schemas.openxmlformats.org/officeDocument/2006/relationships/hyperlink" Target="http://www.unesco-czech.cz/praha/predstaveni/" TargetMode="External"/><Relationship Id="rId4" Type="http://schemas.openxmlformats.org/officeDocument/2006/relationships/hyperlink" Target="http://www.unesco-czech.cz/holasovice/predstaveni/" TargetMode="External"/><Relationship Id="rId9" Type="http://schemas.openxmlformats.org/officeDocument/2006/relationships/image" Target="../media/image9.gif"/><Relationship Id="rId14" Type="http://schemas.openxmlformats.org/officeDocument/2006/relationships/hyperlink" Target="http://www.prague-info.cz/cz" TargetMode="External"/><Relationship Id="rId22" Type="http://schemas.openxmlformats.org/officeDocument/2006/relationships/hyperlink" Target="http://www.unesco-czech.cz/zdar-nad-sazavou/predstaveni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http://www.kutna-hora.net/upload/iblock/ad6/ad68991f2720003aa220daf02091c766.jpg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7" Type="http://schemas.openxmlformats.org/officeDocument/2006/relationships/image" Target="http://upload.wikimedia.org/wikipedia/commons/thumb/d/d9/Holy_Trinity_Column_-_top.jpg/450px-Holy_Trinity_Column_-_top.jpg" TargetMode="External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jpeg"/><Relationship Id="rId5" Type="http://schemas.openxmlformats.org/officeDocument/2006/relationships/image" Target="http://upload.wikimedia.org/wikipedia/commons/thumb/7/79/Holy_Trinity_Column.jpg/450px-Holy_Trinity_Column.jpg" TargetMode="External"/><Relationship Id="rId4" Type="http://schemas.openxmlformats.org/officeDocument/2006/relationships/image" Target="../media/image48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http://www.mesto-trebic.cz/fotos/zidovska-ctvrt/zidovska-ctvrt-01.jpg" TargetMode="External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4.jpeg"/><Relationship Id="rId4" Type="http://schemas.openxmlformats.org/officeDocument/2006/relationships/image" Target="../media/image63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9.jpeg"/><Relationship Id="rId4" Type="http://schemas.openxmlformats.org/officeDocument/2006/relationships/image" Target="../media/image68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nesco-czech.cz/repository/15e122e839dfdaa7ce969536f94aecf61eff6" TargetMode="External"/><Relationship Id="rId3" Type="http://schemas.openxmlformats.org/officeDocument/2006/relationships/hyperlink" Target="http://www.unesco-czech.cz/repository/d494020ff8ec181ef98ed97ac3f254531efed" TargetMode="External"/><Relationship Id="rId7" Type="http://schemas.openxmlformats.org/officeDocument/2006/relationships/hyperlink" Target="http://www.unesco-czech.cz/repository/60792d855cd8a912a97711f91a1f155c1ee58" TargetMode="External"/><Relationship Id="rId2" Type="http://schemas.openxmlformats.org/officeDocument/2006/relationships/hyperlink" Target="http://www.geocities.ws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unesco-czech.cz/repository/ead81fe8cfe9fda9e4c2093e17e4d0241f008" TargetMode="External"/><Relationship Id="rId5" Type="http://schemas.openxmlformats.org/officeDocument/2006/relationships/hyperlink" Target="http://upload.wikimedia.org/wikipedia/commons/thumb/e/ed/Ceskykrumlov.JPG/800px-Ceskykrumlov.JPG" TargetMode="External"/><Relationship Id="rId4" Type="http://schemas.openxmlformats.org/officeDocument/2006/relationships/hyperlink" Target="http://www.unesco-czech.cz/repository/b64a70760bb75e3ecfd1ad86d8f10c881f579" TargetMode="External"/><Relationship Id="rId9" Type="http://schemas.openxmlformats.org/officeDocument/2006/relationships/hyperlink" Target="http://www.unesco-czech.cz/repository/0e7c7d6c41c76b9ee6445ae01cc0181d1eff3" TargetMode="Externa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img2.rajce.idnes.cz/d0201/6/6347/6347835_53da0e5859d4f1df87deaa2b81654875/images/Kostnice_Kutna_Hora,_Polna_pizza,_Trest_socha_pana_TAU_048.jpg" TargetMode="External"/><Relationship Id="rId3" Type="http://schemas.openxmlformats.org/officeDocument/2006/relationships/hyperlink" Target="http://www.unesco-czech.cz/repository/a57e8915461b83adefb011530b7117041ed95" TargetMode="External"/><Relationship Id="rId7" Type="http://schemas.openxmlformats.org/officeDocument/2006/relationships/hyperlink" Target="http://www.ccservis.cz/img/kutna-hora.jpg" TargetMode="External"/><Relationship Id="rId2" Type="http://schemas.openxmlformats.org/officeDocument/2006/relationships/hyperlink" Target="http://www.vachta.cz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unesco-czech.cz/repository/8d7628dd7a710c8638dbd22d4421ee461f050" TargetMode="External"/><Relationship Id="rId5" Type="http://schemas.openxmlformats.org/officeDocument/2006/relationships/hyperlink" Target="http://www.unesco-czech.cz/repository/51be2fed6c55f5aa0c16ff14c140b1871ee07" TargetMode="External"/><Relationship Id="rId10" Type="http://schemas.openxmlformats.org/officeDocument/2006/relationships/hyperlink" Target="http://www.unesco-czech.cz/repository/6db291ac9963003618ca6aa15063c4d61edda" TargetMode="External"/><Relationship Id="rId4" Type="http://schemas.openxmlformats.org/officeDocument/2006/relationships/hyperlink" Target="http://nd01.jxs.cz/798/110/b4606a4b12_41509883_o2.jpg" TargetMode="External"/><Relationship Id="rId9" Type="http://schemas.openxmlformats.org/officeDocument/2006/relationships/hyperlink" Target="http://www.unesco-czech.cz/repository/2bf283c05b601f21364d052ca0ec798d1f06b" TargetMode="Externa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travelasist.vachta.cz/webfiles/karty/mesto/olomoucky_kraj/sloup_nejsvetejsi_trojice_v_olomouci.jpg" TargetMode="External"/><Relationship Id="rId3" Type="http://schemas.openxmlformats.org/officeDocument/2006/relationships/hyperlink" Target="https://encrypted-tbn3.gstatic.com/images?q=tbn:ANd9GcSIIPZYnP6zc6JhVb8su8Y59QjBGHZWHbKu9eLd6c-wAB43rj-G" TargetMode="External"/><Relationship Id="rId7" Type="http://schemas.openxmlformats.org/officeDocument/2006/relationships/hyperlink" Target="https://encrypted-tbn1.gstatic.com/images?q=tbn:ANd9GcTdfjiak-3uxdDHovighYxz7HwFV-X_-qRa0wW0dGkz4Cfh1Vke" TargetMode="External"/><Relationship Id="rId2" Type="http://schemas.openxmlformats.org/officeDocument/2006/relationships/hyperlink" Target="http://www.vachta.cz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unesco-czech.cz/repository/781397bc0630d47ab531ea850bddcf631f0aa" TargetMode="External"/><Relationship Id="rId5" Type="http://schemas.openxmlformats.org/officeDocument/2006/relationships/hyperlink" Target="http://www.unesco-czech.cz/repository/f23d125da1e29e34c552f448610ff25f1f0ad" TargetMode="External"/><Relationship Id="rId10" Type="http://schemas.openxmlformats.org/officeDocument/2006/relationships/hyperlink" Target="http://www.unesco-czech.cz/repository/c1502ae5a4d514baec129f72948c266e1ee31" TargetMode="External"/><Relationship Id="rId4" Type="http://schemas.openxmlformats.org/officeDocument/2006/relationships/hyperlink" Target="http://www.unesco-czech.cz/repository/d71fa38b648d86602d14ac610f2e61941ed59" TargetMode="External"/><Relationship Id="rId9" Type="http://schemas.openxmlformats.org/officeDocument/2006/relationships/hyperlink" Target="http://www.unesco-czech.cz/repository/0af787945872196b42c9f73ead2565c81f5d9" TargetMode="Externa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nesco-czech.cz/repository/9cb9ed4f35cf7c2f295cc2bc6f732a841ee0d" TargetMode="External"/><Relationship Id="rId3" Type="http://schemas.openxmlformats.org/officeDocument/2006/relationships/hyperlink" Target="http://www.unesco-czech.cz/repository/92bf5e6240737e0326ea59846a83e0761ed14" TargetMode="External"/><Relationship Id="rId7" Type="http://schemas.openxmlformats.org/officeDocument/2006/relationships/hyperlink" Target="http://www.unesco-czech.cz/repository/335d3d1cd7ef05ec77714a215134914c1f10d" TargetMode="External"/><Relationship Id="rId2" Type="http://schemas.openxmlformats.org/officeDocument/2006/relationships/hyperlink" Target="http://www.vachta.cz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unesco-czech.cz/repository/0d9095b0d6bbe98ea0c9c02b11b59ee31ed2f" TargetMode="External"/><Relationship Id="rId5" Type="http://schemas.openxmlformats.org/officeDocument/2006/relationships/hyperlink" Target="http://www.unesco-czech.cz/repository/4191ef5f6c1576762869ac49281130c91ed29" TargetMode="External"/><Relationship Id="rId4" Type="http://schemas.openxmlformats.org/officeDocument/2006/relationships/hyperlink" Target="http://www.unesco-czech.cz/repository/4a5876b450b45371f6cfe5047ac8cd451ed17" TargetMode="External"/><Relationship Id="rId9" Type="http://schemas.openxmlformats.org/officeDocument/2006/relationships/hyperlink" Target="http://www.unesco-czech.cz/repository/b922ede9c9eb9eabec1c1fecbdecb45d1ee13" TargetMode="Externa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vachta.cz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Autor: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solidFill>
                            <a:schemeClr val="bg1"/>
                          </a:solidFill>
                          <a:latin typeface="Calibri"/>
                        </a:rPr>
                        <a:t>Mgr. Jitka Hříbková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solidFill>
                            <a:schemeClr val="bg1"/>
                          </a:solidFill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VkO9 - 20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solidFill>
                            <a:schemeClr val="bg1"/>
                          </a:solidFill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solidFill>
                            <a:schemeClr val="bg1"/>
                          </a:solidFill>
                          <a:latin typeface="Calibri"/>
                        </a:rPr>
                        <a:t>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solidFill>
                            <a:schemeClr val="bg1"/>
                          </a:solidFill>
                          <a:latin typeface="Calibri"/>
                        </a:rPr>
                        <a:t>13. 5. 2011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Téma: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UNESCO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4158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>
                <a:solidFill>
                  <a:schemeClr val="bg1"/>
                </a:solidFill>
                <a:latin typeface="Calibri" pitchFamily="34" charset="0"/>
              </a:rPr>
              <a:t>Tématický</a:t>
            </a:r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 okruh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Nadnárodní společenství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36497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Vzdělávací obor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Výchova k občanství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734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Vzdělávací oblast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Člověk a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společnost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5454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>
                <a:solidFill>
                  <a:schemeClr val="bg1"/>
                </a:solidFill>
                <a:latin typeface="Calibri" pitchFamily="34" charset="0"/>
              </a:rPr>
              <a:t>Ročník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: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devátý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>
                <a:solidFill>
                  <a:schemeClr val="bg1"/>
                </a:solidFill>
                <a:latin typeface="Calibri" pitchFamily="34" charset="0"/>
              </a:rPr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 Číslo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solidFill>
                  <a:schemeClr val="bg1"/>
                </a:solidFill>
                <a:latin typeface="Calibri" pitchFamily="34" charset="0"/>
              </a:rPr>
              <a:t>ANOTACE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Digitální výukový materiál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UNESCO je součástí výkladové hodiny.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Výklad </a:t>
            </a:r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je doplněn obrázky 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z internetu.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b="1" dirty="0">
                <a:solidFill>
                  <a:schemeClr val="bg1"/>
                </a:solidFill>
                <a:latin typeface="Calibri" pitchFamily="34" charset="0"/>
              </a:rPr>
              <a:t>Výukový materiál je určen pro žáky 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</a:rPr>
              <a:t>9. ročníku.</a:t>
            </a:r>
          </a:p>
          <a:p>
            <a:endParaRPr lang="cs-CZ" b="1" dirty="0">
              <a:solidFill>
                <a:schemeClr val="bg1"/>
              </a:solidFill>
              <a:latin typeface="Calibri" pitchFamily="34" charset="0"/>
            </a:endParaRPr>
          </a:p>
          <a:p>
            <a:r>
              <a:rPr lang="cs-CZ" dirty="0">
                <a:solidFill>
                  <a:schemeClr val="bg1"/>
                </a:solidFill>
                <a:latin typeface="Calibri" pitchFamily="34" charset="0"/>
              </a:rPr>
              <a:t>Práce je určena na interaktivní tabuli SMART Notebook</a:t>
            </a:r>
            <a:r>
              <a:rPr lang="cs-CZ" dirty="0" smtClean="0">
                <a:solidFill>
                  <a:schemeClr val="bg1"/>
                </a:solidFill>
                <a:latin typeface="Calibri" pitchFamily="34" charset="0"/>
              </a:rPr>
              <a:t>.</a:t>
            </a:r>
          </a:p>
          <a:p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CHARAKTERISTIKA</a:t>
            </a:r>
            <a:endParaRPr lang="cs-CZ" sz="4800" b="1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UNESCO</a:t>
            </a:r>
            <a:endParaRPr lang="cs-CZ" sz="9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44008" y="5589240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Co je UNESCO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  <a:latin typeface="CourierPS" pitchFamily="49" charset="0"/>
              </a:rPr>
              <a:t>Organizace OSN pro výchovu, vědu a kulturu. </a:t>
            </a:r>
          </a:p>
          <a:p>
            <a:pPr algn="just"/>
            <a:r>
              <a:rPr lang="cs-CZ" sz="2000" b="1" dirty="0" smtClean="0">
                <a:latin typeface="CourierPS" pitchFamily="49" charset="0"/>
              </a:rPr>
              <a:t>Bylo založeno podepsáním Ústavy v Londýně na ustavující diplomatické konferenci </a:t>
            </a:r>
            <a:r>
              <a:rPr lang="cs-CZ" sz="2000" b="1" dirty="0" smtClean="0">
                <a:solidFill>
                  <a:srgbClr val="FF0000"/>
                </a:solidFill>
                <a:latin typeface="CourierPS" pitchFamily="49" charset="0"/>
              </a:rPr>
              <a:t>4. listopadu 1945</a:t>
            </a:r>
            <a:r>
              <a:rPr lang="cs-CZ" sz="2000" b="1" dirty="0" smtClean="0">
                <a:latin typeface="CourierPS" pitchFamily="49" charset="0"/>
              </a:rPr>
              <a:t>.</a:t>
            </a:r>
          </a:p>
          <a:p>
            <a:pPr algn="just"/>
            <a:r>
              <a:rPr lang="cs-CZ" sz="2000" b="1" dirty="0" smtClean="0">
                <a:solidFill>
                  <a:srgbClr val="FFFF00"/>
                </a:solidFill>
                <a:latin typeface="CourierPS" pitchFamily="49" charset="0"/>
              </a:rPr>
              <a:t>Sídlí v Paříži</a:t>
            </a:r>
            <a:r>
              <a:rPr lang="cs-CZ" sz="2000" b="1" dirty="0" smtClean="0">
                <a:latin typeface="CourierPS" pitchFamily="49" charset="0"/>
              </a:rPr>
              <a:t>.</a:t>
            </a:r>
          </a:p>
          <a:p>
            <a:pPr algn="just"/>
            <a:r>
              <a:rPr lang="cs-CZ" sz="2000" b="1" dirty="0" smtClean="0">
                <a:latin typeface="CourierPS" pitchFamily="49" charset="0"/>
              </a:rPr>
              <a:t>Hlavním úkolem je usilovat o </a:t>
            </a:r>
            <a:r>
              <a:rPr lang="cs-CZ" sz="2000" b="1" dirty="0" smtClean="0">
                <a:solidFill>
                  <a:srgbClr val="FF0000"/>
                </a:solidFill>
                <a:latin typeface="CourierPS" pitchFamily="49" charset="0"/>
              </a:rPr>
              <a:t>udržení mezinárodního míru </a:t>
            </a:r>
            <a:r>
              <a:rPr lang="cs-CZ" sz="2000" b="1" dirty="0" smtClean="0">
                <a:latin typeface="CourierPS" pitchFamily="49" charset="0"/>
              </a:rPr>
              <a:t>rozvíjením spolupráce v oblasti výchovy, vědy a kultury.</a:t>
            </a:r>
          </a:p>
          <a:p>
            <a:pPr algn="just"/>
            <a:r>
              <a:rPr lang="cs-CZ" sz="2000" b="1" dirty="0" smtClean="0">
                <a:latin typeface="CourierPS" pitchFamily="49" charset="0"/>
              </a:rPr>
              <a:t>Československo patřilo k zakládajícím členům UNESCO</a:t>
            </a:r>
          </a:p>
          <a:p>
            <a:pPr algn="just"/>
            <a:r>
              <a:rPr lang="cs-CZ" sz="2000" b="1" dirty="0" smtClean="0">
                <a:latin typeface="CourierPS" pitchFamily="49" charset="0"/>
              </a:rPr>
              <a:t>Česká republika se stala jeho členem 22. února </a:t>
            </a:r>
            <a:r>
              <a:rPr lang="cs-CZ" sz="2000" b="1" dirty="0" smtClean="0">
                <a:solidFill>
                  <a:srgbClr val="FFFF00"/>
                </a:solidFill>
                <a:latin typeface="CourierPS" pitchFamily="49" charset="0"/>
              </a:rPr>
              <a:t>1993.</a:t>
            </a:r>
          </a:p>
          <a:p>
            <a:pPr algn="just"/>
            <a:endParaRPr lang="cs-CZ" sz="2000" b="1" dirty="0">
              <a:latin typeface="CourierPS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Orgány UNESCO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b="1" dirty="0" smtClean="0">
              <a:latin typeface="CourierPS" pitchFamily="49" charset="0"/>
            </a:endParaRPr>
          </a:p>
          <a:p>
            <a:r>
              <a:rPr lang="cs-CZ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CourierPS" pitchFamily="49" charset="0"/>
              </a:rPr>
              <a:t>Generální konference UNESCO </a:t>
            </a:r>
          </a:p>
          <a:p>
            <a:endParaRPr lang="cs-CZ" b="1" dirty="0" smtClean="0">
              <a:latin typeface="CourierPS" pitchFamily="49" charset="0"/>
            </a:endParaRPr>
          </a:p>
          <a:p>
            <a:r>
              <a:rPr lang="cs-CZ" b="1" dirty="0" smtClean="0">
                <a:solidFill>
                  <a:schemeClr val="accent6"/>
                </a:solidFill>
                <a:latin typeface="CourierPS" pitchFamily="49" charset="0"/>
              </a:rPr>
              <a:t>Výkonná rada UNESCO </a:t>
            </a:r>
          </a:p>
          <a:p>
            <a:endParaRPr lang="cs-CZ" b="1" dirty="0" smtClean="0">
              <a:latin typeface="CourierPS" pitchFamily="49" charset="0"/>
            </a:endParaRPr>
          </a:p>
          <a:p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CourierPS" pitchFamily="49" charset="0"/>
              </a:rPr>
              <a:t>Sekretariát </a:t>
            </a:r>
          </a:p>
          <a:p>
            <a:endParaRPr lang="cs-CZ" b="1" dirty="0">
              <a:latin typeface="CourierPS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Vlajka UNESCO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pic>
        <p:nvPicPr>
          <p:cNvPr id="1026" name="Picture 2" descr="250px-Flag_of_UNESCO">
            <a:hlinkClick r:id="rId2" tooltip="Vlajka UNESCO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348880"/>
            <a:ext cx="4392612" cy="28241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30" name="Picture 6" descr="http://files.unescocr.webnode.cz/system_preview_detail_200000014-c1e5bc2dc8-public/Znak%20UNESC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81310" y="2348880"/>
            <a:ext cx="3789894" cy="28803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Znak UNESCO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539552" y="5214392"/>
            <a:ext cx="8208912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657350" algn="l"/>
              </a:tabLs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  <a:ea typeface="Times New Roman" pitchFamily="18" charset="0"/>
                <a:cs typeface="Courier New" pitchFamily="49" charset="0"/>
              </a:rPr>
              <a:t>Ve znaku kruh reprezentuje přírodu, je symbolem světa a vyjadřuje i myšlenku ochrany. Čtverec je symbolem forem, jež vytváří člověk.</a:t>
            </a:r>
            <a:endParaRPr kumimoji="0" lang="cs-CZ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urierPS" pitchFamily="49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657350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32" name="Picture 8" descr="http://t2.gstatic.com/images?q=tbn:ANd9GcSVLT9iJeyLRO5nvSnE7WSC7szbTskDKgQqajKF7r3zt62gy-A-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916831"/>
            <a:ext cx="2952328" cy="30458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30722" name="Picture 2" descr="http://en.mercopress.com/data/cache/noticias/36080/0x0/logo-wpf-unesc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916832"/>
            <a:ext cx="3816424" cy="29583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ttp://strana.zeleni.cz/247/6069/file/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44824"/>
            <a:ext cx="2619375" cy="16192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Česká komise pro UNESCO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2060848"/>
            <a:ext cx="8229600" cy="3701008"/>
          </a:xfrm>
        </p:spPr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cs-CZ" sz="1600" dirty="0" smtClean="0">
                <a:latin typeface="CourierPS" pitchFamily="49" charset="0"/>
              </a:rPr>
              <a:t>                         </a:t>
            </a:r>
            <a:r>
              <a:rPr lang="cs-CZ" sz="1600" b="1" dirty="0" smtClean="0">
                <a:solidFill>
                  <a:srgbClr val="FF0000"/>
                </a:solidFill>
                <a:latin typeface="CourierPS" pitchFamily="49" charset="0"/>
              </a:rPr>
              <a:t>Česká komise pro UNESCO </a:t>
            </a:r>
            <a:r>
              <a:rPr lang="cs-CZ" sz="1600" b="1" dirty="0" smtClean="0">
                <a:latin typeface="CourierPS" pitchFamily="49" charset="0"/>
              </a:rPr>
              <a:t>byla zřízena v  </a:t>
            </a:r>
          </a:p>
          <a:p>
            <a:pPr algn="just">
              <a:buNone/>
            </a:pPr>
            <a:r>
              <a:rPr lang="cs-CZ" sz="1600" b="1" dirty="0" smtClean="0">
                <a:latin typeface="CourierPS" pitchFamily="49" charset="0"/>
              </a:rPr>
              <a:t>                         duchu Ústavy UNESCO rozhodnutím vlády  </a:t>
            </a:r>
          </a:p>
          <a:p>
            <a:pPr algn="just">
              <a:buNone/>
            </a:pPr>
            <a:r>
              <a:rPr lang="cs-CZ" sz="1600" b="1" dirty="0" smtClean="0">
                <a:latin typeface="CourierPS" pitchFamily="49" charset="0"/>
              </a:rPr>
              <a:t>                         České republiky ze dne 1. června 1994  </a:t>
            </a:r>
          </a:p>
          <a:p>
            <a:pPr algn="just">
              <a:buNone/>
            </a:pPr>
            <a:r>
              <a:rPr lang="cs-CZ" sz="1600" b="1" dirty="0" smtClean="0">
                <a:latin typeface="CourierPS" pitchFamily="49" charset="0"/>
              </a:rPr>
              <a:t>                         jako poradní orgán vlády. </a:t>
            </a:r>
          </a:p>
          <a:p>
            <a:pPr algn="just">
              <a:buNone/>
            </a:pPr>
            <a:r>
              <a:rPr lang="cs-CZ" sz="1600" b="1" dirty="0" smtClean="0">
                <a:latin typeface="CourierPS" pitchFamily="49" charset="0"/>
              </a:rPr>
              <a:t>                         Komise má </a:t>
            </a:r>
            <a:r>
              <a:rPr lang="cs-CZ" sz="1600" b="1" dirty="0" smtClean="0">
                <a:solidFill>
                  <a:srgbClr val="FF0000"/>
                </a:solidFill>
                <a:latin typeface="CourierPS" pitchFamily="49" charset="0"/>
              </a:rPr>
              <a:t>50 členů </a:t>
            </a:r>
            <a:r>
              <a:rPr lang="cs-CZ" sz="1600" b="1" dirty="0" smtClean="0">
                <a:latin typeface="CourierPS" pitchFamily="49" charset="0"/>
              </a:rPr>
              <a:t>a tvoří ji zástupci  </a:t>
            </a:r>
          </a:p>
          <a:p>
            <a:pPr algn="just">
              <a:buNone/>
            </a:pPr>
            <a:r>
              <a:rPr lang="cs-CZ" sz="1600" b="1" dirty="0" smtClean="0">
                <a:latin typeface="CourierPS" pitchFamily="49" charset="0"/>
              </a:rPr>
              <a:t>                         ministerstev, zástupci významných </a:t>
            </a:r>
            <a:r>
              <a:rPr lang="cs-CZ" sz="1600" b="1" dirty="0" err="1" smtClean="0">
                <a:latin typeface="CourierPS" pitchFamily="49" charset="0"/>
              </a:rPr>
              <a:t>insti</a:t>
            </a:r>
            <a:r>
              <a:rPr lang="cs-CZ" sz="1600" b="1" dirty="0" smtClean="0">
                <a:latin typeface="CourierPS" pitchFamily="49" charset="0"/>
              </a:rPr>
              <a:t>-</a:t>
            </a:r>
            <a:r>
              <a:rPr lang="cs-CZ" sz="1600" b="1" dirty="0" err="1" smtClean="0">
                <a:latin typeface="CourierPS" pitchFamily="49" charset="0"/>
              </a:rPr>
              <a:t>tucí</a:t>
            </a:r>
            <a:r>
              <a:rPr lang="cs-CZ" sz="1600" b="1" dirty="0" smtClean="0">
                <a:latin typeface="CourierPS" pitchFamily="49" charset="0"/>
              </a:rPr>
              <a:t> – státních i nevládních (například Akademie věd ČR, Český helsinský výbor, Národní dobrovolnické centrum atd.) a jed-</a:t>
            </a:r>
            <a:r>
              <a:rPr lang="cs-CZ" sz="1600" b="1" dirty="0" err="1" smtClean="0">
                <a:latin typeface="CourierPS" pitchFamily="49" charset="0"/>
              </a:rPr>
              <a:t>notlivé</a:t>
            </a:r>
            <a:r>
              <a:rPr lang="cs-CZ" sz="1600" b="1" dirty="0" smtClean="0">
                <a:latin typeface="CourierPS" pitchFamily="49" charset="0"/>
              </a:rPr>
              <a:t> osobnosti vědy a kultury. </a:t>
            </a:r>
          </a:p>
          <a:p>
            <a:pPr algn="just"/>
            <a:r>
              <a:rPr lang="cs-CZ" sz="1600" b="1" dirty="0" smtClean="0">
                <a:latin typeface="CourierPS" pitchFamily="49" charset="0"/>
              </a:rPr>
              <a:t>Funkční období členů je </a:t>
            </a:r>
            <a:r>
              <a:rPr lang="cs-CZ" sz="1600" b="1" dirty="0" smtClean="0">
                <a:solidFill>
                  <a:srgbClr val="FF0000"/>
                </a:solidFill>
                <a:latin typeface="CourierPS" pitchFamily="49" charset="0"/>
              </a:rPr>
              <a:t>čtyřleté </a:t>
            </a:r>
            <a:r>
              <a:rPr lang="cs-CZ" sz="1600" b="1" dirty="0" smtClean="0">
                <a:latin typeface="CourierPS" pitchFamily="49" charset="0"/>
              </a:rPr>
              <a:t>a členství v komisi </a:t>
            </a:r>
            <a:r>
              <a:rPr lang="cs-CZ" sz="1600" b="1" dirty="0" smtClean="0">
                <a:solidFill>
                  <a:srgbClr val="FF0000"/>
                </a:solidFill>
                <a:latin typeface="CourierPS" pitchFamily="49" charset="0"/>
              </a:rPr>
              <a:t>je čestné</a:t>
            </a:r>
            <a:r>
              <a:rPr lang="cs-CZ" sz="1600" b="1" dirty="0" smtClean="0">
                <a:latin typeface="CourierPS" pitchFamily="49" charset="0"/>
              </a:rPr>
              <a:t>.</a:t>
            </a:r>
          </a:p>
          <a:p>
            <a:pPr algn="just"/>
            <a:r>
              <a:rPr lang="cs-CZ" sz="1600" b="1" dirty="0" smtClean="0">
                <a:latin typeface="CourierPS" pitchFamily="49" charset="0"/>
              </a:rPr>
              <a:t>Předsedkyní komise r. 2006 jmenována </a:t>
            </a:r>
            <a:r>
              <a:rPr lang="cs-CZ" sz="1600" b="1" dirty="0" smtClean="0">
                <a:solidFill>
                  <a:srgbClr val="FF0000"/>
                </a:solidFill>
                <a:latin typeface="CourierPS" pitchFamily="49" charset="0"/>
              </a:rPr>
              <a:t>RNDr. Helena </a:t>
            </a:r>
            <a:r>
              <a:rPr lang="cs-CZ" sz="1600" b="1" dirty="0" err="1" smtClean="0">
                <a:solidFill>
                  <a:srgbClr val="FF0000"/>
                </a:solidFill>
                <a:latin typeface="CourierPS" pitchFamily="49" charset="0"/>
              </a:rPr>
              <a:t>Illnerová</a:t>
            </a:r>
            <a:r>
              <a:rPr lang="cs-CZ" sz="1600" b="1" dirty="0" smtClean="0">
                <a:latin typeface="CourierPS" pitchFamily="49" charset="0"/>
              </a:rPr>
              <a:t>, </a:t>
            </a:r>
            <a:r>
              <a:rPr lang="cs-CZ" sz="1600" b="1" dirty="0" smtClean="0">
                <a:solidFill>
                  <a:srgbClr val="FF0000"/>
                </a:solidFill>
                <a:latin typeface="CourierPS" pitchFamily="49" charset="0"/>
              </a:rPr>
              <a:t>DrSc.</a:t>
            </a:r>
          </a:p>
          <a:p>
            <a:pPr algn="just"/>
            <a:r>
              <a:rPr lang="cs-CZ" sz="1600" b="1" dirty="0" smtClean="0">
                <a:latin typeface="CourierPS" pitchFamily="49" charset="0"/>
              </a:rPr>
              <a:t>Od 1. 10. 2010 </a:t>
            </a:r>
            <a:r>
              <a:rPr lang="cs-CZ" sz="1600" b="1" dirty="0" smtClean="0">
                <a:solidFill>
                  <a:srgbClr val="FF0000"/>
                </a:solidFill>
                <a:latin typeface="CourierPS" pitchFamily="49" charset="0"/>
              </a:rPr>
              <a:t>– Mgr. Petr </a:t>
            </a:r>
            <a:r>
              <a:rPr lang="cs-CZ" sz="1600" b="1" dirty="0" err="1" smtClean="0">
                <a:solidFill>
                  <a:srgbClr val="FF0000"/>
                </a:solidFill>
                <a:latin typeface="CourierPS" pitchFamily="49" charset="0"/>
              </a:rPr>
              <a:t>Gazdík</a:t>
            </a:r>
            <a:endParaRPr lang="cs-CZ" sz="1600" b="1" dirty="0">
              <a:solidFill>
                <a:srgbClr val="FF0000"/>
              </a:solidFill>
              <a:latin typeface="CourierPS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Zaoblený obdélník 46"/>
          <p:cNvSpPr/>
          <p:nvPr/>
        </p:nvSpPr>
        <p:spPr>
          <a:xfrm>
            <a:off x="4788024" y="3284984"/>
            <a:ext cx="3888432" cy="22322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Zaoblený obdélník 45"/>
          <p:cNvSpPr/>
          <p:nvPr/>
        </p:nvSpPr>
        <p:spPr>
          <a:xfrm>
            <a:off x="611560" y="3284984"/>
            <a:ext cx="3888432" cy="22322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UNESCO a ČR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 </a:t>
            </a:r>
            <a:endParaRPr lang="cs-CZ" sz="18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600201"/>
            <a:ext cx="7992888" cy="161277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800" b="1" dirty="0" smtClean="0">
                <a:latin typeface="CourierPS" pitchFamily="49" charset="0"/>
              </a:rPr>
              <a:t>České dědictví UNESCO je sdružení obcí a měst České republiky,</a:t>
            </a:r>
          </a:p>
          <a:p>
            <a:pPr algn="ctr">
              <a:buNone/>
            </a:pPr>
            <a:r>
              <a:rPr lang="cs-CZ" sz="1800" b="1" dirty="0" smtClean="0">
                <a:latin typeface="CourierPS" pitchFamily="49" charset="0"/>
              </a:rPr>
              <a:t>na jejichž území se nachází památka zapsaná na</a:t>
            </a:r>
          </a:p>
          <a:p>
            <a:pPr algn="ctr">
              <a:buNone/>
            </a:pPr>
            <a:r>
              <a:rPr lang="cs-CZ" sz="1800" b="1" dirty="0" smtClean="0">
                <a:latin typeface="CourierPS" pitchFamily="49" charset="0"/>
              </a:rPr>
              <a:t> </a:t>
            </a:r>
          </a:p>
          <a:p>
            <a:pPr algn="ctr">
              <a:buNone/>
            </a:pPr>
            <a:r>
              <a:rPr lang="cs-CZ" sz="18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Seznam světového kulturního a přírodního dědictví UNESCO</a:t>
            </a:r>
            <a:r>
              <a:rPr lang="cs-CZ" sz="1800" b="1" u="sng" dirty="0" smtClean="0">
                <a:solidFill>
                  <a:srgbClr val="A365D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cs-CZ" sz="1800" b="1" u="sng" dirty="0">
              <a:solidFill>
                <a:srgbClr val="A365D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418" name="Rectangle 34"/>
          <p:cNvSpPr>
            <a:spLocks noChangeArrowheads="1"/>
          </p:cNvSpPr>
          <p:nvPr/>
        </p:nvSpPr>
        <p:spPr bwMode="auto">
          <a:xfrm>
            <a:off x="755576" y="3212976"/>
            <a:ext cx="3631122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urierPS" pitchFamily="49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  <a:hlinkClick r:id="rId2" tooltip="Brno"/>
              </a:rPr>
              <a:t>Brno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urierPS" pitchFamily="49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b="1" dirty="0" smtClean="0">
                <a:latin typeface="CourierPS" pitchFamily="49" charset="0"/>
                <a:hlinkClick r:id="rId3" action="ppaction://hlinkfile" tooltip="Český Krumlov"/>
              </a:rPr>
              <a:t>Český Krumlov</a:t>
            </a: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urierPS" pitchFamily="49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8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  <a:hlinkClick r:id="rId4" tooltip="Holašovice"/>
              </a:rPr>
              <a:t>Holašovice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  <a:hlinkClick r:id="rId5" tooltip="Kroměříž"/>
              </a:rPr>
              <a:t>Kroměříž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  <a:hlinkClick r:id="rId6" tooltip="Kutná Hora"/>
              </a:rPr>
              <a:t>Kutná Hora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  <a:hlinkClick r:id="rId7" tooltip="Lednicko-valtický areál"/>
              </a:rPr>
              <a:t>Lednicko-valtický areál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6419" name="Picture 35" descr="Nové okno. ">
            <a:hlinkClick r:id="rId8" tooltip="Oficiální prezentace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82875" y="-17851438"/>
            <a:ext cx="66675" cy="76200"/>
          </a:xfrm>
          <a:prstGeom prst="rect">
            <a:avLst/>
          </a:prstGeom>
          <a:noFill/>
        </p:spPr>
      </p:pic>
      <p:pic>
        <p:nvPicPr>
          <p:cNvPr id="16420" name="Picture 36" descr="Nové okno. ">
            <a:hlinkClick r:id="rId10" tooltip="Oficiální prezentace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82875" y="-13182600"/>
            <a:ext cx="66675" cy="76200"/>
          </a:xfrm>
          <a:prstGeom prst="rect">
            <a:avLst/>
          </a:prstGeom>
          <a:noFill/>
        </p:spPr>
      </p:pic>
      <p:pic>
        <p:nvPicPr>
          <p:cNvPr id="16421" name="Picture 37" descr="Nové okno. ">
            <a:hlinkClick r:id="rId11" tooltip="Oficiální prezentace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82875" y="-9337675"/>
            <a:ext cx="66675" cy="76200"/>
          </a:xfrm>
          <a:prstGeom prst="rect">
            <a:avLst/>
          </a:prstGeom>
          <a:noFill/>
        </p:spPr>
      </p:pic>
      <p:pic>
        <p:nvPicPr>
          <p:cNvPr id="16422" name="Picture 38" descr="Nové okno. ">
            <a:hlinkClick r:id="rId12" tooltip="Oficiální prezentace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82875" y="-5767388"/>
            <a:ext cx="66675" cy="76200"/>
          </a:xfrm>
          <a:prstGeom prst="rect">
            <a:avLst/>
          </a:prstGeom>
          <a:noFill/>
        </p:spPr>
      </p:pic>
      <p:pic>
        <p:nvPicPr>
          <p:cNvPr id="16425" name="Picture 41" descr="Nové okno. ">
            <a:hlinkClick r:id="rId13" tooltip="Oficiální prezentace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82875" y="9886950"/>
            <a:ext cx="66675" cy="76200"/>
          </a:xfrm>
          <a:prstGeom prst="rect">
            <a:avLst/>
          </a:prstGeom>
          <a:noFill/>
        </p:spPr>
      </p:pic>
      <p:pic>
        <p:nvPicPr>
          <p:cNvPr id="16426" name="Picture 42" descr="Nové okno. ">
            <a:hlinkClick r:id="rId14" tooltip="Oficiální prezentace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82875" y="13457238"/>
            <a:ext cx="66675" cy="76200"/>
          </a:xfrm>
          <a:prstGeom prst="rect">
            <a:avLst/>
          </a:prstGeom>
          <a:noFill/>
        </p:spPr>
      </p:pic>
      <p:pic>
        <p:nvPicPr>
          <p:cNvPr id="16427" name="Picture 43" descr="Nové okno. ">
            <a:hlinkClick r:id="rId15" tooltip="Oficiální prezentace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82875" y="17027525"/>
            <a:ext cx="66675" cy="76200"/>
          </a:xfrm>
          <a:prstGeom prst="rect">
            <a:avLst/>
          </a:prstGeom>
          <a:noFill/>
        </p:spPr>
      </p:pic>
      <p:pic>
        <p:nvPicPr>
          <p:cNvPr id="16428" name="Picture 44" descr="Nové okno. ">
            <a:hlinkClick r:id="rId16" tooltip="Oficiální prezentace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82875" y="20597813"/>
            <a:ext cx="66675" cy="76200"/>
          </a:xfrm>
          <a:prstGeom prst="rect">
            <a:avLst/>
          </a:prstGeom>
          <a:noFill/>
        </p:spPr>
      </p:pic>
      <p:sp>
        <p:nvSpPr>
          <p:cNvPr id="45" name="Obdélník 44"/>
          <p:cNvSpPr/>
          <p:nvPr/>
        </p:nvSpPr>
        <p:spPr>
          <a:xfrm>
            <a:off x="4932040" y="3501008"/>
            <a:ext cx="25922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b="1" dirty="0" smtClean="0">
                <a:latin typeface="CourierPS" pitchFamily="49" charset="0"/>
                <a:hlinkClick r:id="rId17" tooltip="Litomyšl"/>
              </a:rPr>
              <a:t>Litomyšl</a:t>
            </a:r>
            <a:r>
              <a:rPr lang="cs-CZ" b="1" dirty="0" smtClean="0">
                <a:latin typeface="CourierPS" pitchFamily="49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b="1" dirty="0" smtClean="0">
                <a:latin typeface="CourierPS" pitchFamily="49" charset="0"/>
                <a:hlinkClick r:id="rId18" tooltip="Olomouc"/>
              </a:rPr>
              <a:t>Olomouc</a:t>
            </a:r>
            <a:r>
              <a:rPr lang="cs-CZ" b="1" dirty="0" smtClean="0">
                <a:latin typeface="CourierPS" pitchFamily="49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b="1" dirty="0" smtClean="0">
                <a:latin typeface="CourierPS" pitchFamily="49" charset="0"/>
                <a:hlinkClick r:id="rId19" tooltip="Praha"/>
              </a:rPr>
              <a:t>Praha</a:t>
            </a:r>
            <a:r>
              <a:rPr lang="cs-CZ" b="1" dirty="0" smtClean="0">
                <a:latin typeface="CourierPS" pitchFamily="49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b="1" dirty="0" smtClean="0">
                <a:latin typeface="CourierPS" pitchFamily="49" charset="0"/>
                <a:hlinkClick r:id="rId20" tooltip="Telč"/>
              </a:rPr>
              <a:t>Telč</a:t>
            </a:r>
            <a:r>
              <a:rPr lang="cs-CZ" b="1" dirty="0" smtClean="0">
                <a:latin typeface="CourierPS" pitchFamily="49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b="1" dirty="0" smtClean="0">
                <a:latin typeface="CourierPS" pitchFamily="49" charset="0"/>
                <a:hlinkClick r:id="rId21" tooltip="Třebíč"/>
              </a:rPr>
              <a:t>Třebíč</a:t>
            </a:r>
            <a:r>
              <a:rPr lang="cs-CZ" b="1" dirty="0" smtClean="0">
                <a:latin typeface="CourierPS" pitchFamily="49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b="1" dirty="0" smtClean="0">
                <a:latin typeface="CourierPS" pitchFamily="49" charset="0"/>
                <a:hlinkClick r:id="rId22" tooltip="Žďár nad Sázavou"/>
              </a:rPr>
              <a:t>Žďár nad Sázavou</a:t>
            </a:r>
            <a:endParaRPr lang="cs-CZ" b="1" dirty="0" smtClean="0">
              <a:latin typeface="CourierPS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755576" y="692696"/>
            <a:ext cx="7704856" cy="3744416"/>
          </a:xfrm>
          <a:prstGeom prst="roundRect">
            <a:avLst/>
          </a:prstGeom>
          <a:solidFill>
            <a:srgbClr val="99CC00"/>
          </a:solidFill>
          <a:ln>
            <a:solidFill>
              <a:srgbClr val="99CC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5"/>
            <a:ext cx="7772400" cy="2115666"/>
          </a:xfrm>
        </p:spPr>
        <p:txBody>
          <a:bodyPr>
            <a:normAutofit fontScale="90000"/>
          </a:bodyPr>
          <a:lstStyle/>
          <a:p>
            <a:r>
              <a:rPr lang="cs-CZ" sz="6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Památky UNESCO v ČR</a:t>
            </a:r>
            <a:br>
              <a:rPr lang="cs-CZ" sz="6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</a:br>
            <a:r>
              <a:rPr lang="cs-CZ" sz="6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OBRAZOVÁ PŘÍLOHA</a:t>
            </a:r>
            <a:endParaRPr lang="cs-CZ" sz="66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Brno –Vila </a:t>
            </a:r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Tugendhat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/>
            </a:r>
            <a:b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</a:b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pic>
        <p:nvPicPr>
          <p:cNvPr id="26626" name="Picture 2" descr="http://www.praguets.com/img/article/2f7aefe905e8987f16737b47d0414a4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412776"/>
            <a:ext cx="6891852" cy="41764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Brno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2" name="Picture 4" descr="Brno.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42900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4" name="Picture 6" descr="Brno. 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0"/>
            <a:ext cx="4544766" cy="30689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176" name="Picture 8" descr="Brno.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42900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77724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Český Krumlov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pic>
        <p:nvPicPr>
          <p:cNvPr id="24578" name="Picture 2" descr="Soubor:Ceskykrumlo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340768"/>
            <a:ext cx="6696744" cy="50225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Český Krumlov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0" name="Picture 2" descr="Český Krumlov.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54501" y="0"/>
            <a:ext cx="4589499" cy="30541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2" name="Picture 4" descr="Český Krumlov. 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42900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4" name="Picture 6" descr="Český Krumlov.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429000"/>
            <a:ext cx="4544766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Holašovice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pic>
        <p:nvPicPr>
          <p:cNvPr id="22530" name="Picture 2" descr="http://www.pamatky-unesco.cz/wp-content/uploads/2010/03/Hola%C5%A1ovice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484784"/>
            <a:ext cx="6336704" cy="475252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Holašovice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42900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48" name="Picture 4" descr="Holašovice.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0"/>
            <a:ext cx="4611824" cy="30689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0" name="Picture 6" descr="Holašovice. 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2" name="Picture 8" descr="Holašovice.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429000"/>
            <a:ext cx="4544766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Kroměříž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pic>
        <p:nvPicPr>
          <p:cNvPr id="5124" name="Picture 4" descr="Kroměříž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844824"/>
            <a:ext cx="6075759" cy="40431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1979712" y="1052736"/>
            <a:ext cx="496855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  <a:ea typeface="Times New Roman" pitchFamily="18" charset="0"/>
                <a:cs typeface="Courier New" pitchFamily="49" charset="0"/>
              </a:rPr>
              <a:t>zahrady a zámek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urierPS" pitchFamily="49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Kroměříž - Květná zahrada – Rotunda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0"/>
            <a:ext cx="4611824" cy="30689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0" name="Picture 4" descr="Kroměříž - Květná zahrada – Kolonáda.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2" name="Picture 6" descr="Kroměříž. 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429000"/>
            <a:ext cx="4589498" cy="30541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4" name="Picture 8" descr="Kroměříž - Květná zahrada – vstup, skleníky.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54502" y="3429000"/>
            <a:ext cx="4589498" cy="30541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Kutná Hora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pic>
        <p:nvPicPr>
          <p:cNvPr id="27651" name="lightboxImage" descr="http://www.kutna-hora.net/upload/iblock/ad6/ad68991f2720003aa220daf02091c766.jpg"/>
          <p:cNvPicPr>
            <a:picLocks noChangeAspect="1" noChangeArrowheads="1"/>
          </p:cNvPicPr>
          <p:nvPr/>
        </p:nvPicPr>
        <p:blipFill>
          <a:blip r:embed="rId2" r:link="rId3" cstate="print"/>
          <a:srcRect/>
          <a:stretch>
            <a:fillRect/>
          </a:stretch>
        </p:blipFill>
        <p:spPr bwMode="auto">
          <a:xfrm>
            <a:off x="2051720" y="1844824"/>
            <a:ext cx="5040560" cy="458319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683756" y="908720"/>
            <a:ext cx="7776488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5085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  <a:ea typeface="Times New Roman" pitchFamily="18" charset="0"/>
                <a:cs typeface="Courier New" pitchFamily="49" charset="0"/>
              </a:rPr>
              <a:t>Chrám sv. Barbory, </a:t>
            </a:r>
          </a:p>
          <a:p>
            <a:pPr marL="0" marR="0" lvl="0" indent="45085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  <a:ea typeface="Times New Roman" pitchFamily="18" charset="0"/>
                <a:cs typeface="Courier New" pitchFamily="49" charset="0"/>
              </a:rPr>
              <a:t>Katedrála Nanebevzetí Panny Marie v Sedlci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urierPS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Kutná Hora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429000"/>
            <a:ext cx="4572000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6632" name="Picture 8" descr="Kutná Hora.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42900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12" name="Picture 4" descr="http://www.ccservis.cz/img/kutna-hor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1"/>
            <a:ext cx="4572000" cy="29969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16" name="Picture 8" descr="http://img2.rajce.idnes.cz/d0201/6/6347/6347835_53da0e5859d4f1df87deaa2b81654875/images/Kostnice_Kutna_Hora,_Polna_pizza,_Trest_socha_pana_TAU_04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0"/>
            <a:ext cx="4572000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Lednicko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 - valtický areál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pic>
        <p:nvPicPr>
          <p:cNvPr id="25604" name="Picture 4" descr="Lednicko-valtický areál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628800"/>
            <a:ext cx="6082055" cy="40473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Lednicko-valtický areál - Janův hrad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54502" y="3429000"/>
            <a:ext cx="4589498" cy="30541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580" name="Picture 4" descr="Lednicko-valtický areál - Kolonáda.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429000"/>
            <a:ext cx="4589498" cy="30541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582" name="Picture 6" descr="Lednicko-valtický areál. 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Picture 2" descr="Lednicko-valtický areál - Zámek Lednice.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-1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Litomyšl - zámek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pic>
        <p:nvPicPr>
          <p:cNvPr id="23554" name="Picture 2" descr="Litomyšl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772816"/>
            <a:ext cx="6082055" cy="40473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Litomyšl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532" name="Picture 4" descr="Litomyšl.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534" name="Picture 6" descr="Litomyšl. 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42900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536" name="Picture 8" descr="Litomyšl.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42900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Olomouc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pic>
        <p:nvPicPr>
          <p:cNvPr id="33794" name="Picture 2" descr="Olomouc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84784"/>
            <a:ext cx="5843270" cy="388843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" name="Obdélník 3"/>
          <p:cNvSpPr/>
          <p:nvPr/>
        </p:nvSpPr>
        <p:spPr>
          <a:xfrm>
            <a:off x="2843808" y="5661248"/>
            <a:ext cx="40318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Sloup Nejsvětější trojice</a:t>
            </a:r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Olomouc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776" name="Picture 8" descr="Olomouc.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-1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777" name="Picture 9" descr="Soubor:Holy Trinity Column.jpg"/>
          <p:cNvPicPr>
            <a:picLocks noChangeAspect="1" noChangeArrowheads="1"/>
          </p:cNvPicPr>
          <p:nvPr/>
        </p:nvPicPr>
        <p:blipFill>
          <a:blip r:embed="rId4" r:link="rId5" cstate="print"/>
          <a:srcRect/>
          <a:stretch>
            <a:fillRect/>
          </a:stretch>
        </p:blipFill>
        <p:spPr bwMode="auto">
          <a:xfrm>
            <a:off x="4572000" y="3429000"/>
            <a:ext cx="2468210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2778" name="Picture 10" descr="Soubor:Holy Trinity Column - top.jpg"/>
          <p:cNvPicPr>
            <a:picLocks noChangeAspect="1" noChangeArrowheads="1"/>
          </p:cNvPicPr>
          <p:nvPr/>
        </p:nvPicPr>
        <p:blipFill>
          <a:blip r:embed="rId6" r:link="rId7" cstate="print"/>
          <a:srcRect/>
          <a:stretch>
            <a:fillRect/>
          </a:stretch>
        </p:blipFill>
        <p:spPr bwMode="auto">
          <a:xfrm>
            <a:off x="1495425" y="3429000"/>
            <a:ext cx="3076575" cy="2971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Praha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pic>
        <p:nvPicPr>
          <p:cNvPr id="31746" name="Picture 2" descr="Praha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85077" y="1700808"/>
            <a:ext cx="5973846" cy="397532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Praha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24" name="Picture 4" descr="Praha.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0"/>
            <a:ext cx="4589498" cy="30541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26" name="Picture 6" descr="Praha. 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42900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28" name="Picture 8" descr="Praha.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1" y="3429000"/>
            <a:ext cx="4571999" cy="30424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Telč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pic>
        <p:nvPicPr>
          <p:cNvPr id="29698" name="Picture 2" descr="Telč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628800"/>
            <a:ext cx="6075759" cy="404314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7" name="Picture 5" descr="Telč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42900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8679" name="Picture 7" descr="Telč.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8681" name="Picture 9" descr="Telč. 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42900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8683" name="Picture 11" descr="Telč.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Třebíč – Židovská čtvrť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pic>
        <p:nvPicPr>
          <p:cNvPr id="35843" name="lightboxImage" descr="http://www.mesto-trebic.cz/fotos/zidovska-ctvrt/zidovska-ctvrt-01.jpg"/>
          <p:cNvPicPr>
            <a:picLocks noChangeAspect="1" noChangeArrowheads="1"/>
          </p:cNvPicPr>
          <p:nvPr/>
        </p:nvPicPr>
        <p:blipFill>
          <a:blip r:embed="rId2" r:link="rId3" cstate="print"/>
          <a:srcRect/>
          <a:stretch>
            <a:fillRect/>
          </a:stretch>
        </p:blipFill>
        <p:spPr bwMode="auto">
          <a:xfrm>
            <a:off x="1979712" y="2132856"/>
            <a:ext cx="5624490" cy="39604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2633007" y="1441321"/>
            <a:ext cx="387798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781175" algn="l"/>
              </a:tabLst>
            </a:pPr>
            <a:r>
              <a:rPr kumimoji="0" lang="cs-CZ" sz="2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  <a:ea typeface="Times New Roman" pitchFamily="18" charset="0"/>
                <a:cs typeface="Courier New" pitchFamily="49" charset="0"/>
              </a:rPr>
              <a:t>Bazilika svatého Prokopa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urierPS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Třebíč - Porta Paradisi v bazilice sv. Prokopa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42900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820" name="Picture 4" descr="Třebíč - Krypta pod bazilikou sv. Prokopa.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822" name="Picture 6" descr="Třebíč - Kamenné náhrobky na židovském hřbitově. 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342900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4824" name="Picture 8" descr="Třebíč - Zadní synagoga v židovské čtvrti.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Žďár nad Sázavou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sp>
        <p:nvSpPr>
          <p:cNvPr id="37889" name="Rectangle 1"/>
          <p:cNvSpPr>
            <a:spLocks noChangeArrowheads="1"/>
          </p:cNvSpPr>
          <p:nvPr/>
        </p:nvSpPr>
        <p:spPr bwMode="auto">
          <a:xfrm>
            <a:off x="316668" y="1137900"/>
            <a:ext cx="8510663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2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PS" pitchFamily="49" charset="0"/>
                <a:ea typeface="Times New Roman" pitchFamily="18" charset="0"/>
                <a:cs typeface="Courier New" pitchFamily="49" charset="0"/>
              </a:rPr>
              <a:t>Poutní kostel sv. Jana Nepomuckého na Zelené hoře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urierPS" pitchFamily="49" charset="0"/>
            </a:endParaRPr>
          </a:p>
        </p:txBody>
      </p:sp>
      <p:pic>
        <p:nvPicPr>
          <p:cNvPr id="37891" name="Picture 3" descr="Žďár nad Sázavou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2156" y="1916832"/>
            <a:ext cx="6059688" cy="40324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Žďár nad Sázavou - Strop centrálního chrámu. 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429000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868" name="Picture 4" descr="Žďár nad Sázavou - Strop kaple v ambitu.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429000"/>
            <a:ext cx="4544766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870" name="Picture 6" descr="Žďár nad Sázavou. 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32176" y="1"/>
            <a:ext cx="4611824" cy="30689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6872" name="Picture 8" descr="Žďár nad Sázavou - Poutní kostel sv. Jana Nepomuckého, ambit s centrálním chrámem. 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" y="1"/>
            <a:ext cx="4572000" cy="30424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16632"/>
            <a:ext cx="7772400" cy="864096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980728"/>
            <a:ext cx="4555936" cy="5400600"/>
          </a:xfrm>
        </p:spPr>
        <p:txBody>
          <a:bodyPr>
            <a:normAutofit fontScale="92500" lnSpcReduction="20000"/>
          </a:bodyPr>
          <a:lstStyle/>
          <a:p>
            <a:r>
              <a:rPr lang="cs-CZ" sz="1400" b="1" dirty="0" err="1" smtClean="0">
                <a:latin typeface="CourierPS" pitchFamily="49" charset="0"/>
              </a:rPr>
              <a:t>Hrachovcová</a:t>
            </a:r>
            <a:r>
              <a:rPr lang="cs-CZ" sz="1400" b="1" dirty="0" smtClean="0">
                <a:latin typeface="CourierPS" pitchFamily="49" charset="0"/>
              </a:rPr>
              <a:t>, M. a kol., Občanská výchova pro 9. ročník,  OLOMOUC, 2004</a:t>
            </a:r>
          </a:p>
          <a:p>
            <a:r>
              <a:rPr lang="cs-CZ" sz="1500" b="1" dirty="0" smtClean="0">
                <a:latin typeface="CourierPS" pitchFamily="49" charset="0"/>
                <a:hlinkClick r:id="rId2"/>
              </a:rPr>
              <a:t>http://cs.wikipedia.org/wiki/Soubor:Flag_of_UNESCO.svg</a:t>
            </a:r>
          </a:p>
          <a:p>
            <a:r>
              <a:rPr lang="cs-CZ" sz="1500" b="1" dirty="0" smtClean="0">
                <a:latin typeface="CourierPS" pitchFamily="49" charset="0"/>
                <a:hlinkClick r:id="rId2"/>
              </a:rPr>
              <a:t>https://encrypted-tbn0.gstatic.com/images?q=tbn:ANd9GcTaWHxkgorvMvGuIuLM7S_RMGjArGX5G18Db93rB17u2kXJMgek2Q</a:t>
            </a:r>
          </a:p>
          <a:p>
            <a:r>
              <a:rPr lang="cs-CZ" sz="1500" b="1" dirty="0" smtClean="0">
                <a:latin typeface="CourierPS" pitchFamily="49" charset="0"/>
                <a:hlinkClick r:id="rId2"/>
              </a:rPr>
              <a:t>https://encrypted-tbn2.gstatic.com/images?q=tbn:ANd9GcSboDbZxO_D-Osyq_oN3sEz_KnN6iwNuW6_yuCrAVfmlSCsmNovgA</a:t>
            </a:r>
          </a:p>
          <a:p>
            <a:r>
              <a:rPr lang="cs-CZ" sz="1500" b="1" dirty="0" smtClean="0">
                <a:latin typeface="CourierPS" pitchFamily="49" charset="0"/>
                <a:hlinkClick r:id="rId2"/>
              </a:rPr>
              <a:t>http://en.mercopress.com/data/cache/noticias/36080/0x0/logo-wpf-unesco.jpg</a:t>
            </a:r>
          </a:p>
          <a:p>
            <a:r>
              <a:rPr lang="cs-CZ" sz="1500" b="1" dirty="0" smtClean="0">
                <a:latin typeface="CourierPS" pitchFamily="49" charset="0"/>
                <a:hlinkClick r:id="rId2"/>
              </a:rPr>
              <a:t>https://encrypted-tbn1.gstatic.com/images?q=tbn:ANd9GcT5oPV0_7wKe1kSp9SMRSHTA-xigGDm75Aa9pGXnZ1r3M5iqO_H</a:t>
            </a:r>
          </a:p>
          <a:p>
            <a:r>
              <a:rPr lang="cs-CZ" sz="15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500" b="1" dirty="0" err="1" smtClean="0">
                <a:latin typeface="CourierPS" pitchFamily="49" charset="0"/>
                <a:hlinkClick r:id="rId2"/>
              </a:rPr>
              <a:t>praguets.com</a:t>
            </a:r>
            <a:r>
              <a:rPr lang="cs-CZ" sz="15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500" b="1" dirty="0" err="1" smtClean="0">
                <a:latin typeface="CourierPS" pitchFamily="49" charset="0"/>
                <a:hlinkClick r:id="rId2"/>
              </a:rPr>
              <a:t>img</a:t>
            </a:r>
            <a:r>
              <a:rPr lang="cs-CZ" sz="15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500" b="1" dirty="0" err="1" smtClean="0">
                <a:latin typeface="CourierPS" pitchFamily="49" charset="0"/>
                <a:hlinkClick r:id="rId2"/>
              </a:rPr>
              <a:t>article</a:t>
            </a:r>
            <a:r>
              <a:rPr lang="cs-CZ" sz="1500" b="1" dirty="0" smtClean="0">
                <a:latin typeface="CourierPS" pitchFamily="49" charset="0"/>
                <a:hlinkClick r:id="rId2"/>
              </a:rPr>
              <a:t>/2f7aefe905e8987f16737b47d0414a4b.jpg</a:t>
            </a:r>
          </a:p>
          <a:p>
            <a:r>
              <a:rPr lang="cs-CZ" sz="15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5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5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5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5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5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500" b="1" dirty="0" smtClean="0">
                <a:latin typeface="CourierPS" pitchFamily="49" charset="0"/>
                <a:hlinkClick r:id="rId2"/>
              </a:rPr>
              <a:t>/d0010a6f34908640a4a6da2389772a781ed38</a:t>
            </a:r>
          </a:p>
          <a:p>
            <a:r>
              <a:rPr lang="cs-CZ" sz="15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5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5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5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5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5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500" b="1" dirty="0" smtClean="0">
                <a:latin typeface="CourierPS" pitchFamily="49" charset="0"/>
                <a:hlinkClick r:id="rId2"/>
              </a:rPr>
              <a:t>/8485ae387a981d783f8764e508151cd91efe7</a:t>
            </a:r>
          </a:p>
          <a:p>
            <a:endParaRPr lang="cs-CZ" sz="1400" dirty="0" smtClean="0">
              <a:hlinkClick r:id="rId2"/>
            </a:endParaRPr>
          </a:p>
          <a:p>
            <a:endParaRPr lang="cs-CZ" sz="1800" dirty="0" smtClean="0">
              <a:hlinkClick r:id="rId2"/>
            </a:endParaRPr>
          </a:p>
          <a:p>
            <a:endParaRPr lang="cs-CZ" sz="1800" dirty="0" smtClean="0">
              <a:hlinkClick r:id="rId2"/>
            </a:endParaRP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4008" y="980728"/>
            <a:ext cx="4392488" cy="5544616"/>
          </a:xfrm>
        </p:spPr>
        <p:txBody>
          <a:bodyPr>
            <a:noAutofit/>
          </a:bodyPr>
          <a:lstStyle/>
          <a:p>
            <a:r>
              <a:rPr lang="cs-CZ" sz="1400" b="1" dirty="0" smtClean="0">
                <a:latin typeface="CourierPS" pitchFamily="49" charset="0"/>
                <a:hlinkClick r:id="rId3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3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3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3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3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3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3"/>
              </a:rPr>
              <a:t>/d494020ff8ec181ef98ed97ac3f254531efed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4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4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4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4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4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4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4"/>
              </a:rPr>
              <a:t>/b64a70760bb75e3ecfd1ad86d8f10c881f579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5"/>
              </a:rPr>
              <a:t>http://upload.wikimedia.org/wikipedia/commons/thumb/e/ed/Ceskykrumlov.JPG/800px-Ceskykrumlov.JPG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6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6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6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6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6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6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6"/>
              </a:rPr>
              <a:t>/ead81fe8cfe9fda9e4c2093e17e4d0241f008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7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7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7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7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7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7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7"/>
              </a:rPr>
              <a:t>/60792d855cd8a912a97711f91a1f155c1ee58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8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8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8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8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8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8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8"/>
              </a:rPr>
              <a:t>/15e122e839dfdaa7ce969536f94aecf61eff6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9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9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9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9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9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9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9"/>
              </a:rPr>
              <a:t>/0e7c7d6c41c76b9ee6445ae01cc0181d1eff3</a:t>
            </a:r>
            <a:endParaRPr lang="cs-CZ" sz="1400" b="1" dirty="0" smtClean="0">
              <a:latin typeface="CourierPS" pitchFamily="49" charset="0"/>
            </a:endParaRPr>
          </a:p>
          <a:p>
            <a:endParaRPr lang="cs-CZ" sz="1400" dirty="0">
              <a:latin typeface="CourierPS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980728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4536504" cy="5544616"/>
          </a:xfrm>
        </p:spPr>
        <p:txBody>
          <a:bodyPr>
            <a:normAutofit lnSpcReduction="10000"/>
          </a:bodyPr>
          <a:lstStyle/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/416849da96fb73bee793e2bf65ae43ac1f011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/db98dc0dbafde48e8f74c0de001d35e41f01d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/5dc126b503e374b0e08231344a7f493f1edb6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/a8166da05c5a094f7dc03724b41886e51f01a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/05edf455cb266ccb3ea3ac2715f873261f02c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/6fe131632103526e3a6e8114c78eb1e11ed8c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/dccab9bd9e0b69c49302025efdf197021f02f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/7f018eb7b301a66658931cb8a93fd6e81ed89</a:t>
            </a:r>
          </a:p>
          <a:p>
            <a:endParaRPr lang="cs-CZ" sz="1400" dirty="0" smtClean="0">
              <a:hlinkClick r:id="rId2"/>
            </a:endParaRPr>
          </a:p>
          <a:p>
            <a:endParaRPr lang="cs-CZ" sz="1800" dirty="0" smtClean="0">
              <a:hlinkClick r:id="rId2"/>
            </a:endParaRPr>
          </a:p>
          <a:p>
            <a:pPr>
              <a:buNone/>
            </a:pPr>
            <a:endParaRPr lang="cs-CZ" sz="1800" dirty="0" smtClean="0">
              <a:hlinkClick r:id="rId2"/>
            </a:endParaRPr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933950" y="1052736"/>
            <a:ext cx="4030538" cy="5256584"/>
          </a:xfrm>
        </p:spPr>
        <p:txBody>
          <a:bodyPr>
            <a:normAutofit lnSpcReduction="10000"/>
          </a:bodyPr>
          <a:lstStyle/>
          <a:p>
            <a:r>
              <a:rPr lang="cs-CZ" sz="1400" b="1" dirty="0" smtClean="0">
                <a:latin typeface="CourierPS" pitchFamily="49" charset="0"/>
                <a:hlinkClick r:id="rId3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3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3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3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3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3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3"/>
              </a:rPr>
              <a:t>/a57e8915461b83adefb011530b7117041ed95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4"/>
              </a:rPr>
              <a:t>http://nd01.jxs.cz/798/110/b4606a4b12_41509883_o2.jpg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5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5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5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5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5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5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5"/>
              </a:rPr>
              <a:t>/51be2fed6c55f5aa0c16ff14c140b1871ee07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6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6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6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6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6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6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6"/>
              </a:rPr>
              <a:t>/8d7628dd7a710c8638dbd22d4421ee461f050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7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7"/>
              </a:rPr>
              <a:t>ccservis.cz</a:t>
            </a:r>
            <a:r>
              <a:rPr lang="cs-CZ" sz="1400" b="1" dirty="0" smtClean="0">
                <a:latin typeface="CourierPS" pitchFamily="49" charset="0"/>
                <a:hlinkClick r:id="rId7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7"/>
              </a:rPr>
              <a:t>img</a:t>
            </a:r>
            <a:r>
              <a:rPr lang="cs-CZ" sz="1400" b="1" dirty="0" smtClean="0">
                <a:latin typeface="CourierPS" pitchFamily="49" charset="0"/>
                <a:hlinkClick r:id="rId7"/>
              </a:rPr>
              <a:t>/kutna-hora.</a:t>
            </a:r>
            <a:r>
              <a:rPr lang="cs-CZ" sz="1400" b="1" dirty="0" err="1" smtClean="0">
                <a:latin typeface="CourierPS" pitchFamily="49" charset="0"/>
                <a:hlinkClick r:id="rId7"/>
              </a:rPr>
              <a:t>jpg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8"/>
              </a:rPr>
              <a:t>http://img2.rajce.idnes.cz/d0201/6/6347/6347835_53da0e5859d4f1df87deaa2b81654875/</a:t>
            </a:r>
            <a:r>
              <a:rPr lang="cs-CZ" sz="1400" b="1" dirty="0" err="1" smtClean="0">
                <a:latin typeface="CourierPS" pitchFamily="49" charset="0"/>
                <a:hlinkClick r:id="rId8"/>
              </a:rPr>
              <a:t>images</a:t>
            </a:r>
            <a:r>
              <a:rPr lang="cs-CZ" sz="1400" b="1" dirty="0" smtClean="0">
                <a:latin typeface="CourierPS" pitchFamily="49" charset="0"/>
                <a:hlinkClick r:id="rId8"/>
              </a:rPr>
              <a:t>/Kostnice_Kutna_Hora,_</a:t>
            </a:r>
            <a:r>
              <a:rPr lang="cs-CZ" sz="1400" b="1" dirty="0" err="1" smtClean="0">
                <a:latin typeface="CourierPS" pitchFamily="49" charset="0"/>
                <a:hlinkClick r:id="rId8"/>
              </a:rPr>
              <a:t>Polna</a:t>
            </a:r>
            <a:r>
              <a:rPr lang="cs-CZ" sz="1400" b="1" dirty="0" smtClean="0">
                <a:latin typeface="CourierPS" pitchFamily="49" charset="0"/>
                <a:hlinkClick r:id="rId8"/>
              </a:rPr>
              <a:t>_pizza,_Trest_socha_pana_TAU_048.jpg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9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9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9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9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9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9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9"/>
              </a:rPr>
              <a:t>/2bf283c05b601f21364d052ca0ec798d1f06b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10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10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10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10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10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10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10"/>
              </a:rPr>
              <a:t>/6db291ac9963003618ca6aa15063c4d61edda</a:t>
            </a:r>
            <a:endParaRPr lang="cs-CZ" sz="1400" b="1" dirty="0" smtClean="0">
              <a:latin typeface="CourierPS" pitchFamily="49" charset="0"/>
            </a:endParaRPr>
          </a:p>
          <a:p>
            <a:endParaRPr lang="cs-CZ" sz="1400" dirty="0">
              <a:latin typeface="CourierPS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980728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4536504" cy="5544616"/>
          </a:xfrm>
        </p:spPr>
        <p:txBody>
          <a:bodyPr>
            <a:normAutofit lnSpcReduction="10000"/>
          </a:bodyPr>
          <a:lstStyle/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/2d71b2ae158c7c5912cc0bbde2bb9d951ede3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/a11ce019e96a4c60832eadd755a17a581ede6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/1ec3e7af38e33222bde173fecaef6bfa1ed6e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/bf40f0ab4e5e63171dd16036913ae8281f5c1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/8b3bac12926cc1d9fb5d68783376971d1ed74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/a22d33b4a00c165507a61f3bed4b51491f089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/10ff0b5e85e5b85cc3095d431d8c08b41f5b2</a:t>
            </a:r>
          </a:p>
          <a:p>
            <a:r>
              <a:rPr lang="cs-CZ" sz="1400" b="1" dirty="0" smtClean="0">
                <a:latin typeface="CourierPS" pitchFamily="49" charset="0"/>
                <a:hlinkClick r:id="rId3"/>
              </a:rPr>
              <a:t>https://encrypted-tbn3.gstatic.com/images?q=tbn:ANd9GcSIIPZYnP6zc6JhVb8su8Y59QjBGHZWHbKu9eLd6c-wAB43rj-G</a:t>
            </a:r>
            <a:endParaRPr lang="cs-CZ" sz="1400" b="1" dirty="0" smtClean="0">
              <a:latin typeface="CourierPS" pitchFamily="49" charset="0"/>
            </a:endParaRPr>
          </a:p>
          <a:p>
            <a:endParaRPr lang="cs-CZ" sz="1400" b="1" dirty="0" smtClean="0">
              <a:latin typeface="CourierPS" pitchFamily="49" charset="0"/>
              <a:hlinkClick r:id="rId2"/>
            </a:endParaRPr>
          </a:p>
          <a:p>
            <a:endParaRPr lang="cs-CZ" sz="1800" b="1" dirty="0" smtClean="0">
              <a:latin typeface="CourierPS" pitchFamily="49" charset="0"/>
              <a:hlinkClick r:id="rId2"/>
            </a:endParaRPr>
          </a:p>
          <a:p>
            <a:pPr>
              <a:buNone/>
            </a:pPr>
            <a:endParaRPr lang="cs-CZ" sz="1800" b="1" dirty="0" smtClean="0">
              <a:latin typeface="CourierPS" pitchFamily="49" charset="0"/>
              <a:hlinkClick r:id="rId2"/>
            </a:endParaRPr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860032" y="1052736"/>
            <a:ext cx="4104456" cy="5256584"/>
          </a:xfrm>
        </p:spPr>
        <p:txBody>
          <a:bodyPr>
            <a:normAutofit lnSpcReduction="10000"/>
          </a:bodyPr>
          <a:lstStyle/>
          <a:p>
            <a:r>
              <a:rPr lang="cs-CZ" sz="1400" b="1" dirty="0" smtClean="0">
                <a:latin typeface="CourierPS" pitchFamily="49" charset="0"/>
                <a:hlinkClick r:id="rId4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4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4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4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4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4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4"/>
              </a:rPr>
              <a:t>/d71fa38b648d86602d14ac610f2e61941ed59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5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5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5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5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5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5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5"/>
              </a:rPr>
              <a:t>/f23d125da1e29e34c552f448610ff25f1f0ad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6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6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6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6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6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6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6"/>
              </a:rPr>
              <a:t>/781397bc0630d47ab531ea850bddcf631f0aa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7"/>
              </a:rPr>
              <a:t>https://encrypted-tbn1.gstatic.com/images?q=tbn:ANd9GcTdfjiak-3uxdDHovighYxz7HwFV-X_-qRa0wW0dGkz4Cfh1Vke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8"/>
              </a:rPr>
              <a:t>http://travelasist.vachta.cz/webfiles/karty/mesto/olomoucky_kraj/sloup_nejsvetejsi_trojice_v_olomouci.jpg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9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9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9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9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9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9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9"/>
              </a:rPr>
              <a:t>/0af787945872196b42c9f73ead2565c81f5d9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10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10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10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10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10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10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10"/>
              </a:rPr>
              <a:t>/c1502ae5a4d514baec129f72948c266e1ee31</a:t>
            </a:r>
            <a:endParaRPr lang="cs-CZ" sz="1400" b="1" dirty="0" smtClean="0">
              <a:latin typeface="CourierPS" pitchFamily="49" charset="0"/>
            </a:endParaRPr>
          </a:p>
          <a:p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980728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4536504" cy="5544616"/>
          </a:xfrm>
        </p:spPr>
        <p:txBody>
          <a:bodyPr>
            <a:normAutofit lnSpcReduction="10000"/>
          </a:bodyPr>
          <a:lstStyle/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/bdb6920adcd0457aa17b53b22963dad91ee3d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/1dba3025b159cd9354da65e2d0436a311f5f7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/9fe77ac7060e716f2d42631d156825c01f0ce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/fb2606a5068901da92473666256e6e5b1ee7c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/47e338b3c082945eff04de6d65915ade1f61b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/38ed162a0dbef7b3fe0f628aa08b90e71ee8b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/cb16b8498f74ba6b6a6873518624168c1f0d1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mesto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trebic.cz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fotos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zidovska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ctvrt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zidovska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ctvrt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-01.jpg</a:t>
            </a:r>
          </a:p>
          <a:p>
            <a:endParaRPr lang="cs-CZ" sz="1400" dirty="0" smtClean="0">
              <a:hlinkClick r:id="rId2"/>
            </a:endParaRPr>
          </a:p>
          <a:p>
            <a:endParaRPr lang="cs-CZ" sz="1400" dirty="0" smtClean="0">
              <a:hlinkClick r:id="rId2"/>
            </a:endParaRPr>
          </a:p>
          <a:p>
            <a:endParaRPr lang="cs-CZ" sz="1800" dirty="0" smtClean="0">
              <a:hlinkClick r:id="rId2"/>
            </a:endParaRPr>
          </a:p>
          <a:p>
            <a:pPr>
              <a:buNone/>
            </a:pPr>
            <a:endParaRPr lang="cs-CZ" sz="1800" dirty="0" smtClean="0">
              <a:hlinkClick r:id="rId2"/>
            </a:endParaRPr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860032" y="1052736"/>
            <a:ext cx="4104456" cy="5256584"/>
          </a:xfrm>
        </p:spPr>
        <p:txBody>
          <a:bodyPr>
            <a:normAutofit lnSpcReduction="10000"/>
          </a:bodyPr>
          <a:lstStyle/>
          <a:p>
            <a:r>
              <a:rPr lang="cs-CZ" sz="1400" b="1" dirty="0" smtClean="0">
                <a:latin typeface="CourierPS" pitchFamily="49" charset="0"/>
                <a:hlinkClick r:id="rId3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3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3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3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3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3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3"/>
              </a:rPr>
              <a:t>/92bf5e6240737e0326ea59846a83e0761ed14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4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4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4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4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4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4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4"/>
              </a:rPr>
              <a:t>/4a5876b450b45371f6cfe5047ac8cd451ed17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5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5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5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5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5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5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5"/>
              </a:rPr>
              <a:t>/4191ef5f6c1576762869ac49281130c91ed29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6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6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6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6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6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6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6"/>
              </a:rPr>
              <a:t>/0d9095b0d6bbe98ea0c9c02b11b59ee31ed2f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7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7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7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7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7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7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7"/>
              </a:rPr>
              <a:t>/335d3d1cd7ef05ec77714a215134914c1f10d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8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8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8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8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8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8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8"/>
              </a:rPr>
              <a:t>/9cb9ed4f35cf7c2f295cc2bc6f732a841ee0d</a:t>
            </a:r>
            <a:endParaRPr lang="cs-CZ" sz="1400" b="1" dirty="0" smtClean="0">
              <a:latin typeface="CourierPS" pitchFamily="49" charset="0"/>
            </a:endParaRPr>
          </a:p>
          <a:p>
            <a:r>
              <a:rPr lang="cs-CZ" sz="1400" b="1" dirty="0" smtClean="0">
                <a:latin typeface="CourierPS" pitchFamily="49" charset="0"/>
                <a:hlinkClick r:id="rId9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9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9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9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9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9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9"/>
              </a:rPr>
              <a:t>/b922ede9c9eb9eabec1c1fecbdecb45d1ee13</a:t>
            </a:r>
            <a:endParaRPr lang="cs-CZ" sz="1400" b="1" dirty="0" smtClean="0">
              <a:latin typeface="CourierPS" pitchFamily="49" charset="0"/>
            </a:endParaRPr>
          </a:p>
          <a:p>
            <a:endParaRPr lang="cs-CZ" sz="1400" b="1" dirty="0">
              <a:latin typeface="CourierPS" pitchFamily="49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lumMod val="40000"/>
                <a:lumOff val="60000"/>
              </a:schemeClr>
            </a:gs>
            <a:gs pos="50000">
              <a:schemeClr val="bg2">
                <a:shade val="80000"/>
                <a:satMod val="155000"/>
              </a:schemeClr>
            </a:gs>
            <a:gs pos="100000">
              <a:schemeClr val="bg2">
                <a:tint val="95000"/>
                <a:satMod val="2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980728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urierPS" pitchFamily="49" charset="0"/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urierPS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4536504" cy="5544616"/>
          </a:xfrm>
        </p:spPr>
        <p:txBody>
          <a:bodyPr>
            <a:normAutofit/>
          </a:bodyPr>
          <a:lstStyle/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/4b86ca48d90bd5f0978afa3a012503a41ee1c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repository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/3569df159ec477451530c4455b2a9e861f104</a:t>
            </a:r>
          </a:p>
          <a:p>
            <a:r>
              <a:rPr lang="cs-CZ" sz="1400" b="1" dirty="0" smtClean="0">
                <a:latin typeface="CourierPS" pitchFamily="49" charset="0"/>
                <a:hlinkClick r:id="rId2"/>
              </a:rPr>
              <a:t>http://www.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unesco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-</a:t>
            </a:r>
            <a:r>
              <a:rPr lang="cs-CZ" sz="1400" b="1" dirty="0" err="1" smtClean="0">
                <a:latin typeface="CourierPS" pitchFamily="49" charset="0"/>
                <a:hlinkClick r:id="rId2"/>
              </a:rPr>
              <a:t>czech.cz</a:t>
            </a:r>
            <a:r>
              <a:rPr lang="cs-CZ" sz="1400" b="1" dirty="0" smtClean="0">
                <a:latin typeface="CourierPS" pitchFamily="49" charset="0"/>
                <a:hlinkClick r:id="rId2"/>
              </a:rPr>
              <a:t>/</a:t>
            </a:r>
            <a:endParaRPr lang="cs-CZ" sz="1400" b="1" dirty="0" smtClean="0">
              <a:latin typeface="CourierPS" pitchFamily="49" charset="0"/>
              <a:hlinkClick r:id="rId2"/>
            </a:endParaRPr>
          </a:p>
          <a:p>
            <a:pPr>
              <a:buNone/>
            </a:pPr>
            <a:endParaRPr lang="cs-CZ" sz="1800" b="1" dirty="0" smtClean="0">
              <a:latin typeface="CourierPS" pitchFamily="49" charset="0"/>
              <a:hlinkClick r:id="rId2"/>
            </a:endParaRPr>
          </a:p>
          <a:p>
            <a:pPr>
              <a:buNone/>
            </a:pPr>
            <a:endParaRPr lang="cs-CZ" sz="1800" b="1" dirty="0" smtClean="0">
              <a:latin typeface="CourierPS" pitchFamily="49" charset="0"/>
            </a:endParaRP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860032" y="1052736"/>
            <a:ext cx="4104456" cy="5256584"/>
          </a:xfrm>
        </p:spPr>
        <p:txBody>
          <a:bodyPr>
            <a:normAutofit/>
          </a:bodyPr>
          <a:lstStyle/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120</TotalTime>
  <Words>568</Words>
  <Application>Microsoft Office PowerPoint</Application>
  <PresentationFormat>Předvádění na obrazovce (4:3)</PresentationFormat>
  <Paragraphs>203</Paragraphs>
  <Slides>39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Jmění</vt:lpstr>
      <vt:lpstr>Snímek 1</vt:lpstr>
      <vt:lpstr>Snímek 2</vt:lpstr>
      <vt:lpstr>UNESCO</vt:lpstr>
      <vt:lpstr>Co je UNESCO</vt:lpstr>
      <vt:lpstr>Orgány UNESCO</vt:lpstr>
      <vt:lpstr>Vlajka UNESCO</vt:lpstr>
      <vt:lpstr>Znak UNESCO</vt:lpstr>
      <vt:lpstr>Česká komise pro UNESCO</vt:lpstr>
      <vt:lpstr>UNESCO a ČR  </vt:lpstr>
      <vt:lpstr>Památky UNESCO v ČR OBRAZOVÁ PŘÍLOHA</vt:lpstr>
      <vt:lpstr>Brno –Vila Tugendhat </vt:lpstr>
      <vt:lpstr>Snímek 12</vt:lpstr>
      <vt:lpstr>Český Krumlov</vt:lpstr>
      <vt:lpstr>Snímek 14</vt:lpstr>
      <vt:lpstr>Holašovice</vt:lpstr>
      <vt:lpstr>Snímek 16</vt:lpstr>
      <vt:lpstr>Kroměříž</vt:lpstr>
      <vt:lpstr>Snímek 18</vt:lpstr>
      <vt:lpstr>Kutná Hora</vt:lpstr>
      <vt:lpstr>Snímek 20</vt:lpstr>
      <vt:lpstr>Lednicko - valtický areál</vt:lpstr>
      <vt:lpstr>Snímek 22</vt:lpstr>
      <vt:lpstr>Litomyšl - zámek</vt:lpstr>
      <vt:lpstr>Snímek 24</vt:lpstr>
      <vt:lpstr>Olomouc</vt:lpstr>
      <vt:lpstr>Snímek 26</vt:lpstr>
      <vt:lpstr>Praha</vt:lpstr>
      <vt:lpstr>Snímek 28</vt:lpstr>
      <vt:lpstr>Telč</vt:lpstr>
      <vt:lpstr>Snímek 30</vt:lpstr>
      <vt:lpstr>Třebíč – Židovská čtvrť</vt:lpstr>
      <vt:lpstr>Snímek 32</vt:lpstr>
      <vt:lpstr>Žďár nad Sázavou</vt:lpstr>
      <vt:lpstr>Snímek 34</vt:lpstr>
      <vt:lpstr>ZDROJE</vt:lpstr>
      <vt:lpstr>ZDROJE</vt:lpstr>
      <vt:lpstr>ZDROJE</vt:lpstr>
      <vt:lpstr>ZDROJE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Peníze, státní rozpočet</dc:title>
  <dc:creator>Hříbková Jitka</dc:creator>
  <cp:lastModifiedBy>Hříbková Jitka</cp:lastModifiedBy>
  <cp:revision>18</cp:revision>
  <dcterms:created xsi:type="dcterms:W3CDTF">2011-04-29T11:58:22Z</dcterms:created>
  <dcterms:modified xsi:type="dcterms:W3CDTF">2013-03-03T11:55:57Z</dcterms:modified>
</cp:coreProperties>
</file>