
<file path=[Content_Types].xml><?xml version="1.0" encoding="utf-8"?>
<Types xmlns="http://schemas.openxmlformats.org/package/2006/content-types">
  <Override PartName="/ppt/slides/slide6.xml" ContentType="application/vnd.openxmlformats-officedocument.presentationml.slide+xml"/>
  <Override PartName="/ppt/slides/slide29.xml" ContentType="application/vnd.openxmlformats-officedocument.presentationml.slide+xml"/>
  <Override PartName="/ppt/slides/slide38.xml" ContentType="application/vnd.openxmlformats-officedocument.presentationml.slide+xml"/>
  <Override PartName="/ppt/slides/slide47.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s/slide36.xml" ContentType="application/vnd.openxmlformats-officedocument.presentationml.slide+xml"/>
  <Override PartName="/ppt/slides/slide45.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s/slide2.xml" ContentType="application/vnd.openxmlformats-officedocument.presentationml.slide+xml"/>
  <Override PartName="/ppt/slides/slide16.xml" ContentType="application/vnd.openxmlformats-officedocument.presentationml.slide+xml"/>
  <Override PartName="/ppt/slides/slide25.xml" ContentType="application/vnd.openxmlformats-officedocument.presentationml.slide+xml"/>
  <Override PartName="/ppt/slides/slide34.xml" ContentType="application/vnd.openxmlformats-officedocument.presentationml.slide+xml"/>
  <Override PartName="/ppt/slides/slide43.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Default Extension="wmf" ContentType="image/x-wmf"/>
  <Default Extension="rels" ContentType="application/vnd.openxmlformats-package.relationships+xml"/>
  <Default Extension="xml" ContentType="application/xml"/>
  <Override PartName="/ppt/slides/slide14.xml" ContentType="application/vnd.openxmlformats-officedocument.presentationml.slide+xml"/>
  <Override PartName="/ppt/slides/slide23.xml" ContentType="application/vnd.openxmlformats-officedocument.presentationml.slide+xml"/>
  <Override PartName="/ppt/slides/slide32.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slides/slide10.xml" ContentType="application/vnd.openxmlformats-officedocument.presentationml.slide+xml"/>
  <Override PartName="/ppt/slides/slide12.xml" ContentType="application/vnd.openxmlformats-officedocument.presentationml.slide+xml"/>
  <Override PartName="/ppt/slides/slide21.xml" ContentType="application/vnd.openxmlformats-officedocument.presentationml.slide+xml"/>
  <Override PartName="/ppt/slides/slide3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notesSlides/notesSlide6.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s/slide39.xml" ContentType="application/vnd.openxmlformats-officedocument.presentationml.slide+xml"/>
  <Override PartName="/ppt/slides/slide48.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Default Extension="png" ContentType="image/png"/>
  <Override PartName="/ppt/notesSlides/notesSlide3.xml" ContentType="application/vnd.openxmlformats-officedocument.presentationml.notesSlide+xml"/>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slides/slide37.xml" ContentType="application/vnd.openxmlformats-officedocument.presentationml.slide+xml"/>
  <Override PartName="/ppt/slides/slide46.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s/slide33.xml" ContentType="application/vnd.openxmlformats-officedocument.presentationml.slide+xml"/>
  <Override PartName="/ppt/slides/slide35.xml" ContentType="application/vnd.openxmlformats-officedocument.presentationml.slide+xml"/>
  <Override PartName="/ppt/slides/slide44.xml" ContentType="application/vnd.openxmlformats-officedocument.presentationml.slide+xml"/>
  <Override PartName="/ppt/slideLayouts/slideLayout3.xml" ContentType="application/vnd.openxmlformats-officedocument.presentationml.slideLayout+xml"/>
  <Default Extension="jpeg" ContentType="image/jpeg"/>
  <Override PartName="/ppt/presentation.xml" ContentType="application/vnd.openxmlformats-officedocument.presentationml.presentation.main+xml"/>
  <Override PartName="/ppt/slides/slide13.xml" ContentType="application/vnd.openxmlformats-officedocument.presentationml.slide+xml"/>
  <Override PartName="/ppt/slides/slide22.xml" ContentType="application/vnd.openxmlformats-officedocument.presentationml.slide+xml"/>
  <Override PartName="/ppt/slides/slide31.xml" ContentType="application/vnd.openxmlformats-officedocument.presentationml.slide+xml"/>
  <Override PartName="/ppt/slides/slide42.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ppt/slides/slide11.xml" ContentType="application/vnd.openxmlformats-officedocument.presentationml.slide+xml"/>
  <Override PartName="/ppt/slides/slide20.xml" ContentType="application/vnd.openxmlformats-officedocument.presentationml.slide+xml"/>
  <Override PartName="/ppt/slides/slide40.xml" ContentType="application/vnd.openxmlformats-officedocument.presentationml.slide+xml"/>
  <Override PartName="/ppt/slideLayouts/slideLayout10.xml" ContentType="application/vnd.openxmlformats-officedocument.presentationml.slideLayout+xml"/>
  <Default Extension="gif" ContentType="image/gif"/>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50"/>
  </p:notesMasterIdLst>
  <p:sldIdLst>
    <p:sldId id="296" r:id="rId2"/>
    <p:sldId id="297" r:id="rId3"/>
    <p:sldId id="256" r:id="rId4"/>
    <p:sldId id="257" r:id="rId5"/>
    <p:sldId id="303" r:id="rId6"/>
    <p:sldId id="258" r:id="rId7"/>
    <p:sldId id="259" r:id="rId8"/>
    <p:sldId id="264" r:id="rId9"/>
    <p:sldId id="304" r:id="rId10"/>
    <p:sldId id="269" r:id="rId11"/>
    <p:sldId id="268" r:id="rId12"/>
    <p:sldId id="270" r:id="rId13"/>
    <p:sldId id="287" r:id="rId14"/>
    <p:sldId id="271" r:id="rId15"/>
    <p:sldId id="272" r:id="rId16"/>
    <p:sldId id="273" r:id="rId17"/>
    <p:sldId id="301" r:id="rId18"/>
    <p:sldId id="288" r:id="rId19"/>
    <p:sldId id="274" r:id="rId20"/>
    <p:sldId id="275" r:id="rId21"/>
    <p:sldId id="276" r:id="rId22"/>
    <p:sldId id="289" r:id="rId23"/>
    <p:sldId id="277" r:id="rId24"/>
    <p:sldId id="278" r:id="rId25"/>
    <p:sldId id="279" r:id="rId26"/>
    <p:sldId id="290" r:id="rId27"/>
    <p:sldId id="281" r:id="rId28"/>
    <p:sldId id="280" r:id="rId29"/>
    <p:sldId id="260" r:id="rId30"/>
    <p:sldId id="291" r:id="rId31"/>
    <p:sldId id="261" r:id="rId32"/>
    <p:sldId id="262" r:id="rId33"/>
    <p:sldId id="263" r:id="rId34"/>
    <p:sldId id="292" r:id="rId35"/>
    <p:sldId id="265" r:id="rId36"/>
    <p:sldId id="267" r:id="rId37"/>
    <p:sldId id="294" r:id="rId38"/>
    <p:sldId id="305" r:id="rId39"/>
    <p:sldId id="282" r:id="rId40"/>
    <p:sldId id="283" r:id="rId41"/>
    <p:sldId id="295" r:id="rId42"/>
    <p:sldId id="285" r:id="rId43"/>
    <p:sldId id="293" r:id="rId44"/>
    <p:sldId id="286" r:id="rId45"/>
    <p:sldId id="298" r:id="rId46"/>
    <p:sldId id="299" r:id="rId47"/>
    <p:sldId id="302" r:id="rId48"/>
    <p:sldId id="300" r:id="rId49"/>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CC99"/>
    <a:srgbClr val="6DFFD9"/>
    <a:srgbClr val="FF99FF"/>
    <a:srgbClr val="FFCCFF"/>
    <a:srgbClr val="CC9900"/>
    <a:srgbClr val="FFEA8F"/>
    <a:srgbClr val="F89D52"/>
    <a:srgbClr val="FF9933"/>
    <a:srgbClr val="FFCC66"/>
    <a:srgbClr val="FFCC00"/>
  </p:clrMru>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9" d="100"/>
          <a:sy n="69" d="100"/>
        </p:scale>
        <p:origin x="-1416" y="-108"/>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8" Type="http://schemas.openxmlformats.org/officeDocument/2006/relationships/slide" Target="slides/slide7.xml"/><Relationship Id="rId51"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s-CZ"/>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CDE9FD05-E348-44B7-A5A6-E23B630C7A96}" type="datetimeFigureOut">
              <a:rPr lang="cs-CZ" smtClean="0"/>
              <a:pPr/>
              <a:t>4.3.2013</a:t>
            </a:fld>
            <a:endParaRPr lang="cs-CZ"/>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cs-CZ"/>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cs-CZ"/>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4E3529CF-65B2-4F84-936A-E83744BFCDD0}" type="slidenum">
              <a:rPr lang="cs-CZ" smtClean="0"/>
              <a:pPr/>
              <a:t>‹#›</a:t>
            </a:fld>
            <a:endParaRPr lang="cs-CZ"/>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normAutofit/>
          </a:bodyPr>
          <a:lstStyle/>
          <a:p>
            <a:endParaRPr lang="cs-CZ" dirty="0"/>
          </a:p>
        </p:txBody>
      </p:sp>
      <p:sp>
        <p:nvSpPr>
          <p:cNvPr id="4" name="Zástupný symbol pro číslo snímku 3"/>
          <p:cNvSpPr>
            <a:spLocks noGrp="1"/>
          </p:cNvSpPr>
          <p:nvPr>
            <p:ph type="sldNum" sz="quarter" idx="10"/>
          </p:nvPr>
        </p:nvSpPr>
        <p:spPr/>
        <p:txBody>
          <a:bodyPr/>
          <a:lstStyle/>
          <a:p>
            <a:fld id="{1921B70F-ECC4-4527-9FBB-C007858BE037}" type="slidenum">
              <a:rPr lang="cs-CZ" smtClean="0"/>
              <a:pPr/>
              <a:t>1</a:t>
            </a:fld>
            <a:endParaRPr lang="cs-CZ"/>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normAutofit/>
          </a:bodyPr>
          <a:lstStyle/>
          <a:p>
            <a:endParaRPr lang="cs-CZ" dirty="0"/>
          </a:p>
        </p:txBody>
      </p:sp>
      <p:sp>
        <p:nvSpPr>
          <p:cNvPr id="4" name="Zástupný symbol pro číslo snímku 3"/>
          <p:cNvSpPr>
            <a:spLocks noGrp="1"/>
          </p:cNvSpPr>
          <p:nvPr>
            <p:ph type="sldNum" sz="quarter" idx="10"/>
          </p:nvPr>
        </p:nvSpPr>
        <p:spPr/>
        <p:txBody>
          <a:bodyPr/>
          <a:lstStyle/>
          <a:p>
            <a:fld id="{4E3529CF-65B2-4F84-936A-E83744BFCDD0}" type="slidenum">
              <a:rPr lang="cs-CZ" smtClean="0"/>
              <a:pPr/>
              <a:t>5</a:t>
            </a:fld>
            <a:endParaRPr lang="cs-CZ"/>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normAutofit/>
          </a:bodyPr>
          <a:lstStyle/>
          <a:p>
            <a:endParaRPr lang="cs-CZ" dirty="0"/>
          </a:p>
        </p:txBody>
      </p:sp>
      <p:sp>
        <p:nvSpPr>
          <p:cNvPr id="4" name="Zástupný symbol pro číslo snímku 3"/>
          <p:cNvSpPr>
            <a:spLocks noGrp="1"/>
          </p:cNvSpPr>
          <p:nvPr>
            <p:ph type="sldNum" sz="quarter" idx="10"/>
          </p:nvPr>
        </p:nvSpPr>
        <p:spPr/>
        <p:txBody>
          <a:bodyPr/>
          <a:lstStyle/>
          <a:p>
            <a:fld id="{4E3529CF-65B2-4F84-936A-E83744BFCDD0}" type="slidenum">
              <a:rPr lang="cs-CZ" smtClean="0"/>
              <a:pPr/>
              <a:t>8</a:t>
            </a:fld>
            <a:endParaRPr lang="cs-CZ"/>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normAutofit/>
          </a:bodyPr>
          <a:lstStyle/>
          <a:p>
            <a:endParaRPr lang="cs-CZ" dirty="0"/>
          </a:p>
        </p:txBody>
      </p:sp>
      <p:sp>
        <p:nvSpPr>
          <p:cNvPr id="4" name="Zástupný symbol pro číslo snímku 3"/>
          <p:cNvSpPr>
            <a:spLocks noGrp="1"/>
          </p:cNvSpPr>
          <p:nvPr>
            <p:ph type="sldNum" sz="quarter" idx="10"/>
          </p:nvPr>
        </p:nvSpPr>
        <p:spPr/>
        <p:txBody>
          <a:bodyPr/>
          <a:lstStyle/>
          <a:p>
            <a:fld id="{4E3529CF-65B2-4F84-936A-E83744BFCDD0}" type="slidenum">
              <a:rPr lang="cs-CZ" smtClean="0"/>
              <a:pPr/>
              <a:t>9</a:t>
            </a:fld>
            <a:endParaRPr lang="cs-CZ"/>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normAutofit/>
          </a:bodyPr>
          <a:lstStyle/>
          <a:p>
            <a:endParaRPr lang="cs-CZ" dirty="0"/>
          </a:p>
        </p:txBody>
      </p:sp>
      <p:sp>
        <p:nvSpPr>
          <p:cNvPr id="4" name="Zástupný symbol pro číslo snímku 3"/>
          <p:cNvSpPr>
            <a:spLocks noGrp="1"/>
          </p:cNvSpPr>
          <p:nvPr>
            <p:ph type="sldNum" sz="quarter" idx="10"/>
          </p:nvPr>
        </p:nvSpPr>
        <p:spPr/>
        <p:txBody>
          <a:bodyPr/>
          <a:lstStyle/>
          <a:p>
            <a:fld id="{4E3529CF-65B2-4F84-936A-E83744BFCDD0}" type="slidenum">
              <a:rPr lang="cs-CZ" smtClean="0"/>
              <a:pPr/>
              <a:t>15</a:t>
            </a:fld>
            <a:endParaRPr lang="cs-CZ"/>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normAutofit/>
          </a:bodyPr>
          <a:lstStyle/>
          <a:p>
            <a:endParaRPr lang="cs-CZ" dirty="0"/>
          </a:p>
        </p:txBody>
      </p:sp>
      <p:sp>
        <p:nvSpPr>
          <p:cNvPr id="4" name="Zástupný symbol pro číslo snímku 3"/>
          <p:cNvSpPr>
            <a:spLocks noGrp="1"/>
          </p:cNvSpPr>
          <p:nvPr>
            <p:ph type="sldNum" sz="quarter" idx="10"/>
          </p:nvPr>
        </p:nvSpPr>
        <p:spPr/>
        <p:txBody>
          <a:bodyPr/>
          <a:lstStyle/>
          <a:p>
            <a:fld id="{4E3529CF-65B2-4F84-936A-E83744BFCDD0}" type="slidenum">
              <a:rPr lang="cs-CZ" smtClean="0"/>
              <a:pPr/>
              <a:t>18</a:t>
            </a:fld>
            <a:endParaRPr lang="cs-CZ"/>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Klepnutím lze upravit styl předlohy nadpisů.</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Klepnutím lze upravit styl předlohy podnadpisů.</a:t>
            </a:r>
            <a:endParaRPr lang="cs-CZ"/>
          </a:p>
        </p:txBody>
      </p:sp>
      <p:sp>
        <p:nvSpPr>
          <p:cNvPr id="4" name="Zástupný symbol pro datum 3"/>
          <p:cNvSpPr>
            <a:spLocks noGrp="1"/>
          </p:cNvSpPr>
          <p:nvPr>
            <p:ph type="dt" sz="half" idx="10"/>
          </p:nvPr>
        </p:nvSpPr>
        <p:spPr/>
        <p:txBody>
          <a:bodyPr/>
          <a:lstStyle/>
          <a:p>
            <a:fld id="{9999F8EE-943C-4B7D-BBC0-3084EAAFCC1C}" type="datetimeFigureOut">
              <a:rPr lang="cs-CZ" smtClean="0"/>
              <a:pPr/>
              <a:t>4.3.2013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73CF68FF-5B0B-41BF-8B28-7110B021D215}" type="slidenum">
              <a:rPr lang="cs-CZ" smtClean="0"/>
              <a:pPr/>
              <a:t>‹#›</a:t>
            </a:fld>
            <a:endParaRPr lang="cs-CZ"/>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idx="1"/>
          </p:nvPr>
        </p:nvSpPr>
        <p:spPr/>
        <p:txBody>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9999F8EE-943C-4B7D-BBC0-3084EAAFCC1C}" type="datetimeFigureOut">
              <a:rPr lang="cs-CZ" smtClean="0"/>
              <a:pPr/>
              <a:t>4.3.2013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73CF68FF-5B0B-41BF-8B28-7110B021D215}" type="slidenum">
              <a:rPr lang="cs-CZ" smtClean="0"/>
              <a:pPr/>
              <a:t>‹#›</a:t>
            </a:fld>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Klepnutím lze upravit styly předlohy textu.</a:t>
            </a:r>
          </a:p>
        </p:txBody>
      </p:sp>
      <p:sp>
        <p:nvSpPr>
          <p:cNvPr id="4" name="Zástupný symbol pro datum 3"/>
          <p:cNvSpPr>
            <a:spLocks noGrp="1"/>
          </p:cNvSpPr>
          <p:nvPr>
            <p:ph type="dt" sz="half" idx="10"/>
          </p:nvPr>
        </p:nvSpPr>
        <p:spPr/>
        <p:txBody>
          <a:bodyPr/>
          <a:lstStyle/>
          <a:p>
            <a:fld id="{9999F8EE-943C-4B7D-BBC0-3084EAAFCC1C}" type="datetimeFigureOut">
              <a:rPr lang="cs-CZ" smtClean="0"/>
              <a:pPr/>
              <a:t>4.3.2013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73CF68FF-5B0B-41BF-8B28-7110B021D215}" type="slidenum">
              <a:rPr lang="cs-CZ" smtClean="0"/>
              <a:pPr/>
              <a:t>‹#›</a:t>
            </a:fld>
            <a:endParaRPr lang="cs-CZ"/>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9999F8EE-943C-4B7D-BBC0-3084EAAFCC1C}" type="datetimeFigureOut">
              <a:rPr lang="cs-CZ" smtClean="0"/>
              <a:pPr/>
              <a:t>4.3.2013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73CF68FF-5B0B-41BF-8B28-7110B021D215}" type="slidenum">
              <a:rPr lang="cs-CZ" smtClean="0"/>
              <a:pPr/>
              <a:t>‹#›</a:t>
            </a:fld>
            <a:endParaRPr lang="cs-CZ"/>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9999F8EE-943C-4B7D-BBC0-3084EAAFCC1C}" type="datetimeFigureOut">
              <a:rPr lang="cs-CZ" smtClean="0"/>
              <a:pPr/>
              <a:t>4.3.2013</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73CF68FF-5B0B-41BF-8B28-7110B021D215}" type="slidenum">
              <a:rPr lang="cs-CZ" smtClean="0"/>
              <a:pPr/>
              <a:t>‹#›</a:t>
            </a:fld>
            <a:endParaRPr lang="cs-CZ"/>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datum 2"/>
          <p:cNvSpPr>
            <a:spLocks noGrp="1"/>
          </p:cNvSpPr>
          <p:nvPr>
            <p:ph type="dt" sz="half" idx="10"/>
          </p:nvPr>
        </p:nvSpPr>
        <p:spPr/>
        <p:txBody>
          <a:bodyPr/>
          <a:lstStyle/>
          <a:p>
            <a:fld id="{9999F8EE-943C-4B7D-BBC0-3084EAAFCC1C}" type="datetimeFigureOut">
              <a:rPr lang="cs-CZ" smtClean="0"/>
              <a:pPr/>
              <a:t>4.3.2013</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73CF68FF-5B0B-41BF-8B28-7110B021D215}" type="slidenum">
              <a:rPr lang="cs-CZ" smtClean="0"/>
              <a:pPr/>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9999F8EE-943C-4B7D-BBC0-3084EAAFCC1C}" type="datetimeFigureOut">
              <a:rPr lang="cs-CZ" smtClean="0"/>
              <a:pPr/>
              <a:t>4.3.2013</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73CF68FF-5B0B-41BF-8B28-7110B021D215}" type="slidenum">
              <a:rPr lang="cs-CZ" smtClean="0"/>
              <a:pPr/>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Klepnutím lze upravit styl předlohy nadpisů.</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fld id="{9999F8EE-943C-4B7D-BBC0-3084EAAFCC1C}" type="datetimeFigureOut">
              <a:rPr lang="cs-CZ" smtClean="0"/>
              <a:pPr/>
              <a:t>4.3.2013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73CF68FF-5B0B-41BF-8B28-7110B021D215}" type="slidenum">
              <a:rPr lang="cs-CZ" smtClean="0"/>
              <a:pPr/>
              <a:t>‹#›</a:t>
            </a:fld>
            <a:endParaRPr lang="cs-CZ"/>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Klepnutím lze upravit styl předlohy nadpisů.</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fld id="{9999F8EE-943C-4B7D-BBC0-3084EAAFCC1C}" type="datetimeFigureOut">
              <a:rPr lang="cs-CZ" smtClean="0"/>
              <a:pPr/>
              <a:t>4.3.2013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73CF68FF-5B0B-41BF-8B28-7110B021D215}" type="slidenum">
              <a:rPr lang="cs-CZ" smtClean="0"/>
              <a:pPr/>
              <a:t>‹#›</a:t>
            </a:fld>
            <a:endParaRPr lang="cs-CZ"/>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9999F8EE-943C-4B7D-BBC0-3084EAAFCC1C}" type="datetimeFigureOut">
              <a:rPr lang="cs-CZ" smtClean="0"/>
              <a:pPr/>
              <a:t>4.3.2013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73CF68FF-5B0B-41BF-8B28-7110B021D215}" type="slidenum">
              <a:rPr lang="cs-CZ" smtClean="0"/>
              <a:pPr/>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9999F8EE-943C-4B7D-BBC0-3084EAAFCC1C}" type="datetimeFigureOut">
              <a:rPr lang="cs-CZ" smtClean="0"/>
              <a:pPr/>
              <a:t>4.3.2013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73CF68FF-5B0B-41BF-8B28-7110B021D215}" type="slidenum">
              <a:rPr lang="cs-CZ" smtClean="0"/>
              <a:pPr/>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66"/>
        </a:solidFill>
        <a:effectLst/>
      </p:bgPr>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999F8EE-943C-4B7D-BBC0-3084EAAFCC1C}" type="datetimeFigureOut">
              <a:rPr lang="cs-CZ" smtClean="0"/>
              <a:pPr/>
              <a:t>4.3.2013</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3CF68FF-5B0B-41BF-8B28-7110B021D215}" type="slidenum">
              <a:rPr lang="cs-CZ" smtClean="0"/>
              <a:pPr/>
              <a:t>‹#›</a:t>
            </a:fld>
            <a:endParaRPr lang="cs-CZ"/>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6.xml"/><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3" Type="http://schemas.openxmlformats.org/officeDocument/2006/relationships/image" Target="../media/image4.wmf"/><Relationship Id="rId2" Type="http://schemas.openxmlformats.org/officeDocument/2006/relationships/image" Target="../media/image3.wmf"/><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7.xml"/><Relationship Id="rId4" Type="http://schemas.openxmlformats.org/officeDocument/2006/relationships/image" Target="../media/image7.gif"/></Relationships>
</file>

<file path=ppt/slides/_rels/slide7.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7.xml"/><Relationship Id="rId4" Type="http://schemas.openxmlformats.org/officeDocument/2006/relationships/image" Target="../media/image12.png"/></Relationships>
</file>

<file path=ppt/slides/_rels/slide11.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3.jpeg"/><Relationship Id="rId1" Type="http://schemas.openxmlformats.org/officeDocument/2006/relationships/slideLayout" Target="../slideLayouts/slideLayout7.xml"/><Relationship Id="rId5" Type="http://schemas.openxmlformats.org/officeDocument/2006/relationships/image" Target="../media/image16.jpeg"/><Relationship Id="rId4" Type="http://schemas.openxmlformats.org/officeDocument/2006/relationships/image" Target="../media/image15.jpe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7.xml"/><Relationship Id="rId4" Type="http://schemas.openxmlformats.org/officeDocument/2006/relationships/image" Target="../media/image19.gif"/></Relationships>
</file>

<file path=ppt/slides/_rels/slide15.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image" Target="../media/image23.jpeg"/><Relationship Id="rId5" Type="http://schemas.openxmlformats.org/officeDocument/2006/relationships/image" Target="../media/image22.jpeg"/><Relationship Id="rId4" Type="http://schemas.openxmlformats.org/officeDocument/2006/relationships/image" Target="../media/image21.jpe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png"/><Relationship Id="rId1" Type="http://schemas.openxmlformats.org/officeDocument/2006/relationships/slideLayout" Target="../slideLayouts/slideLayout7.xml"/><Relationship Id="rId4" Type="http://schemas.openxmlformats.org/officeDocument/2006/relationships/image" Target="../media/image26.jpeg"/></Relationships>
</file>

<file path=ppt/slides/_rels/slide20.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image" Target="../media/image27.jpeg"/><Relationship Id="rId1" Type="http://schemas.openxmlformats.org/officeDocument/2006/relationships/slideLayout" Target="../slideLayouts/slideLayout7.xml"/><Relationship Id="rId4" Type="http://schemas.openxmlformats.org/officeDocument/2006/relationships/image" Target="../media/image29.jpe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png"/><Relationship Id="rId1" Type="http://schemas.openxmlformats.org/officeDocument/2006/relationships/slideLayout" Target="../slideLayouts/slideLayout7.xml"/><Relationship Id="rId4" Type="http://schemas.openxmlformats.org/officeDocument/2006/relationships/image" Target="../media/image32.gif"/></Relationships>
</file>

<file path=ppt/slides/_rels/slide24.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image" Target="../media/image33.jpe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36.gif"/><Relationship Id="rId2" Type="http://schemas.openxmlformats.org/officeDocument/2006/relationships/image" Target="../media/image35.png"/><Relationship Id="rId1" Type="http://schemas.openxmlformats.org/officeDocument/2006/relationships/slideLayout" Target="../slideLayouts/slideLayout7.xml"/><Relationship Id="rId4" Type="http://schemas.openxmlformats.org/officeDocument/2006/relationships/image" Target="../media/image37.png"/></Relationships>
</file>

<file path=ppt/slides/_rels/slide28.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image" Target="../media/image38.pn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image" Target="../media/image40.png"/><Relationship Id="rId1" Type="http://schemas.openxmlformats.org/officeDocument/2006/relationships/slideLayout" Target="../slideLayouts/slideLayout7.xml"/><Relationship Id="rId4" Type="http://schemas.openxmlformats.org/officeDocument/2006/relationships/image" Target="../media/image42.gif"/></Relationships>
</file>

<file path=ppt/slides/_rels/slide32.xml.rels><?xml version="1.0" encoding="UTF-8" standalone="yes"?>
<Relationships xmlns="http://schemas.openxmlformats.org/package/2006/relationships"><Relationship Id="rId3" Type="http://schemas.openxmlformats.org/officeDocument/2006/relationships/image" Target="../media/image44.jpeg"/><Relationship Id="rId2" Type="http://schemas.openxmlformats.org/officeDocument/2006/relationships/image" Target="../media/image43.jpeg"/><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image" Target="../media/image45.png"/><Relationship Id="rId1" Type="http://schemas.openxmlformats.org/officeDocument/2006/relationships/slideLayout" Target="../slideLayouts/slideLayout7.xml"/><Relationship Id="rId4" Type="http://schemas.openxmlformats.org/officeDocument/2006/relationships/image" Target="../media/image47.gif"/></Relationships>
</file>

<file path=ppt/slides/_rels/slide36.xml.rels><?xml version="1.0" encoding="UTF-8" standalone="yes"?>
<Relationships xmlns="http://schemas.openxmlformats.org/package/2006/relationships"><Relationship Id="rId3" Type="http://schemas.openxmlformats.org/officeDocument/2006/relationships/image" Target="../media/image49.jpeg"/><Relationship Id="rId2" Type="http://schemas.openxmlformats.org/officeDocument/2006/relationships/image" Target="../media/image48.jpeg"/><Relationship Id="rId1" Type="http://schemas.openxmlformats.org/officeDocument/2006/relationships/slideLayout" Target="../slideLayouts/slideLayout7.xml"/><Relationship Id="rId5" Type="http://schemas.openxmlformats.org/officeDocument/2006/relationships/image" Target="../media/image51.jpeg"/><Relationship Id="rId4" Type="http://schemas.openxmlformats.org/officeDocument/2006/relationships/image" Target="../media/image50.jpeg"/></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image" Target="../media/image52.gif"/><Relationship Id="rId1" Type="http://schemas.openxmlformats.org/officeDocument/2006/relationships/slideLayout" Target="../slideLayouts/slideLayout7.xml"/><Relationship Id="rId4" Type="http://schemas.openxmlformats.org/officeDocument/2006/relationships/image" Target="../media/image54.png"/></Relationships>
</file>

<file path=ppt/slides/_rels/slide40.xml.rels><?xml version="1.0" encoding="UTF-8" standalone="yes"?>
<Relationships xmlns="http://schemas.openxmlformats.org/package/2006/relationships"><Relationship Id="rId2" Type="http://schemas.openxmlformats.org/officeDocument/2006/relationships/image" Target="../media/image55.png"/><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image" Target="../media/image56.jpeg"/><Relationship Id="rId1" Type="http://schemas.openxmlformats.org/officeDocument/2006/relationships/slideLayout" Target="../slideLayouts/slideLayout7.xml"/><Relationship Id="rId4" Type="http://schemas.openxmlformats.org/officeDocument/2006/relationships/image" Target="../media/image58.png"/></Relationships>
</file>

<file path=ppt/slides/_rels/slide43.xml.rels><?xml version="1.0" encoding="UTF-8" standalone="yes"?>
<Relationships xmlns="http://schemas.openxmlformats.org/package/2006/relationships"><Relationship Id="rId2" Type="http://schemas.openxmlformats.org/officeDocument/2006/relationships/image" Target="../media/image59.jpeg"/><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3" Type="http://schemas.openxmlformats.org/officeDocument/2006/relationships/image" Target="../media/image61.jpeg"/><Relationship Id="rId2" Type="http://schemas.openxmlformats.org/officeDocument/2006/relationships/image" Target="../media/image60.jpeg"/><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8" Type="http://schemas.openxmlformats.org/officeDocument/2006/relationships/hyperlink" Target="http://www.adventura.cz/images/zeme/usa-mapa2.gif" TargetMode="External"/><Relationship Id="rId13" Type="http://schemas.openxmlformats.org/officeDocument/2006/relationships/hyperlink" Target="http://upload.wikimedia.org/wikipedia/commons/b/ba/Flag_of_Germany.svg" TargetMode="External"/><Relationship Id="rId18" Type="http://schemas.openxmlformats.org/officeDocument/2006/relationships/hyperlink" Target="http://upload.wikimedia.org/wikipedia/commons/8/83/Coat_of_arms_of_the_Netherlands_(1815-1907).svg" TargetMode="External"/><Relationship Id="rId3" Type="http://schemas.openxmlformats.org/officeDocument/2006/relationships/hyperlink" Target="http://www.euroskop.cz/gallery/3/1040-mapa_nemecko.gif" TargetMode="External"/><Relationship Id="rId21" Type="http://schemas.openxmlformats.org/officeDocument/2006/relationships/hyperlink" Target="http://upload.wikimedia.org/wikipedia/commons/4/4c/Flag_of_Sweden.svg" TargetMode="External"/><Relationship Id="rId7" Type="http://schemas.openxmlformats.org/officeDocument/2006/relationships/hyperlink" Target="http://www.cestovatel.cz/images/mapy/svedsko.gif" TargetMode="External"/><Relationship Id="rId12" Type="http://schemas.openxmlformats.org/officeDocument/2006/relationships/hyperlink" Target="http://dovolena.zajezdy.cz/img/mapy_statu/indie_145.gif?time=2012" TargetMode="External"/><Relationship Id="rId17" Type="http://schemas.openxmlformats.org/officeDocument/2006/relationships/hyperlink" Target="http://upload.wikimedia.org/wikipedia/commons/2/20/Flag_of_the_Netherlands.svg" TargetMode="External"/><Relationship Id="rId2" Type="http://schemas.openxmlformats.org/officeDocument/2006/relationships/hyperlink" Target="http://www.office.microsoft.com/" TargetMode="External"/><Relationship Id="rId16" Type="http://schemas.openxmlformats.org/officeDocument/2006/relationships/hyperlink" Target="http://upload.wikimedia.org/wikipedia/commons/b/b7/Armoiries_r%C3%A9publique_fran%C3%A7aise.svg" TargetMode="External"/><Relationship Id="rId20" Type="http://schemas.openxmlformats.org/officeDocument/2006/relationships/hyperlink" Target="http://upload.wikimedia.org/wikipedia/commons/d/dd/Royal_Arms_of_England_(1198-1340).svg" TargetMode="External"/><Relationship Id="rId1" Type="http://schemas.openxmlformats.org/officeDocument/2006/relationships/slideLayout" Target="../slideLayouts/slideLayout4.xml"/><Relationship Id="rId6" Type="http://schemas.openxmlformats.org/officeDocument/2006/relationships/hyperlink" Target="http://brytna.tym.sk/img/mapa.jpg" TargetMode="External"/><Relationship Id="rId11" Type="http://schemas.openxmlformats.org/officeDocument/2006/relationships/hyperlink" Target="http://dovolena.zajezdy.cz/img/mapy_statu/singapur_217.gif?time=2012" TargetMode="External"/><Relationship Id="rId5" Type="http://schemas.openxmlformats.org/officeDocument/2006/relationships/hyperlink" Target="http://www.euroskop.cz/gallery/64/19254-nizozemsko_mapa.gif" TargetMode="External"/><Relationship Id="rId15" Type="http://schemas.openxmlformats.org/officeDocument/2006/relationships/hyperlink" Target="http://upload.wikimedia.org/wikipedia/commons/c/c3/Flag_of_France.svg" TargetMode="External"/><Relationship Id="rId10" Type="http://schemas.openxmlformats.org/officeDocument/2006/relationships/hyperlink" Target="http://mapasveta.info/australie/images/australia_sm_2008.gif" TargetMode="External"/><Relationship Id="rId19" Type="http://schemas.openxmlformats.org/officeDocument/2006/relationships/hyperlink" Target="http://upload.wikimedia.org/wikipedia/commons/b/be/Flag_of_England.svg" TargetMode="External"/><Relationship Id="rId4" Type="http://schemas.openxmlformats.org/officeDocument/2006/relationships/hyperlink" Target="http://upload.wikimedia.org/wikipedia/commons/4/4a/Mapa_Francie.PNG" TargetMode="External"/><Relationship Id="rId9" Type="http://schemas.openxmlformats.org/officeDocument/2006/relationships/hyperlink" Target="http://ssc.invia.cz/img/atlas/country-maps/61.gif" TargetMode="External"/><Relationship Id="rId14" Type="http://schemas.openxmlformats.org/officeDocument/2006/relationships/hyperlink" Target="http://upload.wikimedia.org/wikipedia/commons/8/80/Coat_of_Arms_of_Germany.svg" TargetMode="External"/><Relationship Id="rId22" Type="http://schemas.openxmlformats.org/officeDocument/2006/relationships/hyperlink" Target="http://upload.wikimedia.org/wikipedia/commons/8/8d/Greater_coat_of_arms_of_Sweden.svg" TargetMode="External"/></Relationships>
</file>

<file path=ppt/slides/_rels/slide46.xml.rels><?xml version="1.0" encoding="UTF-8" standalone="yes"?>
<Relationships xmlns="http://schemas.openxmlformats.org/package/2006/relationships"><Relationship Id="rId8" Type="http://schemas.openxmlformats.org/officeDocument/2006/relationships/hyperlink" Target="http://upload.wikimedia.org/wikipedia/commons/4/48/Flag_of_Singapore.svg" TargetMode="External"/><Relationship Id="rId13" Type="http://schemas.openxmlformats.org/officeDocument/2006/relationships/hyperlink" Target="http://img.ihned.cz/attachment.php/690/23767690/aiotu3F7HMNkl6QWbcdefpqy01STUw29/1010714730_dejvice8_650x433_.jpg" TargetMode="External"/><Relationship Id="rId18" Type="http://schemas.openxmlformats.org/officeDocument/2006/relationships/hyperlink" Target="http://lide.uhk.cz/pdf/ucitel/vaclavl1/04_05a_konference_prisp/didakticke_zvyklosti/o10.jpg" TargetMode="External"/><Relationship Id="rId3" Type="http://schemas.openxmlformats.org/officeDocument/2006/relationships/hyperlink" Target="http://upload.wikimedia.org/wikipedia/commons/b/be/US-GreatSeal-Obverse.svg" TargetMode="External"/><Relationship Id="rId7" Type="http://schemas.openxmlformats.org/officeDocument/2006/relationships/hyperlink" Target="http://upload.wikimedia.org/wikipedia/commons/7/78/Australian_Coat_of_Arms.png" TargetMode="External"/><Relationship Id="rId12" Type="http://schemas.openxmlformats.org/officeDocument/2006/relationships/hyperlink" Target="http://www.skolamichael.cz/web/uploads/image/zazemi_pocitace.jpg" TargetMode="External"/><Relationship Id="rId17" Type="http://schemas.openxmlformats.org/officeDocument/2006/relationships/hyperlink" Target="http://svetrik.blogz.cz/files/skola12.jpg" TargetMode="External"/><Relationship Id="rId2" Type="http://schemas.openxmlformats.org/officeDocument/2006/relationships/hyperlink" Target="http://upload.wikimedia.org/wikipedia/commons/a/a4/Flag_of_the_United_States.svg" TargetMode="External"/><Relationship Id="rId16" Type="http://schemas.openxmlformats.org/officeDocument/2006/relationships/hyperlink" Target="http://svetrik.blogz.cz/files/skola10.jpg" TargetMode="External"/><Relationship Id="rId20" Type="http://schemas.openxmlformats.org/officeDocument/2006/relationships/hyperlink" Target="http://www.zdravky.cz/uploads/article/4252_big.jpg" TargetMode="External"/><Relationship Id="rId1" Type="http://schemas.openxmlformats.org/officeDocument/2006/relationships/slideLayout" Target="../slideLayouts/slideLayout4.xml"/><Relationship Id="rId6" Type="http://schemas.openxmlformats.org/officeDocument/2006/relationships/hyperlink" Target="http://upload.wikimedia.org/wikipedia/commons/b/b9/Flag_of_Australia.svg" TargetMode="External"/><Relationship Id="rId11" Type="http://schemas.openxmlformats.org/officeDocument/2006/relationships/hyperlink" Target="http://upload.wikimedia.org/wikipedia/commons/5/55/Emblem_of_India.svg" TargetMode="External"/><Relationship Id="rId5" Type="http://schemas.openxmlformats.org/officeDocument/2006/relationships/hyperlink" Target="http://upload.wikimedia.org/wikipedia/commons/8/85/Canadian_Coat_of_Arms_Shield.svg" TargetMode="External"/><Relationship Id="rId15" Type="http://schemas.openxmlformats.org/officeDocument/2006/relationships/hyperlink" Target="http://www.mobinfo.cz/foto/2012/10/Samsung_Smart_School_05.jpg" TargetMode="External"/><Relationship Id="rId10" Type="http://schemas.openxmlformats.org/officeDocument/2006/relationships/hyperlink" Target="http://upload.wikimedia.org/wikipedia/commons/4/41/Flag_of_India.svg" TargetMode="External"/><Relationship Id="rId19" Type="http://schemas.openxmlformats.org/officeDocument/2006/relationships/hyperlink" Target="http://www.otevrene-vyucovani.cz/ov/mistnost/mistnost_1.jpg" TargetMode="External"/><Relationship Id="rId4" Type="http://schemas.openxmlformats.org/officeDocument/2006/relationships/hyperlink" Target="http://upload.wikimedia.org/wikipedia/commons/c/cf/Flag_of_Canada.svg" TargetMode="External"/><Relationship Id="rId9" Type="http://schemas.openxmlformats.org/officeDocument/2006/relationships/hyperlink" Target="http://upload.wikimedia.org/wikipedia/commons/3/38/Coat_of_arms_of_Singapore_(blazon).svg" TargetMode="External"/><Relationship Id="rId14" Type="http://schemas.openxmlformats.org/officeDocument/2006/relationships/hyperlink" Target="http://i3.cn.cz/14/1332240383_201203200044_PRG_1.jpg" TargetMode="External"/></Relationships>
</file>

<file path=ppt/slides/_rels/slide47.xml.rels><?xml version="1.0" encoding="UTF-8" standalone="yes"?>
<Relationships xmlns="http://schemas.openxmlformats.org/package/2006/relationships"><Relationship Id="rId8" Type="http://schemas.openxmlformats.org/officeDocument/2006/relationships/hyperlink" Target="http://australie.informationplanet.cz/useruploads/images/galerie_fotek_obecna/skoly_v_australii.jpg" TargetMode="External"/><Relationship Id="rId13" Type="http://schemas.openxmlformats.org/officeDocument/2006/relationships/hyperlink" Target="http://tiscali.cz.imagebox.cz/press/2012/10/07/38773-indicka-skola-ilustracni-fotografie-653x367.jpg" TargetMode="External"/><Relationship Id="rId3" Type="http://schemas.openxmlformats.org/officeDocument/2006/relationships/hyperlink" Target="http://nd05.jxs.cz/257/101/cf21b87794_86609143_o2.jpg" TargetMode="External"/><Relationship Id="rId7" Type="http://schemas.openxmlformats.org/officeDocument/2006/relationships/hyperlink" Target="http://study.cz/sites/default/files/imagecache/gallery_big/photogallery/vancouver-ilac.jpg?1356092766" TargetMode="External"/><Relationship Id="rId12" Type="http://schemas.openxmlformats.org/officeDocument/2006/relationships/hyperlink" Target="https://encrypted-tbn0.gstatic.com/images?q=tbn:ANd9GcT76FiR2-cJgBhRffvgXc2kMNnpQO0swklQZvC0TDcsWPKPvDZ5" TargetMode="External"/><Relationship Id="rId2" Type="http://schemas.openxmlformats.org/officeDocument/2006/relationships/hyperlink" Target="https://encrypted-tbn3.gstatic.com/images?q=tbn:ANd9GcQUex9CCK6rbPjKFp51QkbpV2D-mtq7ecb1m6kaXyrLYGK9r_lP" TargetMode="External"/><Relationship Id="rId1" Type="http://schemas.openxmlformats.org/officeDocument/2006/relationships/slideLayout" Target="../slideLayouts/slideLayout4.xml"/><Relationship Id="rId6" Type="http://schemas.openxmlformats.org/officeDocument/2006/relationships/hyperlink" Target="http://www.busportal.cz/images/stories/2005/1507-P1010115.jpg" TargetMode="External"/><Relationship Id="rId11" Type="http://schemas.openxmlformats.org/officeDocument/2006/relationships/hyperlink" Target="http://www.australiaonline.cz/images/enlarged/77130421.jpg" TargetMode="External"/><Relationship Id="rId5" Type="http://schemas.openxmlformats.org/officeDocument/2006/relationships/hyperlink" Target="https://encrypted-tbn1.gstatic.com/images?q=tbn:ANd9GcTqsgfUIsgWl0fpDg4TkgvOV7pwLPXpRg7j5T_MdzHZO0mn4jQ" TargetMode="External"/><Relationship Id="rId15" Type="http://schemas.openxmlformats.org/officeDocument/2006/relationships/hyperlink" Target="http://www.tibetska-mandala.cz/foto/foto2.jpg" TargetMode="External"/><Relationship Id="rId10" Type="http://schemas.openxmlformats.org/officeDocument/2006/relationships/hyperlink" Target="http://australie.informationplanet.cz/useruploads/images/martin_college/martin_college_sydney.jpg" TargetMode="External"/><Relationship Id="rId4" Type="http://schemas.openxmlformats.org/officeDocument/2006/relationships/hyperlink" Target="http://www.designmagazin.cz/foto/2012/08/skola-vittra-telefonplan-0.jpg" TargetMode="External"/><Relationship Id="rId9" Type="http://schemas.openxmlformats.org/officeDocument/2006/relationships/hyperlink" Target="http://www.boomeranganz.cz/upload/Jazykove%20skoly%20Australie%20a%20vysoke%20skoly%20Australie.jpg" TargetMode="External"/><Relationship Id="rId14" Type="http://schemas.openxmlformats.org/officeDocument/2006/relationships/hyperlink" Target="http://img.mf.cz/463/396/2-14_skola_496x330.jpg" TargetMode="External"/></Relationships>
</file>

<file path=ppt/slides/_rels/slide48.xml.rels><?xml version="1.0" encoding="UTF-8" standalone="yes"?>
<Relationships xmlns="http://schemas.openxmlformats.org/package/2006/relationships"><Relationship Id="rId8" Type="http://schemas.openxmlformats.org/officeDocument/2006/relationships/hyperlink" Target="http://www.topzine.cz/vzdelavaci-system-v-anglii-studenti-z-bohatsich-rodin-maji-vyhodu" TargetMode="External"/><Relationship Id="rId13" Type="http://schemas.openxmlformats.org/officeDocument/2006/relationships/hyperlink" Target="http://referaty.aktuality.sk/skolsky-system-v-usa/referat-10381" TargetMode="External"/><Relationship Id="rId18" Type="http://schemas.openxmlformats.org/officeDocument/2006/relationships/hyperlink" Target="http://www.spomocnik.cz/index.php?id_document=2316" TargetMode="External"/><Relationship Id="rId3" Type="http://schemas.openxmlformats.org/officeDocument/2006/relationships/hyperlink" Target="http://www.ptejteseknihovny.cz/uloziste/aba001/2011/skolstvi-v-nemecku" TargetMode="External"/><Relationship Id="rId7" Type="http://schemas.openxmlformats.org/officeDocument/2006/relationships/hyperlink" Target="http://londyn.worldcity.cz/skolstvi.php" TargetMode="External"/><Relationship Id="rId12" Type="http://schemas.openxmlformats.org/officeDocument/2006/relationships/hyperlink" Target="http://www.nicm.cz/americky-vzdelavaci-system" TargetMode="External"/><Relationship Id="rId17" Type="http://schemas.openxmlformats.org/officeDocument/2006/relationships/hyperlink" Target="http://zs710.eu/index.php/projekty/52-adopce/91-skolstvivindii" TargetMode="External"/><Relationship Id="rId2" Type="http://schemas.openxmlformats.org/officeDocument/2006/relationships/hyperlink" Target="http://lucie-inf.xf.cz/Skolstvi-v-zahranici.html" TargetMode="External"/><Relationship Id="rId16" Type="http://schemas.openxmlformats.org/officeDocument/2006/relationships/hyperlink" Target="http://adopce.polna.sweb.cz/skolstvi.htm" TargetMode="External"/><Relationship Id="rId20" Type="http://schemas.openxmlformats.org/officeDocument/2006/relationships/hyperlink" Target="http://search.mff.cuni.cz/index.htm" TargetMode="External"/><Relationship Id="rId1" Type="http://schemas.openxmlformats.org/officeDocument/2006/relationships/slideLayout" Target="../slideLayouts/slideLayout4.xml"/><Relationship Id="rId6" Type="http://schemas.openxmlformats.org/officeDocument/2006/relationships/hyperlink" Target="http://www.ucitelskenoviny.cz/index.php?archiv&amp;clanek=2674&amp;PHPSESSID=086bfe" TargetMode="External"/><Relationship Id="rId11" Type="http://schemas.openxmlformats.org/officeDocument/2006/relationships/hyperlink" Target="http://kdf.mff.cuni.cz/vyuka/pedagogika/prace.php" TargetMode="External"/><Relationship Id="rId5" Type="http://schemas.openxmlformats.org/officeDocument/2006/relationships/hyperlink" Target="http://www.nicm.cz/francouzsky-vzdelavaci-system" TargetMode="External"/><Relationship Id="rId15" Type="http://schemas.openxmlformats.org/officeDocument/2006/relationships/hyperlink" Target="http://paivindii.blogspot.cz/2009/06/special-pro-sl-annu.html" TargetMode="External"/><Relationship Id="rId10" Type="http://schemas.openxmlformats.org/officeDocument/2006/relationships/hyperlink" Target="http://www.seminarky.cz/Principy-vzdelavaciho-systemu-ve-Svedsku-10813" TargetMode="External"/><Relationship Id="rId19" Type="http://schemas.openxmlformats.org/officeDocument/2006/relationships/hyperlink" Target="http://www.czechtimes.cz/clanky/386-jak-se-zije-v-singapuru" TargetMode="External"/><Relationship Id="rId4" Type="http://schemas.openxmlformats.org/officeDocument/2006/relationships/hyperlink" Target="http://www.nicm.cz/nemecky-vzdelavaci-system" TargetMode="External"/><Relationship Id="rId9" Type="http://schemas.openxmlformats.org/officeDocument/2006/relationships/hyperlink" Target="http://bydleni.idnes.cz/skola-v-anglii-ucitelku-zklamala-dol-/dum_osobnosti.aspx?c=2001M118U01F" TargetMode="External"/><Relationship Id="rId14" Type="http://schemas.openxmlformats.org/officeDocument/2006/relationships/hyperlink" Target="http://www.nicm.cz/kanadsky-vzdelavaci-syste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Obdélník 3"/>
          <p:cNvSpPr/>
          <p:nvPr/>
        </p:nvSpPr>
        <p:spPr>
          <a:xfrm>
            <a:off x="539552" y="548680"/>
            <a:ext cx="8136904" cy="5760640"/>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graphicFrame>
        <p:nvGraphicFramePr>
          <p:cNvPr id="3" name="Tabulka 2"/>
          <p:cNvGraphicFramePr>
            <a:graphicFrameLocks noGrp="1"/>
          </p:cNvGraphicFramePr>
          <p:nvPr/>
        </p:nvGraphicFramePr>
        <p:xfrm>
          <a:off x="2793397" y="2996952"/>
          <a:ext cx="3866836" cy="868680"/>
        </p:xfrm>
        <a:graphic>
          <a:graphicData uri="http://schemas.openxmlformats.org/drawingml/2006/table">
            <a:tbl>
              <a:tblPr/>
              <a:tblGrid>
                <a:gridCol w="1992431"/>
                <a:gridCol w="1874405"/>
              </a:tblGrid>
              <a:tr h="254127">
                <a:tc>
                  <a:txBody>
                    <a:bodyPr/>
                    <a:lstStyle/>
                    <a:p>
                      <a:r>
                        <a:rPr lang="cs-CZ" sz="1300" b="1" dirty="0">
                          <a:latin typeface="Calibri"/>
                        </a:rPr>
                        <a:t>Autor:</a:t>
                      </a:r>
                      <a:endParaRPr lang="cs-CZ"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66B3FF"/>
                    </a:solidFill>
                  </a:tcPr>
                </a:tc>
                <a:tc>
                  <a:txBody>
                    <a:bodyPr/>
                    <a:lstStyle/>
                    <a:p>
                      <a:r>
                        <a:rPr lang="cs-CZ" sz="1300" dirty="0">
                          <a:latin typeface="Calibri"/>
                        </a:rPr>
                        <a:t>Mgr. Jitka Hříbková</a:t>
                      </a:r>
                      <a:endParaRPr lang="cs-CZ"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66B3FF"/>
                    </a:solidFill>
                  </a:tcPr>
                </a:tc>
              </a:tr>
              <a:tr h="254032">
                <a:tc>
                  <a:txBody>
                    <a:bodyPr/>
                    <a:lstStyle/>
                    <a:p>
                      <a:r>
                        <a:rPr lang="cs-CZ" sz="1300" b="1" dirty="0">
                          <a:latin typeface="Calibri"/>
                        </a:rPr>
                        <a:t>Číslo </a:t>
                      </a:r>
                      <a:r>
                        <a:rPr lang="cs-CZ" sz="1300" b="1" dirty="0" err="1">
                          <a:latin typeface="Calibri"/>
                        </a:rPr>
                        <a:t>DUMu</a:t>
                      </a:r>
                      <a:r>
                        <a:rPr lang="cs-CZ" sz="1300" b="1" dirty="0">
                          <a:latin typeface="Calibri"/>
                        </a:rPr>
                        <a:t>:</a:t>
                      </a:r>
                      <a:endParaRPr lang="cs-CZ"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66B3FF"/>
                    </a:solidFill>
                  </a:tcPr>
                </a:tc>
                <a:tc>
                  <a:txBody>
                    <a:bodyPr/>
                    <a:lstStyle/>
                    <a:p>
                      <a:r>
                        <a:rPr lang="cs-CZ" sz="1300" dirty="0" smtClean="0">
                          <a:latin typeface="Calibri"/>
                        </a:rPr>
                        <a:t>VkO6 - 5</a:t>
                      </a:r>
                      <a:endParaRPr lang="cs-CZ"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66B3FF"/>
                    </a:solidFill>
                  </a:tcPr>
                </a:tc>
              </a:tr>
              <a:tr h="254127">
                <a:tc>
                  <a:txBody>
                    <a:bodyPr/>
                    <a:lstStyle/>
                    <a:p>
                      <a:r>
                        <a:rPr lang="cs-CZ" sz="1300" b="1" dirty="0">
                          <a:latin typeface="Calibri"/>
                        </a:rPr>
                        <a:t>Datum ověření ve </a:t>
                      </a:r>
                      <a:r>
                        <a:rPr lang="cs-CZ" sz="1300" b="1" dirty="0" smtClean="0">
                          <a:latin typeface="Calibri"/>
                        </a:rPr>
                        <a:t> výuce</a:t>
                      </a:r>
                      <a:r>
                        <a:rPr lang="cs-CZ" sz="1300" b="1" dirty="0">
                          <a:latin typeface="Calibri"/>
                        </a:rPr>
                        <a:t>:</a:t>
                      </a:r>
                      <a:endParaRPr lang="cs-CZ"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66B3FF"/>
                    </a:solidFill>
                  </a:tcPr>
                </a:tc>
                <a:tc>
                  <a:txBody>
                    <a:bodyPr/>
                    <a:lstStyle/>
                    <a:p>
                      <a:r>
                        <a:rPr lang="cs-CZ" sz="1300" dirty="0" smtClean="0">
                          <a:latin typeface="Calibri"/>
                        </a:rPr>
                        <a:t>10. 11. 2010</a:t>
                      </a:r>
                      <a:endParaRPr lang="cs-CZ"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66B3FF"/>
                    </a:solidFill>
                  </a:tcPr>
                </a:tc>
              </a:tr>
            </a:tbl>
          </a:graphicData>
        </a:graphic>
      </p:graphicFrame>
      <p:sp>
        <p:nvSpPr>
          <p:cNvPr id="7" name="Obdélník 6"/>
          <p:cNvSpPr/>
          <p:nvPr/>
        </p:nvSpPr>
        <p:spPr>
          <a:xfrm>
            <a:off x="755576" y="5805264"/>
            <a:ext cx="6264696" cy="369332"/>
          </a:xfrm>
          <a:prstGeom prst="rect">
            <a:avLst/>
          </a:prstGeom>
        </p:spPr>
        <p:txBody>
          <a:bodyPr wrap="square">
            <a:spAutoFit/>
          </a:bodyPr>
          <a:lstStyle/>
          <a:p>
            <a:r>
              <a:rPr lang="cs-CZ" u="sng" dirty="0"/>
              <a:t>Téma:</a:t>
            </a:r>
            <a:r>
              <a:rPr lang="cs-CZ" dirty="0"/>
              <a:t> </a:t>
            </a:r>
            <a:r>
              <a:rPr lang="cs-CZ" dirty="0" smtClean="0"/>
              <a:t>Školství v zahraničí</a:t>
            </a:r>
            <a:endParaRPr lang="cs-CZ" dirty="0"/>
          </a:p>
        </p:txBody>
      </p:sp>
      <p:sp>
        <p:nvSpPr>
          <p:cNvPr id="9" name="Obdélník 8"/>
          <p:cNvSpPr/>
          <p:nvPr/>
        </p:nvSpPr>
        <p:spPr>
          <a:xfrm>
            <a:off x="755576" y="5435932"/>
            <a:ext cx="3099438" cy="369332"/>
          </a:xfrm>
          <a:prstGeom prst="rect">
            <a:avLst/>
          </a:prstGeom>
        </p:spPr>
        <p:txBody>
          <a:bodyPr wrap="none">
            <a:spAutoFit/>
          </a:bodyPr>
          <a:lstStyle/>
          <a:p>
            <a:r>
              <a:rPr lang="cs-CZ" u="sng" dirty="0" err="1"/>
              <a:t>Tématický</a:t>
            </a:r>
            <a:r>
              <a:rPr lang="cs-CZ" u="sng" dirty="0"/>
              <a:t> okruh</a:t>
            </a:r>
            <a:r>
              <a:rPr lang="cs-CZ" dirty="0"/>
              <a:t>: </a:t>
            </a:r>
            <a:r>
              <a:rPr lang="cs-CZ" dirty="0" smtClean="0"/>
              <a:t>Život ve škole</a:t>
            </a:r>
            <a:endParaRPr lang="cs-CZ" dirty="0"/>
          </a:p>
        </p:txBody>
      </p:sp>
      <p:sp>
        <p:nvSpPr>
          <p:cNvPr id="10" name="Obdélník 9"/>
          <p:cNvSpPr/>
          <p:nvPr/>
        </p:nvSpPr>
        <p:spPr>
          <a:xfrm>
            <a:off x="755576" y="5066600"/>
            <a:ext cx="3649717" cy="369332"/>
          </a:xfrm>
          <a:prstGeom prst="rect">
            <a:avLst/>
          </a:prstGeom>
        </p:spPr>
        <p:txBody>
          <a:bodyPr wrap="none">
            <a:spAutoFit/>
          </a:bodyPr>
          <a:lstStyle/>
          <a:p>
            <a:r>
              <a:rPr lang="cs-CZ" u="sng" dirty="0"/>
              <a:t>Vzdělávací obor</a:t>
            </a:r>
            <a:r>
              <a:rPr lang="cs-CZ" dirty="0"/>
              <a:t>: </a:t>
            </a:r>
            <a:r>
              <a:rPr lang="cs-CZ" dirty="0" smtClean="0"/>
              <a:t>Výchova k občanství</a:t>
            </a:r>
            <a:endParaRPr lang="cs-CZ" dirty="0"/>
          </a:p>
        </p:txBody>
      </p:sp>
      <p:sp>
        <p:nvSpPr>
          <p:cNvPr id="11" name="Obdélník 10"/>
          <p:cNvSpPr/>
          <p:nvPr/>
        </p:nvSpPr>
        <p:spPr>
          <a:xfrm>
            <a:off x="755576" y="4697268"/>
            <a:ext cx="3734099" cy="369332"/>
          </a:xfrm>
          <a:prstGeom prst="rect">
            <a:avLst/>
          </a:prstGeom>
        </p:spPr>
        <p:txBody>
          <a:bodyPr wrap="none">
            <a:spAutoFit/>
          </a:bodyPr>
          <a:lstStyle/>
          <a:p>
            <a:r>
              <a:rPr lang="cs-CZ" u="sng" dirty="0"/>
              <a:t>Vzdělávací oblast</a:t>
            </a:r>
            <a:r>
              <a:rPr lang="cs-CZ" dirty="0"/>
              <a:t>: Člověk a </a:t>
            </a:r>
            <a:r>
              <a:rPr lang="cs-CZ" dirty="0" smtClean="0"/>
              <a:t>společnost</a:t>
            </a:r>
            <a:endParaRPr lang="cs-CZ" dirty="0"/>
          </a:p>
        </p:txBody>
      </p:sp>
      <p:sp>
        <p:nvSpPr>
          <p:cNvPr id="12" name="Obdélník 11"/>
          <p:cNvSpPr/>
          <p:nvPr/>
        </p:nvSpPr>
        <p:spPr>
          <a:xfrm>
            <a:off x="755576" y="4327936"/>
            <a:ext cx="1392432" cy="369332"/>
          </a:xfrm>
          <a:prstGeom prst="rect">
            <a:avLst/>
          </a:prstGeom>
        </p:spPr>
        <p:txBody>
          <a:bodyPr wrap="none">
            <a:spAutoFit/>
          </a:bodyPr>
          <a:lstStyle/>
          <a:p>
            <a:r>
              <a:rPr lang="cs-CZ" u="sng" dirty="0"/>
              <a:t>Ročník</a:t>
            </a:r>
            <a:r>
              <a:rPr lang="cs-CZ" dirty="0"/>
              <a:t>: šestý</a:t>
            </a:r>
          </a:p>
        </p:txBody>
      </p:sp>
      <p:sp>
        <p:nvSpPr>
          <p:cNvPr id="13" name="Obdélník 12"/>
          <p:cNvSpPr/>
          <p:nvPr/>
        </p:nvSpPr>
        <p:spPr>
          <a:xfrm>
            <a:off x="2671388" y="2214156"/>
            <a:ext cx="2993063" cy="369332"/>
          </a:xfrm>
          <a:prstGeom prst="rect">
            <a:avLst/>
          </a:prstGeom>
        </p:spPr>
        <p:txBody>
          <a:bodyPr wrap="none">
            <a:spAutoFit/>
          </a:bodyPr>
          <a:lstStyle/>
          <a:p>
            <a:r>
              <a:rPr lang="da-DK" dirty="0"/>
              <a:t>Projekt: OP VK 1.4 709998205</a:t>
            </a:r>
          </a:p>
        </p:txBody>
      </p:sp>
      <p:sp>
        <p:nvSpPr>
          <p:cNvPr id="14" name="Obdélník 13"/>
          <p:cNvSpPr/>
          <p:nvPr/>
        </p:nvSpPr>
        <p:spPr>
          <a:xfrm>
            <a:off x="2627784" y="2466037"/>
            <a:ext cx="3858685" cy="369332"/>
          </a:xfrm>
          <a:prstGeom prst="rect">
            <a:avLst/>
          </a:prstGeom>
        </p:spPr>
        <p:txBody>
          <a:bodyPr wrap="none">
            <a:spAutoFit/>
          </a:bodyPr>
          <a:lstStyle/>
          <a:p>
            <a:r>
              <a:rPr lang="cs-CZ" dirty="0" smtClean="0"/>
              <a:t> Číslo </a:t>
            </a:r>
            <a:r>
              <a:rPr lang="cs-CZ" dirty="0"/>
              <a:t>projektu: CZ.1.07/1.4.00/21.0440</a:t>
            </a:r>
          </a:p>
        </p:txBody>
      </p:sp>
      <p:pic>
        <p:nvPicPr>
          <p:cNvPr id="14341" name="Picture 5"/>
          <p:cNvPicPr>
            <a:picLocks noChangeAspect="1" noChangeArrowheads="1"/>
          </p:cNvPicPr>
          <p:nvPr/>
        </p:nvPicPr>
        <p:blipFill>
          <a:blip r:embed="rId3" cstate="print"/>
          <a:srcRect/>
          <a:stretch>
            <a:fillRect/>
          </a:stretch>
        </p:blipFill>
        <p:spPr bwMode="auto">
          <a:xfrm>
            <a:off x="755576" y="1732374"/>
            <a:ext cx="1304925" cy="1971675"/>
          </a:xfrm>
          <a:prstGeom prst="rect">
            <a:avLst/>
          </a:prstGeom>
          <a:noFill/>
          <a:ln w="9525">
            <a:noFill/>
            <a:miter lim="800000"/>
            <a:headEnd/>
            <a:tailEnd/>
          </a:ln>
        </p:spPr>
      </p:pic>
      <p:pic>
        <p:nvPicPr>
          <p:cNvPr id="3074" name="Picture 2" descr="http://zsgenklapalka.wz.cz/telowebu/obsah_soubory/logo_grant.JPG"/>
          <p:cNvPicPr>
            <a:picLocks noChangeAspect="1" noChangeArrowheads="1"/>
          </p:cNvPicPr>
          <p:nvPr/>
        </p:nvPicPr>
        <p:blipFill>
          <a:blip r:embed="rId4" cstate="print"/>
          <a:srcRect/>
          <a:stretch>
            <a:fillRect/>
          </a:stretch>
        </p:blipFill>
        <p:spPr bwMode="auto">
          <a:xfrm>
            <a:off x="2060501" y="648957"/>
            <a:ext cx="5472608" cy="1195867"/>
          </a:xfrm>
          <a:prstGeom prst="rect">
            <a:avLst/>
          </a:prstGeom>
          <a:noFill/>
        </p:spPr>
      </p:pic>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Obdélník 3"/>
          <p:cNvSpPr/>
          <p:nvPr/>
        </p:nvSpPr>
        <p:spPr>
          <a:xfrm>
            <a:off x="395536" y="548680"/>
            <a:ext cx="8136904" cy="5760640"/>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3" name="Obdélník 2"/>
          <p:cNvSpPr/>
          <p:nvPr/>
        </p:nvSpPr>
        <p:spPr>
          <a:xfrm>
            <a:off x="899592" y="836712"/>
            <a:ext cx="7128792" cy="3416320"/>
          </a:xfrm>
          <a:prstGeom prst="rect">
            <a:avLst/>
          </a:prstGeom>
        </p:spPr>
        <p:txBody>
          <a:bodyPr wrap="square">
            <a:spAutoFit/>
          </a:bodyPr>
          <a:lstStyle/>
          <a:p>
            <a:r>
              <a:rPr lang="cs-CZ" b="1" u="sng" dirty="0"/>
              <a:t>ANOTACE</a:t>
            </a:r>
          </a:p>
          <a:p>
            <a:endParaRPr lang="cs-CZ" b="1" dirty="0"/>
          </a:p>
          <a:p>
            <a:r>
              <a:rPr lang="cs-CZ" b="1" dirty="0"/>
              <a:t>Digitální výukový materiál </a:t>
            </a:r>
            <a:r>
              <a:rPr lang="cs-CZ" b="1" dirty="0" smtClean="0"/>
              <a:t>ŠKOLSTVÍ V ZAHRANIČÍ  je součástí výkladové hodiny.</a:t>
            </a:r>
          </a:p>
          <a:p>
            <a:endParaRPr lang="cs-CZ" b="1" dirty="0"/>
          </a:p>
          <a:p>
            <a:r>
              <a:rPr lang="cs-CZ" dirty="0" smtClean="0"/>
              <a:t>Výklad </a:t>
            </a:r>
            <a:r>
              <a:rPr lang="cs-CZ" dirty="0"/>
              <a:t>je doplněn obrázky </a:t>
            </a:r>
            <a:r>
              <a:rPr lang="cs-CZ" dirty="0" smtClean="0"/>
              <a:t>z galerie a z internetu.</a:t>
            </a:r>
          </a:p>
          <a:p>
            <a:endParaRPr lang="cs-CZ" dirty="0"/>
          </a:p>
          <a:p>
            <a:endParaRPr lang="cs-CZ" b="1" dirty="0"/>
          </a:p>
          <a:p>
            <a:r>
              <a:rPr lang="cs-CZ" b="1" dirty="0"/>
              <a:t>Výukový materiál je určen pro žáky 6. </a:t>
            </a:r>
            <a:r>
              <a:rPr lang="cs-CZ" b="1" dirty="0" smtClean="0"/>
              <a:t>ročníku.</a:t>
            </a:r>
          </a:p>
          <a:p>
            <a:endParaRPr lang="cs-CZ" b="1" dirty="0"/>
          </a:p>
          <a:p>
            <a:r>
              <a:rPr lang="cs-CZ" dirty="0"/>
              <a:t>Práce je určena na interaktivní tabuli SMART Notebook</a:t>
            </a:r>
            <a:r>
              <a:rPr lang="cs-CZ" dirty="0" smtClean="0"/>
              <a:t>.</a:t>
            </a:r>
          </a:p>
          <a:p>
            <a:endParaRPr lang="cs-CZ" dirty="0"/>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gradFill>
          <a:gsLst>
            <a:gs pos="0">
              <a:srgbClr val="825600"/>
            </a:gs>
            <a:gs pos="13000">
              <a:srgbClr val="FFA800"/>
            </a:gs>
            <a:gs pos="28000">
              <a:srgbClr val="825600"/>
            </a:gs>
            <a:gs pos="42999">
              <a:srgbClr val="FFA800"/>
            </a:gs>
            <a:gs pos="58000">
              <a:srgbClr val="825600"/>
            </a:gs>
            <a:gs pos="72000">
              <a:srgbClr val="FFA800"/>
            </a:gs>
            <a:gs pos="87000">
              <a:srgbClr val="825600"/>
            </a:gs>
            <a:gs pos="100000">
              <a:srgbClr val="FFA800"/>
            </a:gs>
          </a:gsLst>
          <a:lin ang="5400000" scaled="0"/>
        </a:gradFill>
        <a:effectLst/>
      </p:bgPr>
    </p:bg>
    <p:spTree>
      <p:nvGrpSpPr>
        <p:cNvPr id="1" name=""/>
        <p:cNvGrpSpPr/>
        <p:nvPr/>
      </p:nvGrpSpPr>
      <p:grpSpPr>
        <a:xfrm>
          <a:off x="0" y="0"/>
          <a:ext cx="0" cy="0"/>
          <a:chOff x="0" y="0"/>
          <a:chExt cx="0" cy="0"/>
        </a:xfrm>
      </p:grpSpPr>
      <p:sp>
        <p:nvSpPr>
          <p:cNvPr id="2" name="Nadpis 1"/>
          <p:cNvSpPr>
            <a:spLocks noGrp="1"/>
          </p:cNvSpPr>
          <p:nvPr>
            <p:ph type="ctrTitle"/>
          </p:nvPr>
        </p:nvSpPr>
        <p:spPr/>
        <p:txBody>
          <a:bodyPr>
            <a:normAutofit/>
          </a:bodyPr>
          <a:lstStyle/>
          <a:p>
            <a:r>
              <a:rPr lang="cs-CZ" sz="6600" b="1" u="sng" dirty="0" smtClean="0">
                <a:effectLst>
                  <a:outerShdw blurRad="38100" dist="38100" dir="2700000" algn="tl">
                    <a:srgbClr val="000000">
                      <a:alpha val="43137"/>
                    </a:srgbClr>
                  </a:outerShdw>
                </a:effectLst>
              </a:rPr>
              <a:t>Školství v zahraničí</a:t>
            </a:r>
            <a:endParaRPr lang="cs-CZ" sz="6600" b="1" u="sng" dirty="0">
              <a:effectLst>
                <a:outerShdw blurRad="38100" dist="38100" dir="2700000" algn="tl">
                  <a:srgbClr val="000000">
                    <a:alpha val="43137"/>
                  </a:srgbClr>
                </a:outerShdw>
              </a:effectLst>
            </a:endParaRPr>
          </a:p>
        </p:txBody>
      </p:sp>
      <p:sp>
        <p:nvSpPr>
          <p:cNvPr id="3" name="Podnadpis 2"/>
          <p:cNvSpPr>
            <a:spLocks noGrp="1"/>
          </p:cNvSpPr>
          <p:nvPr>
            <p:ph type="subTitle" idx="1"/>
          </p:nvPr>
        </p:nvSpPr>
        <p:spPr/>
        <p:txBody>
          <a:bodyPr/>
          <a:lstStyle/>
          <a:p>
            <a:endParaRPr lang="cs-CZ"/>
          </a:p>
        </p:txBody>
      </p:sp>
      <p:pic>
        <p:nvPicPr>
          <p:cNvPr id="1026" name="Picture 2" descr="C:\Documents and Settings\Hříbková Jitka\Local Settings\Temporary Internet Files\Content.IE5\X0HCQ757\MC900222073[1].wmf"/>
          <p:cNvPicPr>
            <a:picLocks noChangeAspect="1" noChangeArrowheads="1"/>
          </p:cNvPicPr>
          <p:nvPr/>
        </p:nvPicPr>
        <p:blipFill>
          <a:blip r:embed="rId2" cstate="print"/>
          <a:srcRect/>
          <a:stretch>
            <a:fillRect/>
          </a:stretch>
        </p:blipFill>
        <p:spPr bwMode="auto">
          <a:xfrm>
            <a:off x="6732240" y="404664"/>
            <a:ext cx="1780337" cy="1818742"/>
          </a:xfrm>
          <a:prstGeom prst="rect">
            <a:avLst/>
          </a:prstGeom>
          <a:noFill/>
        </p:spPr>
      </p:pic>
      <p:pic>
        <p:nvPicPr>
          <p:cNvPr id="1028" name="Picture 4" descr="C:\Documents and Settings\Hříbková Jitka\Local Settings\Temporary Internet Files\Content.IE5\2WCTPPAG\MC900213435[1].wmf"/>
          <p:cNvPicPr>
            <a:picLocks noChangeAspect="1" noChangeArrowheads="1"/>
          </p:cNvPicPr>
          <p:nvPr/>
        </p:nvPicPr>
        <p:blipFill>
          <a:blip r:embed="rId3" cstate="print"/>
          <a:srcRect/>
          <a:stretch>
            <a:fillRect/>
          </a:stretch>
        </p:blipFill>
        <p:spPr bwMode="auto">
          <a:xfrm>
            <a:off x="755576" y="620688"/>
            <a:ext cx="1818742" cy="1486814"/>
          </a:xfrm>
          <a:prstGeom prst="rect">
            <a:avLst/>
          </a:prstGeom>
          <a:noFill/>
        </p:spPr>
      </p:pic>
      <p:sp>
        <p:nvSpPr>
          <p:cNvPr id="6" name="Nadpis 1"/>
          <p:cNvSpPr txBox="1">
            <a:spLocks/>
          </p:cNvSpPr>
          <p:nvPr/>
        </p:nvSpPr>
        <p:spPr>
          <a:xfrm>
            <a:off x="5004048" y="5805264"/>
            <a:ext cx="3736032" cy="546199"/>
          </a:xfrm>
          <a:prstGeom prst="rect">
            <a:avLst/>
          </a:prstGeom>
        </p:spPr>
        <p:txBody>
          <a:bodyPr vert="horz" lIns="91440" tIns="45720" rIns="91440" bIns="45720" rtlCol="0" anchor="ctr">
            <a:normAutofit/>
          </a:bodyPr>
          <a:ls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cs-CZ" sz="1200" b="1" i="0" strike="noStrike" kern="1200" cap="none" spc="0" normalizeH="0" baseline="0" noProof="0" dirty="0" smtClean="0">
                <a:ln>
                  <a:noFill/>
                </a:ln>
                <a:solidFill>
                  <a:schemeClr val="tx1"/>
                </a:solidFill>
                <a:effectLst>
                  <a:outerShdw blurRad="38100" dist="38100" dir="2700000" algn="tl">
                    <a:srgbClr val="000000">
                      <a:alpha val="43137"/>
                    </a:srgbClr>
                  </a:outerShdw>
                </a:effectLst>
                <a:uLnTx/>
                <a:uFillTx/>
                <a:latin typeface="+mj-lt"/>
                <a:ea typeface="+mj-ea"/>
                <a:cs typeface="+mj-cs"/>
              </a:rPr>
              <a:t>Zpracovala: Mgr.</a:t>
            </a:r>
            <a:r>
              <a:rPr kumimoji="0" lang="cs-CZ" sz="1200" b="1" i="0" strike="noStrike" kern="1200" cap="none" spc="0" normalizeH="0" noProof="0" dirty="0" smtClean="0">
                <a:ln>
                  <a:noFill/>
                </a:ln>
                <a:solidFill>
                  <a:schemeClr val="tx1"/>
                </a:solidFill>
                <a:effectLst>
                  <a:outerShdw blurRad="38100" dist="38100" dir="2700000" algn="tl">
                    <a:srgbClr val="000000">
                      <a:alpha val="43137"/>
                    </a:srgbClr>
                  </a:outerShdw>
                </a:effectLst>
                <a:uLnTx/>
                <a:uFillTx/>
                <a:latin typeface="+mj-lt"/>
                <a:ea typeface="+mj-ea"/>
                <a:cs typeface="+mj-cs"/>
              </a:rPr>
              <a:t> Jitka Hříbková, ZŠ </a:t>
            </a:r>
            <a:r>
              <a:rPr kumimoji="0" lang="cs-CZ" sz="1200" b="1" i="0" strike="noStrike" kern="1200" cap="none" spc="0" normalizeH="0" noProof="0" dirty="0" err="1" smtClean="0">
                <a:ln>
                  <a:noFill/>
                </a:ln>
                <a:solidFill>
                  <a:schemeClr val="tx1"/>
                </a:solidFill>
                <a:effectLst>
                  <a:outerShdw blurRad="38100" dist="38100" dir="2700000" algn="tl">
                    <a:srgbClr val="000000">
                      <a:alpha val="43137"/>
                    </a:srgbClr>
                  </a:outerShdw>
                </a:effectLst>
                <a:uLnTx/>
                <a:uFillTx/>
                <a:latin typeface="+mj-lt"/>
                <a:ea typeface="+mj-ea"/>
                <a:cs typeface="+mj-cs"/>
              </a:rPr>
              <a:t>Dyjákovice</a:t>
            </a:r>
            <a:endParaRPr kumimoji="0" lang="cs-CZ" sz="1200" b="1" i="0" strike="noStrike" kern="1200" cap="none" spc="0" normalizeH="0" baseline="0" noProof="0" dirty="0">
              <a:ln>
                <a:noFill/>
              </a:ln>
              <a:solidFill>
                <a:schemeClr val="tx1"/>
              </a:solidFill>
              <a:effectLst>
                <a:outerShdw blurRad="38100" dist="38100" dir="2700000" algn="tl">
                  <a:srgbClr val="000000">
                    <a:alpha val="43137"/>
                  </a:srgbClr>
                </a:outerShdw>
              </a:effectLst>
              <a:uLnTx/>
              <a:uFillTx/>
              <a:latin typeface="+mj-lt"/>
              <a:ea typeface="+mj-ea"/>
              <a:cs typeface="+mj-cs"/>
            </a:endParaRPr>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Zaoblený obdélník 3"/>
          <p:cNvSpPr/>
          <p:nvPr/>
        </p:nvSpPr>
        <p:spPr>
          <a:xfrm>
            <a:off x="251520" y="332656"/>
            <a:ext cx="8568952" cy="5976664"/>
          </a:xfrm>
          <a:prstGeom prst="roundRect">
            <a:avLst/>
          </a:prstGeom>
          <a:solidFill>
            <a:srgbClr val="FFCC00"/>
          </a:solidFill>
          <a:ln>
            <a:solidFill>
              <a:srgbClr val="FFFF1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 name="Nadpis 1"/>
          <p:cNvSpPr>
            <a:spLocks noGrp="1"/>
          </p:cNvSpPr>
          <p:nvPr>
            <p:ph type="title"/>
          </p:nvPr>
        </p:nvSpPr>
        <p:spPr/>
        <p:txBody>
          <a:bodyPr/>
          <a:lstStyle/>
          <a:p>
            <a:r>
              <a:rPr lang="cs-CZ" b="1" u="sng" dirty="0" smtClean="0">
                <a:effectLst>
                  <a:outerShdw blurRad="38100" dist="38100" dir="2700000" algn="tl">
                    <a:srgbClr val="000000">
                      <a:alpha val="43137"/>
                    </a:srgbClr>
                  </a:outerShdw>
                </a:effectLst>
              </a:rPr>
              <a:t>Německo</a:t>
            </a:r>
            <a:endParaRPr lang="cs-CZ" b="1" u="sng" dirty="0">
              <a:effectLst>
                <a:outerShdw blurRad="38100" dist="38100" dir="2700000" algn="tl">
                  <a:srgbClr val="000000">
                    <a:alpha val="43137"/>
                  </a:srgbClr>
                </a:outerShdw>
              </a:effectLst>
            </a:endParaRPr>
          </a:p>
        </p:txBody>
      </p:sp>
      <p:sp>
        <p:nvSpPr>
          <p:cNvPr id="3" name="Zástupný symbol pro obsah 2"/>
          <p:cNvSpPr>
            <a:spLocks noGrp="1"/>
          </p:cNvSpPr>
          <p:nvPr>
            <p:ph idx="1"/>
          </p:nvPr>
        </p:nvSpPr>
        <p:spPr>
          <a:xfrm>
            <a:off x="251520" y="1600200"/>
            <a:ext cx="8568952" cy="4525963"/>
          </a:xfrm>
        </p:spPr>
        <p:txBody>
          <a:bodyPr>
            <a:normAutofit/>
          </a:bodyPr>
          <a:lstStyle/>
          <a:p>
            <a:pPr algn="just"/>
            <a:r>
              <a:rPr lang="cs-CZ" sz="2200" dirty="0" smtClean="0"/>
              <a:t>Vzdělávání v Německu je řízeno jednotlivými spolkovými vládami, podmínky škol a jejich osnovy se v jednotlivých státech liší.</a:t>
            </a:r>
          </a:p>
          <a:p>
            <a:pPr algn="just">
              <a:buNone/>
            </a:pPr>
            <a:endParaRPr lang="cs-CZ" sz="2200" dirty="0" smtClean="0"/>
          </a:p>
          <a:p>
            <a:pPr algn="just"/>
            <a:r>
              <a:rPr lang="cs-CZ" sz="2200" dirty="0" smtClean="0"/>
              <a:t>Vedle sebe zde fungují školy </a:t>
            </a:r>
            <a:r>
              <a:rPr lang="cs-CZ" sz="2200" b="1" u="sng" dirty="0" smtClean="0"/>
              <a:t>státní, soukromé a církevní</a:t>
            </a:r>
            <a:r>
              <a:rPr lang="cs-CZ" sz="2200" dirty="0" smtClean="0"/>
              <a:t>. </a:t>
            </a:r>
          </a:p>
          <a:p>
            <a:pPr algn="just">
              <a:buNone/>
            </a:pPr>
            <a:endParaRPr lang="cs-CZ" sz="2200" dirty="0" smtClean="0"/>
          </a:p>
          <a:p>
            <a:pPr algn="just"/>
            <a:r>
              <a:rPr lang="cs-CZ" sz="2200" dirty="0" smtClean="0"/>
              <a:t>Všechny tyto školy v jednotlivých státech tvoří vlastní rámec vzdělávání, který musí respektovat široký spolkový rámec. </a:t>
            </a:r>
          </a:p>
          <a:p>
            <a:pPr algn="just">
              <a:buNone/>
            </a:pPr>
            <a:endParaRPr lang="cs-CZ" sz="2200" dirty="0" smtClean="0"/>
          </a:p>
          <a:p>
            <a:pPr algn="just"/>
            <a:r>
              <a:rPr lang="cs-CZ" sz="2200" dirty="0" smtClean="0"/>
              <a:t>Pro všechny spolkové země je stejná délka povinné školní docházky, zajištění návaznosti všech stupňů, označení vzdělávacích zařízení a vzájemné uznávání. </a:t>
            </a:r>
          </a:p>
          <a:p>
            <a:pPr algn="just"/>
            <a:endParaRPr lang="cs-CZ" sz="2200" dirty="0"/>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Zaoblený obdélník 3"/>
          <p:cNvSpPr/>
          <p:nvPr/>
        </p:nvSpPr>
        <p:spPr>
          <a:xfrm>
            <a:off x="251520" y="332656"/>
            <a:ext cx="8568952" cy="5976664"/>
          </a:xfrm>
          <a:prstGeom prst="roundRect">
            <a:avLst/>
          </a:prstGeom>
          <a:solidFill>
            <a:srgbClr val="FFCC00"/>
          </a:solidFill>
          <a:ln>
            <a:solidFill>
              <a:srgbClr val="FFFF1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 name="Nadpis 1"/>
          <p:cNvSpPr>
            <a:spLocks noGrp="1"/>
          </p:cNvSpPr>
          <p:nvPr>
            <p:ph type="title"/>
          </p:nvPr>
        </p:nvSpPr>
        <p:spPr/>
        <p:txBody>
          <a:bodyPr/>
          <a:lstStyle/>
          <a:p>
            <a:r>
              <a:rPr lang="cs-CZ" b="1" u="sng" dirty="0" smtClean="0">
                <a:effectLst>
                  <a:outerShdw blurRad="38100" dist="38100" dir="2700000" algn="tl">
                    <a:srgbClr val="000000">
                      <a:alpha val="43137"/>
                    </a:srgbClr>
                  </a:outerShdw>
                </a:effectLst>
              </a:rPr>
              <a:t>Německo</a:t>
            </a:r>
            <a:endParaRPr lang="cs-CZ" b="1" u="sng" dirty="0">
              <a:effectLst>
                <a:outerShdw blurRad="38100" dist="38100" dir="2700000" algn="tl">
                  <a:srgbClr val="000000">
                    <a:alpha val="43137"/>
                  </a:srgbClr>
                </a:outerShdw>
              </a:effectLst>
            </a:endParaRPr>
          </a:p>
        </p:txBody>
      </p:sp>
      <p:sp>
        <p:nvSpPr>
          <p:cNvPr id="3" name="Zástupný symbol pro obsah 2"/>
          <p:cNvSpPr>
            <a:spLocks noGrp="1"/>
          </p:cNvSpPr>
          <p:nvPr>
            <p:ph idx="1"/>
          </p:nvPr>
        </p:nvSpPr>
        <p:spPr>
          <a:xfrm>
            <a:off x="251520" y="1600200"/>
            <a:ext cx="8568952" cy="4525963"/>
          </a:xfrm>
        </p:spPr>
        <p:txBody>
          <a:bodyPr>
            <a:normAutofit fontScale="70000" lnSpcReduction="20000"/>
          </a:bodyPr>
          <a:lstStyle/>
          <a:p>
            <a:pPr lvl="0" algn="just"/>
            <a:r>
              <a:rPr lang="cs-CZ" dirty="0" smtClean="0"/>
              <a:t>Povinná školní docházka začíná šestým rokem žáka, zpravidla trvá 9 - 10 let .</a:t>
            </a:r>
          </a:p>
          <a:p>
            <a:pPr lvl="0" algn="just"/>
            <a:r>
              <a:rPr lang="cs-CZ" b="1" dirty="0" smtClean="0"/>
              <a:t>Základní škola</a:t>
            </a:r>
            <a:r>
              <a:rPr lang="cs-CZ" dirty="0" smtClean="0"/>
              <a:t> - </a:t>
            </a:r>
            <a:r>
              <a:rPr lang="cs-CZ" b="1" dirty="0" err="1" smtClean="0"/>
              <a:t>Grundschule</a:t>
            </a:r>
            <a:r>
              <a:rPr lang="cs-CZ" dirty="0" smtClean="0"/>
              <a:t> - trvá 4 roky. V deseti letech se </a:t>
            </a:r>
            <a:r>
              <a:rPr lang="cs-CZ" dirty="0" err="1" smtClean="0"/>
              <a:t>roz</a:t>
            </a:r>
            <a:r>
              <a:rPr lang="cs-CZ" dirty="0" smtClean="0"/>
              <a:t>-hoduje, jakou cestou se malý student vydá. </a:t>
            </a:r>
          </a:p>
          <a:p>
            <a:pPr lvl="0" algn="just"/>
            <a:r>
              <a:rPr lang="cs-CZ" dirty="0" smtClean="0"/>
              <a:t>Další vzdělání se </a:t>
            </a:r>
            <a:r>
              <a:rPr lang="cs-CZ" u="sng" dirty="0" smtClean="0"/>
              <a:t>dělí na tři proudy: </a:t>
            </a:r>
          </a:p>
          <a:p>
            <a:pPr lvl="0" algn="just"/>
            <a:r>
              <a:rPr lang="cs-CZ" b="1" dirty="0" smtClean="0"/>
              <a:t>1. hlavní škola</a:t>
            </a:r>
            <a:r>
              <a:rPr lang="cs-CZ" dirty="0" smtClean="0"/>
              <a:t> - </a:t>
            </a:r>
            <a:r>
              <a:rPr lang="cs-CZ" b="1" dirty="0" err="1" smtClean="0"/>
              <a:t>Hauptschule</a:t>
            </a:r>
            <a:r>
              <a:rPr lang="cs-CZ" dirty="0" smtClean="0"/>
              <a:t> - 5-6 let studia - poskytuje všeobecné vzdělání, je určena pro méně nadané děti. V současnosti takové školy navštěvují převážně děti imigrantů, které nejsou tak jazykově vybaveny. </a:t>
            </a:r>
          </a:p>
          <a:p>
            <a:pPr lvl="0" algn="just"/>
            <a:r>
              <a:rPr lang="cs-CZ" b="1" dirty="0" smtClean="0"/>
              <a:t>2. reálná škola</a:t>
            </a:r>
            <a:r>
              <a:rPr lang="cs-CZ" dirty="0" smtClean="0"/>
              <a:t> - </a:t>
            </a:r>
            <a:r>
              <a:rPr lang="cs-CZ" b="1" dirty="0" err="1" smtClean="0"/>
              <a:t>Realschule</a:t>
            </a:r>
            <a:r>
              <a:rPr lang="cs-CZ" b="1" dirty="0" smtClean="0"/>
              <a:t> </a:t>
            </a:r>
            <a:r>
              <a:rPr lang="cs-CZ" dirty="0" smtClean="0"/>
              <a:t>- 6 let studia - ukončení tohoto typu studia je předpokladem pro další vzdělávání na středních školách, gymnáziích, odborných gymnáziích a vyšších odborných školách.</a:t>
            </a:r>
          </a:p>
          <a:p>
            <a:pPr lvl="0" algn="just"/>
            <a:r>
              <a:rPr lang="cs-CZ" b="1" dirty="0" smtClean="0"/>
              <a:t>3. gymnázium - Gymnasium</a:t>
            </a:r>
            <a:r>
              <a:rPr lang="cs-CZ" dirty="0" smtClean="0"/>
              <a:t> - 9 let studia, zpravidla 5. - 13. ročník. </a:t>
            </a:r>
          </a:p>
          <a:p>
            <a:pPr algn="just"/>
            <a:endParaRPr lang="cs-CZ" dirty="0"/>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Zaoblený obdélník 6"/>
          <p:cNvSpPr/>
          <p:nvPr/>
        </p:nvSpPr>
        <p:spPr>
          <a:xfrm>
            <a:off x="251520" y="404664"/>
            <a:ext cx="8568952" cy="5976664"/>
          </a:xfrm>
          <a:prstGeom prst="roundRect">
            <a:avLst/>
          </a:prstGeom>
          <a:solidFill>
            <a:srgbClr val="FFCC00"/>
          </a:solidFill>
          <a:ln>
            <a:solidFill>
              <a:srgbClr val="FFFF1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pic>
        <p:nvPicPr>
          <p:cNvPr id="4" name="Obrázek 3" descr="Soubor:Coat of Arms of Germany.svg"/>
          <p:cNvPicPr/>
          <p:nvPr/>
        </p:nvPicPr>
        <p:blipFill>
          <a:blip r:embed="rId2" cstate="print"/>
          <a:srcRect/>
          <a:stretch>
            <a:fillRect/>
          </a:stretch>
        </p:blipFill>
        <p:spPr bwMode="auto">
          <a:xfrm>
            <a:off x="6156176" y="3429000"/>
            <a:ext cx="1533525" cy="1990725"/>
          </a:xfrm>
          <a:prstGeom prst="rect">
            <a:avLst/>
          </a:prstGeom>
          <a:ln>
            <a:noFill/>
          </a:ln>
          <a:effectLst>
            <a:outerShdw blurRad="292100" dist="139700" dir="2700000" algn="tl" rotWithShape="0">
              <a:srgbClr val="333333">
                <a:alpha val="65000"/>
              </a:srgbClr>
            </a:outerShdw>
          </a:effectLst>
        </p:spPr>
      </p:pic>
      <p:pic>
        <p:nvPicPr>
          <p:cNvPr id="5" name="Obrázek 4" descr="Soubor:Flag of Germany.svg"/>
          <p:cNvPicPr/>
          <p:nvPr/>
        </p:nvPicPr>
        <p:blipFill>
          <a:blip r:embed="rId3" cstate="print"/>
          <a:srcRect/>
          <a:stretch>
            <a:fillRect/>
          </a:stretch>
        </p:blipFill>
        <p:spPr bwMode="auto">
          <a:xfrm>
            <a:off x="5148064" y="836712"/>
            <a:ext cx="3343275" cy="2009775"/>
          </a:xfrm>
          <a:prstGeom prst="rect">
            <a:avLst/>
          </a:prstGeom>
          <a:ln>
            <a:noFill/>
          </a:ln>
          <a:effectLst>
            <a:outerShdw blurRad="292100" dist="139700" dir="2700000" algn="tl" rotWithShape="0">
              <a:srgbClr val="333333">
                <a:alpha val="65000"/>
              </a:srgbClr>
            </a:outerShdw>
          </a:effectLst>
        </p:spPr>
      </p:pic>
      <p:pic>
        <p:nvPicPr>
          <p:cNvPr id="38914" name="Picture 2" descr="Německo"/>
          <p:cNvPicPr>
            <a:picLocks noChangeAspect="1" noChangeArrowheads="1"/>
          </p:cNvPicPr>
          <p:nvPr/>
        </p:nvPicPr>
        <p:blipFill>
          <a:blip r:embed="rId4" cstate="print"/>
          <a:srcRect/>
          <a:stretch>
            <a:fillRect/>
          </a:stretch>
        </p:blipFill>
        <p:spPr bwMode="auto">
          <a:xfrm>
            <a:off x="611560" y="980728"/>
            <a:ext cx="4248472" cy="4558392"/>
          </a:xfrm>
          <a:prstGeom prst="rect">
            <a:avLst/>
          </a:prstGeom>
          <a:ln>
            <a:noFill/>
          </a:ln>
          <a:effectLst>
            <a:outerShdw blurRad="292100" dist="139700" dir="2700000" algn="tl" rotWithShape="0">
              <a:srgbClr val="333333">
                <a:alpha val="65000"/>
              </a:srgbClr>
            </a:outerShdw>
          </a:effectLst>
        </p:spPr>
      </p:pic>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Zaoblený obdélník 6"/>
          <p:cNvSpPr/>
          <p:nvPr/>
        </p:nvSpPr>
        <p:spPr>
          <a:xfrm>
            <a:off x="251520" y="332656"/>
            <a:ext cx="8568952" cy="5976664"/>
          </a:xfrm>
          <a:prstGeom prst="roundRect">
            <a:avLst/>
          </a:prstGeom>
          <a:solidFill>
            <a:srgbClr val="FFCC00"/>
          </a:solidFill>
          <a:ln>
            <a:solidFill>
              <a:srgbClr val="FFFF1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pic>
        <p:nvPicPr>
          <p:cNvPr id="37890" name="Picture 2" descr="http://www.skolamichael.cz/web/uploads/image/zazemi_pocitace.jpg"/>
          <p:cNvPicPr>
            <a:picLocks noChangeAspect="1" noChangeArrowheads="1"/>
          </p:cNvPicPr>
          <p:nvPr/>
        </p:nvPicPr>
        <p:blipFill>
          <a:blip r:embed="rId2" cstate="print"/>
          <a:srcRect/>
          <a:stretch>
            <a:fillRect/>
          </a:stretch>
        </p:blipFill>
        <p:spPr bwMode="auto">
          <a:xfrm>
            <a:off x="683568" y="692696"/>
            <a:ext cx="6191250" cy="2647951"/>
          </a:xfrm>
          <a:prstGeom prst="rect">
            <a:avLst/>
          </a:prstGeom>
          <a:ln>
            <a:noFill/>
          </a:ln>
          <a:effectLst>
            <a:outerShdw blurRad="292100" dist="139700" dir="2700000" algn="tl" rotWithShape="0">
              <a:srgbClr val="333333">
                <a:alpha val="65000"/>
              </a:srgbClr>
            </a:outerShdw>
          </a:effectLst>
        </p:spPr>
      </p:pic>
      <p:pic>
        <p:nvPicPr>
          <p:cNvPr id="39939" name="Picture 3" descr="http://monitor24.cz/videos/media/k2/items/cache/60cac5bf67bfb0259c686e8da95fd599_XL.jpg"/>
          <p:cNvPicPr>
            <a:picLocks noChangeAspect="1" noChangeArrowheads="1"/>
          </p:cNvPicPr>
          <p:nvPr/>
        </p:nvPicPr>
        <p:blipFill>
          <a:blip r:embed="rId3" cstate="print"/>
          <a:srcRect/>
          <a:stretch>
            <a:fillRect/>
          </a:stretch>
        </p:blipFill>
        <p:spPr bwMode="auto">
          <a:xfrm>
            <a:off x="3563888" y="3501008"/>
            <a:ext cx="4680520" cy="2632793"/>
          </a:xfrm>
          <a:prstGeom prst="rect">
            <a:avLst/>
          </a:prstGeom>
          <a:ln>
            <a:noFill/>
          </a:ln>
          <a:effectLst>
            <a:outerShdw blurRad="292100" dist="139700" dir="2700000" algn="tl" rotWithShape="0">
              <a:srgbClr val="333333">
                <a:alpha val="65000"/>
              </a:srgbClr>
            </a:outerShdw>
          </a:effectLst>
        </p:spPr>
      </p:pic>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FCC66"/>
        </a:solidFill>
        <a:effectLst/>
      </p:bgPr>
    </p:bg>
    <p:spTree>
      <p:nvGrpSpPr>
        <p:cNvPr id="1" name=""/>
        <p:cNvGrpSpPr/>
        <p:nvPr/>
      </p:nvGrpSpPr>
      <p:grpSpPr>
        <a:xfrm>
          <a:off x="0" y="0"/>
          <a:ext cx="0" cy="0"/>
          <a:chOff x="0" y="0"/>
          <a:chExt cx="0" cy="0"/>
        </a:xfrm>
      </p:grpSpPr>
      <p:sp>
        <p:nvSpPr>
          <p:cNvPr id="4" name="Zaoblený obdélník 3"/>
          <p:cNvSpPr/>
          <p:nvPr/>
        </p:nvSpPr>
        <p:spPr>
          <a:xfrm>
            <a:off x="251520" y="332656"/>
            <a:ext cx="8568952" cy="5976664"/>
          </a:xfrm>
          <a:prstGeom prst="roundRect">
            <a:avLst/>
          </a:prstGeom>
          <a:solidFill>
            <a:srgbClr val="FF9933"/>
          </a:solidFill>
          <a:ln>
            <a:solidFill>
              <a:srgbClr val="FF993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 name="Nadpis 1"/>
          <p:cNvSpPr>
            <a:spLocks noGrp="1"/>
          </p:cNvSpPr>
          <p:nvPr>
            <p:ph type="title"/>
          </p:nvPr>
        </p:nvSpPr>
        <p:spPr/>
        <p:txBody>
          <a:bodyPr/>
          <a:lstStyle/>
          <a:p>
            <a:r>
              <a:rPr lang="cs-CZ" b="1" u="sng" dirty="0" smtClean="0">
                <a:effectLst>
                  <a:outerShdw blurRad="38100" dist="38100" dir="2700000" algn="tl">
                    <a:srgbClr val="000000">
                      <a:alpha val="43137"/>
                    </a:srgbClr>
                  </a:outerShdw>
                </a:effectLst>
              </a:rPr>
              <a:t>Francie</a:t>
            </a:r>
            <a:endParaRPr lang="cs-CZ" b="1" u="sng" dirty="0">
              <a:effectLst>
                <a:outerShdw blurRad="38100" dist="38100" dir="2700000" algn="tl">
                  <a:srgbClr val="000000">
                    <a:alpha val="43137"/>
                  </a:srgbClr>
                </a:outerShdw>
              </a:effectLst>
            </a:endParaRPr>
          </a:p>
        </p:txBody>
      </p:sp>
      <p:sp>
        <p:nvSpPr>
          <p:cNvPr id="3" name="Zástupný symbol pro obsah 2"/>
          <p:cNvSpPr>
            <a:spLocks noGrp="1"/>
          </p:cNvSpPr>
          <p:nvPr>
            <p:ph idx="1"/>
          </p:nvPr>
        </p:nvSpPr>
        <p:spPr>
          <a:xfrm>
            <a:off x="457200" y="1600201"/>
            <a:ext cx="8229600" cy="4277072"/>
          </a:xfrm>
        </p:spPr>
        <p:txBody>
          <a:bodyPr>
            <a:normAutofit fontScale="85000" lnSpcReduction="10000"/>
          </a:bodyPr>
          <a:lstStyle/>
          <a:p>
            <a:pPr lvl="0"/>
            <a:r>
              <a:rPr lang="cs-CZ" sz="2600" dirty="0" smtClean="0"/>
              <a:t>Školní docházka </a:t>
            </a:r>
            <a:r>
              <a:rPr lang="cs-CZ" sz="2600" b="1" dirty="0" smtClean="0"/>
              <a:t>- 6 – 16 let.</a:t>
            </a:r>
          </a:p>
          <a:p>
            <a:pPr lvl="0" algn="just"/>
            <a:r>
              <a:rPr lang="cs-CZ" sz="2600" dirty="0" smtClean="0"/>
              <a:t>Skládají tři zkoušky ve věku 7-8, 10-11, 15-16 let povinně z matematiky a francouzštiny, nejstarší žáci z angličtiny a němčiny.</a:t>
            </a:r>
          </a:p>
          <a:p>
            <a:pPr lvl="0" algn="just"/>
            <a:r>
              <a:rPr lang="cs-CZ" sz="2600" b="1" u="sng" dirty="0" smtClean="0"/>
              <a:t>Základní škola </a:t>
            </a:r>
            <a:r>
              <a:rPr lang="cs-CZ" sz="2600" b="1" dirty="0" smtClean="0"/>
              <a:t>- </a:t>
            </a:r>
            <a:r>
              <a:rPr lang="cs-CZ" sz="2600" dirty="0" smtClean="0"/>
              <a:t>je povinná pro všechny děti ve věku od 6 do 11 let.</a:t>
            </a:r>
          </a:p>
          <a:p>
            <a:pPr lvl="0" algn="just">
              <a:buNone/>
            </a:pPr>
            <a:endParaRPr lang="cs-CZ" sz="2600" dirty="0" smtClean="0"/>
          </a:p>
          <a:p>
            <a:pPr lvl="0" algn="just"/>
            <a:r>
              <a:rPr lang="cs-CZ" sz="2600" b="1" u="sng" dirty="0" smtClean="0"/>
              <a:t>Střední škola </a:t>
            </a:r>
            <a:r>
              <a:rPr lang="cs-CZ" sz="2600" dirty="0" smtClean="0"/>
              <a:t>- středoškolská výuka se dělí na 2 cykly.</a:t>
            </a:r>
          </a:p>
          <a:p>
            <a:pPr lvl="0" algn="just">
              <a:buNone/>
            </a:pPr>
            <a:endParaRPr lang="cs-CZ" sz="2600" dirty="0" smtClean="0"/>
          </a:p>
          <a:p>
            <a:pPr lvl="0" algn="just"/>
            <a:r>
              <a:rPr lang="cs-CZ" sz="2600" b="1" i="1" dirty="0" smtClean="0"/>
              <a:t>První cyklus</a:t>
            </a:r>
            <a:r>
              <a:rPr lang="cs-CZ" sz="2600" dirty="0" smtClean="0"/>
              <a:t> navštěvují žáci ve věku od 11-12 do 15-16 let, realizuje se na nižší střední škole – </a:t>
            </a:r>
            <a:r>
              <a:rPr lang="cs-CZ" sz="2600" b="1" dirty="0" smtClean="0"/>
              <a:t>college, </a:t>
            </a:r>
            <a:r>
              <a:rPr lang="cs-CZ" sz="2600" dirty="0" smtClean="0"/>
              <a:t>od šesté do třetí třídy (číslování tříd sestupné). Typ školy jednotný, všichni žáci získají stejné vzdělání.</a:t>
            </a:r>
          </a:p>
          <a:p>
            <a:pPr lvl="0" algn="just"/>
            <a:endParaRPr lang="cs-CZ" sz="2600" b="1" i="1" dirty="0" smtClean="0"/>
          </a:p>
          <a:p>
            <a:pPr algn="just"/>
            <a:endParaRPr lang="cs-CZ" dirty="0"/>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FCC66"/>
        </a:solidFill>
        <a:effectLst/>
      </p:bgPr>
    </p:bg>
    <p:spTree>
      <p:nvGrpSpPr>
        <p:cNvPr id="1" name=""/>
        <p:cNvGrpSpPr/>
        <p:nvPr/>
      </p:nvGrpSpPr>
      <p:grpSpPr>
        <a:xfrm>
          <a:off x="0" y="0"/>
          <a:ext cx="0" cy="0"/>
          <a:chOff x="0" y="0"/>
          <a:chExt cx="0" cy="0"/>
        </a:xfrm>
      </p:grpSpPr>
      <p:sp>
        <p:nvSpPr>
          <p:cNvPr id="4" name="Zaoblený obdélník 3"/>
          <p:cNvSpPr/>
          <p:nvPr/>
        </p:nvSpPr>
        <p:spPr>
          <a:xfrm>
            <a:off x="323528" y="332656"/>
            <a:ext cx="8568952" cy="5976664"/>
          </a:xfrm>
          <a:prstGeom prst="roundRect">
            <a:avLst/>
          </a:prstGeom>
          <a:solidFill>
            <a:srgbClr val="FF9933"/>
          </a:solidFill>
          <a:ln>
            <a:solidFill>
              <a:srgbClr val="FF993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3" name="Zástupný symbol pro obsah 2"/>
          <p:cNvSpPr>
            <a:spLocks noGrp="1"/>
          </p:cNvSpPr>
          <p:nvPr>
            <p:ph idx="1"/>
          </p:nvPr>
        </p:nvSpPr>
        <p:spPr>
          <a:xfrm>
            <a:off x="539552" y="1268760"/>
            <a:ext cx="8229600" cy="3556991"/>
          </a:xfrm>
        </p:spPr>
        <p:txBody>
          <a:bodyPr>
            <a:normAutofit fontScale="70000" lnSpcReduction="20000"/>
          </a:bodyPr>
          <a:lstStyle/>
          <a:p>
            <a:pPr lvl="0" algn="just"/>
            <a:r>
              <a:rPr lang="cs-CZ" b="1" i="1" dirty="0" smtClean="0"/>
              <a:t>Druhý cyklus </a:t>
            </a:r>
            <a:r>
              <a:rPr lang="cs-CZ" dirty="0" smtClean="0"/>
              <a:t>je pro žáky od 15-16 do 17-18 let a probíhá na vyšší střední škole – </a:t>
            </a:r>
            <a:r>
              <a:rPr lang="cs-CZ" b="1" dirty="0" err="1" smtClean="0"/>
              <a:t>lycée</a:t>
            </a:r>
            <a:r>
              <a:rPr lang="cs-CZ" b="1" dirty="0" smtClean="0"/>
              <a:t>, </a:t>
            </a:r>
            <a:r>
              <a:rPr lang="cs-CZ" dirty="0" smtClean="0"/>
              <a:t>poskytuje tříleté studium, velké množství oborů. </a:t>
            </a:r>
          </a:p>
          <a:p>
            <a:pPr lvl="0" algn="just"/>
            <a:endParaRPr lang="cs-CZ" dirty="0" smtClean="0"/>
          </a:p>
          <a:p>
            <a:pPr lvl="0" algn="just"/>
            <a:r>
              <a:rPr lang="cs-CZ" dirty="0" smtClean="0"/>
              <a:t>Existují dva typy: </a:t>
            </a:r>
            <a:r>
              <a:rPr lang="cs-CZ" i="1" dirty="0" smtClean="0"/>
              <a:t>všeobecně vzdělávací a technické lyceum </a:t>
            </a:r>
            <a:r>
              <a:rPr lang="cs-CZ" dirty="0" smtClean="0"/>
              <a:t>– zakončené maturitou, která je ve srovnání s českou neobyčejně </a:t>
            </a:r>
            <a:r>
              <a:rPr lang="cs-CZ" b="1" dirty="0" smtClean="0"/>
              <a:t>obtížná </a:t>
            </a:r>
            <a:r>
              <a:rPr lang="cs-CZ" dirty="0" smtClean="0"/>
              <a:t>a </a:t>
            </a:r>
            <a:r>
              <a:rPr lang="cs-CZ" i="1" dirty="0" smtClean="0"/>
              <a:t>odborná lycea</a:t>
            </a:r>
            <a:r>
              <a:rPr lang="cs-CZ" dirty="0" smtClean="0"/>
              <a:t> - zakončená výučním listem nebo složí odbornou maturitu.</a:t>
            </a:r>
          </a:p>
          <a:p>
            <a:pPr lvl="0" algn="just"/>
            <a:endParaRPr lang="cs-CZ" dirty="0" smtClean="0"/>
          </a:p>
          <a:p>
            <a:pPr lvl="0" algn="just"/>
            <a:r>
              <a:rPr lang="cs-CZ" dirty="0" smtClean="0"/>
              <a:t>Studenti maturují z devíti předmětů včetně povinné matematiky, fyziky, a dále také filosofie a dvou světových jazyků.</a:t>
            </a:r>
          </a:p>
          <a:p>
            <a:pPr algn="just"/>
            <a:endParaRPr lang="cs-CZ" dirty="0"/>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FCC66"/>
        </a:solidFill>
        <a:effectLst/>
      </p:bgPr>
    </p:bg>
    <p:spTree>
      <p:nvGrpSpPr>
        <p:cNvPr id="1" name=""/>
        <p:cNvGrpSpPr/>
        <p:nvPr/>
      </p:nvGrpSpPr>
      <p:grpSpPr>
        <a:xfrm>
          <a:off x="0" y="0"/>
          <a:ext cx="0" cy="0"/>
          <a:chOff x="0" y="0"/>
          <a:chExt cx="0" cy="0"/>
        </a:xfrm>
      </p:grpSpPr>
      <p:sp>
        <p:nvSpPr>
          <p:cNvPr id="5" name="Zaoblený obdélník 4"/>
          <p:cNvSpPr/>
          <p:nvPr/>
        </p:nvSpPr>
        <p:spPr>
          <a:xfrm>
            <a:off x="251520" y="332656"/>
            <a:ext cx="8568952" cy="5976664"/>
          </a:xfrm>
          <a:prstGeom prst="roundRect">
            <a:avLst/>
          </a:prstGeom>
          <a:solidFill>
            <a:srgbClr val="FF9933"/>
          </a:solidFill>
          <a:ln>
            <a:solidFill>
              <a:srgbClr val="FF993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pic>
        <p:nvPicPr>
          <p:cNvPr id="2" name="Obrázek 1" descr="Soubor:Flag of France.svg"/>
          <p:cNvPicPr/>
          <p:nvPr/>
        </p:nvPicPr>
        <p:blipFill>
          <a:blip r:embed="rId2" cstate="print"/>
          <a:srcRect/>
          <a:stretch>
            <a:fillRect/>
          </a:stretch>
        </p:blipFill>
        <p:spPr bwMode="auto">
          <a:xfrm>
            <a:off x="5004048" y="836712"/>
            <a:ext cx="3667125" cy="2438400"/>
          </a:xfrm>
          <a:prstGeom prst="rect">
            <a:avLst/>
          </a:prstGeom>
          <a:ln>
            <a:noFill/>
          </a:ln>
          <a:effectLst>
            <a:outerShdw blurRad="292100" dist="139700" dir="2700000" algn="tl" rotWithShape="0">
              <a:srgbClr val="333333">
                <a:alpha val="65000"/>
              </a:srgbClr>
            </a:outerShdw>
          </a:effectLst>
        </p:spPr>
      </p:pic>
      <p:pic>
        <p:nvPicPr>
          <p:cNvPr id="3" name="Obrázek 2" descr="Soubor:Armoiries république française.svg"/>
          <p:cNvPicPr/>
          <p:nvPr/>
        </p:nvPicPr>
        <p:blipFill>
          <a:blip r:embed="rId3" cstate="print"/>
          <a:srcRect/>
          <a:stretch>
            <a:fillRect/>
          </a:stretch>
        </p:blipFill>
        <p:spPr bwMode="auto">
          <a:xfrm>
            <a:off x="6156176" y="3717032"/>
            <a:ext cx="1666875" cy="1895475"/>
          </a:xfrm>
          <a:prstGeom prst="rect">
            <a:avLst/>
          </a:prstGeom>
          <a:ln>
            <a:noFill/>
          </a:ln>
          <a:effectLst>
            <a:outerShdw blurRad="292100" dist="139700" dir="2700000" algn="tl" rotWithShape="0">
              <a:srgbClr val="333333">
                <a:alpha val="65000"/>
              </a:srgbClr>
            </a:outerShdw>
          </a:effectLst>
        </p:spPr>
      </p:pic>
      <p:pic>
        <p:nvPicPr>
          <p:cNvPr id="35842" name="Picture 2" descr="http://upload.wikimedia.org/wikipedia/commons/4/4a/Mapa_Francie.PNG"/>
          <p:cNvPicPr>
            <a:picLocks noChangeAspect="1" noChangeArrowheads="1"/>
          </p:cNvPicPr>
          <p:nvPr/>
        </p:nvPicPr>
        <p:blipFill>
          <a:blip r:embed="rId4" cstate="print"/>
          <a:srcRect/>
          <a:stretch>
            <a:fillRect/>
          </a:stretch>
        </p:blipFill>
        <p:spPr bwMode="auto">
          <a:xfrm>
            <a:off x="539552" y="836712"/>
            <a:ext cx="4217032" cy="4536504"/>
          </a:xfrm>
          <a:prstGeom prst="rect">
            <a:avLst/>
          </a:prstGeom>
          <a:ln>
            <a:noFill/>
          </a:ln>
          <a:effectLst>
            <a:outerShdw blurRad="292100" dist="139700" dir="2700000" algn="tl" rotWithShape="0">
              <a:srgbClr val="333333">
                <a:alpha val="65000"/>
              </a:srgbClr>
            </a:outerShdw>
          </a:effectLst>
        </p:spPr>
      </p:pic>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FCC66"/>
        </a:solidFill>
        <a:effectLst/>
      </p:bgPr>
    </p:bg>
    <p:spTree>
      <p:nvGrpSpPr>
        <p:cNvPr id="1" name=""/>
        <p:cNvGrpSpPr/>
        <p:nvPr/>
      </p:nvGrpSpPr>
      <p:grpSpPr>
        <a:xfrm>
          <a:off x="0" y="0"/>
          <a:ext cx="0" cy="0"/>
          <a:chOff x="0" y="0"/>
          <a:chExt cx="0" cy="0"/>
        </a:xfrm>
      </p:grpSpPr>
      <p:sp>
        <p:nvSpPr>
          <p:cNvPr id="6" name="Zaoblený obdélník 5"/>
          <p:cNvSpPr/>
          <p:nvPr/>
        </p:nvSpPr>
        <p:spPr>
          <a:xfrm>
            <a:off x="179512" y="332656"/>
            <a:ext cx="8568952" cy="5976664"/>
          </a:xfrm>
          <a:prstGeom prst="roundRect">
            <a:avLst/>
          </a:prstGeom>
          <a:solidFill>
            <a:srgbClr val="FF9933"/>
          </a:solidFill>
          <a:ln>
            <a:solidFill>
              <a:srgbClr val="FF993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pic>
        <p:nvPicPr>
          <p:cNvPr id="34820" name="Picture 4" descr="http://img.ihned.cz/attachment.php/690/23767690/aiotu3F7HMNkl6QWbcdefpqy01STUw29/1010714730_dejvice8_650x433_.jpg"/>
          <p:cNvPicPr>
            <a:picLocks noChangeAspect="1" noChangeArrowheads="1"/>
          </p:cNvPicPr>
          <p:nvPr/>
        </p:nvPicPr>
        <p:blipFill>
          <a:blip r:embed="rId2" cstate="print"/>
          <a:srcRect/>
          <a:stretch>
            <a:fillRect/>
          </a:stretch>
        </p:blipFill>
        <p:spPr bwMode="auto">
          <a:xfrm>
            <a:off x="827584" y="3356992"/>
            <a:ext cx="3675234" cy="2448272"/>
          </a:xfrm>
          <a:prstGeom prst="rect">
            <a:avLst/>
          </a:prstGeom>
          <a:ln>
            <a:noFill/>
          </a:ln>
          <a:effectLst>
            <a:outerShdw blurRad="292100" dist="139700" dir="2700000" algn="tl" rotWithShape="0">
              <a:srgbClr val="333333">
                <a:alpha val="65000"/>
              </a:srgbClr>
            </a:outerShdw>
          </a:effectLst>
        </p:spPr>
      </p:pic>
      <p:pic>
        <p:nvPicPr>
          <p:cNvPr id="34822" name="Picture 6" descr="http://i3.cn.cz/14/1332240383_201203200044_PRG_1.jpg"/>
          <p:cNvPicPr>
            <a:picLocks noChangeAspect="1" noChangeArrowheads="1"/>
          </p:cNvPicPr>
          <p:nvPr/>
        </p:nvPicPr>
        <p:blipFill>
          <a:blip r:embed="rId3" cstate="print"/>
          <a:srcRect/>
          <a:stretch>
            <a:fillRect/>
          </a:stretch>
        </p:blipFill>
        <p:spPr bwMode="auto">
          <a:xfrm>
            <a:off x="4716016" y="764704"/>
            <a:ext cx="3528392" cy="2376264"/>
          </a:xfrm>
          <a:prstGeom prst="rect">
            <a:avLst/>
          </a:prstGeom>
          <a:noFill/>
        </p:spPr>
      </p:pic>
      <p:pic>
        <p:nvPicPr>
          <p:cNvPr id="34824" name="Picture 8" descr="http://www.mobinfo.cz/foto/2012/10/Samsung_Smart_School_05.jpg"/>
          <p:cNvPicPr>
            <a:picLocks noChangeAspect="1" noChangeArrowheads="1"/>
          </p:cNvPicPr>
          <p:nvPr/>
        </p:nvPicPr>
        <p:blipFill>
          <a:blip r:embed="rId4" cstate="print"/>
          <a:srcRect/>
          <a:stretch>
            <a:fillRect/>
          </a:stretch>
        </p:blipFill>
        <p:spPr bwMode="auto">
          <a:xfrm>
            <a:off x="4716016" y="3356992"/>
            <a:ext cx="3600400" cy="2448272"/>
          </a:xfrm>
          <a:prstGeom prst="rect">
            <a:avLst/>
          </a:prstGeom>
          <a:ln>
            <a:noFill/>
          </a:ln>
          <a:effectLst>
            <a:outerShdw blurRad="292100" dist="139700" dir="2700000" algn="tl" rotWithShape="0">
              <a:srgbClr val="333333">
                <a:alpha val="65000"/>
              </a:srgbClr>
            </a:outerShdw>
          </a:effectLst>
        </p:spPr>
      </p:pic>
      <p:pic>
        <p:nvPicPr>
          <p:cNvPr id="36866" name="Picture 2" descr="http://www.aise.cz/images/france_1.jpg"/>
          <p:cNvPicPr>
            <a:picLocks noChangeAspect="1" noChangeArrowheads="1"/>
          </p:cNvPicPr>
          <p:nvPr/>
        </p:nvPicPr>
        <p:blipFill>
          <a:blip r:embed="rId5" cstate="print"/>
          <a:srcRect/>
          <a:stretch>
            <a:fillRect/>
          </a:stretch>
        </p:blipFill>
        <p:spPr bwMode="auto">
          <a:xfrm>
            <a:off x="899592" y="764704"/>
            <a:ext cx="3600400" cy="2396839"/>
          </a:xfrm>
          <a:prstGeom prst="rect">
            <a:avLst/>
          </a:prstGeom>
          <a:ln>
            <a:noFill/>
          </a:ln>
          <a:effectLst>
            <a:outerShdw blurRad="292100" dist="139700" dir="2700000" algn="tl" rotWithShape="0">
              <a:srgbClr val="333333">
                <a:alpha val="65000"/>
              </a:srgbClr>
            </a:outerShdw>
          </a:effectLst>
        </p:spPr>
      </p:pic>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accent2">
            <a:lumMod val="60000"/>
            <a:lumOff val="40000"/>
          </a:schemeClr>
        </a:solidFill>
        <a:effectLst/>
      </p:bgPr>
    </p:bg>
    <p:spTree>
      <p:nvGrpSpPr>
        <p:cNvPr id="1" name=""/>
        <p:cNvGrpSpPr/>
        <p:nvPr/>
      </p:nvGrpSpPr>
      <p:grpSpPr>
        <a:xfrm>
          <a:off x="0" y="0"/>
          <a:ext cx="0" cy="0"/>
          <a:chOff x="0" y="0"/>
          <a:chExt cx="0" cy="0"/>
        </a:xfrm>
      </p:grpSpPr>
      <p:sp>
        <p:nvSpPr>
          <p:cNvPr id="4" name="Zaoblený obdélník 3"/>
          <p:cNvSpPr/>
          <p:nvPr/>
        </p:nvSpPr>
        <p:spPr>
          <a:xfrm>
            <a:off x="251520" y="332656"/>
            <a:ext cx="8568952" cy="5976664"/>
          </a:xfrm>
          <a:prstGeom prst="round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 name="Nadpis 1"/>
          <p:cNvSpPr>
            <a:spLocks noGrp="1"/>
          </p:cNvSpPr>
          <p:nvPr>
            <p:ph type="title"/>
          </p:nvPr>
        </p:nvSpPr>
        <p:spPr/>
        <p:txBody>
          <a:bodyPr/>
          <a:lstStyle/>
          <a:p>
            <a:r>
              <a:rPr lang="cs-CZ" b="1" u="sng" dirty="0" smtClean="0">
                <a:effectLst>
                  <a:outerShdw blurRad="38100" dist="38100" dir="2700000" algn="tl">
                    <a:srgbClr val="000000">
                      <a:alpha val="43137"/>
                    </a:srgbClr>
                  </a:outerShdw>
                </a:effectLst>
              </a:rPr>
              <a:t>Nizozemsko</a:t>
            </a:r>
            <a:endParaRPr lang="cs-CZ" b="1" u="sng" dirty="0">
              <a:effectLst>
                <a:outerShdw blurRad="38100" dist="38100" dir="2700000" algn="tl">
                  <a:srgbClr val="000000">
                    <a:alpha val="43137"/>
                  </a:srgbClr>
                </a:outerShdw>
              </a:effectLst>
            </a:endParaRPr>
          </a:p>
        </p:txBody>
      </p:sp>
      <p:sp>
        <p:nvSpPr>
          <p:cNvPr id="3" name="Zástupný symbol pro obsah 2"/>
          <p:cNvSpPr>
            <a:spLocks noGrp="1"/>
          </p:cNvSpPr>
          <p:nvPr>
            <p:ph idx="1"/>
          </p:nvPr>
        </p:nvSpPr>
        <p:spPr>
          <a:xfrm>
            <a:off x="467544" y="1340768"/>
            <a:ext cx="8229600" cy="5040560"/>
          </a:xfrm>
        </p:spPr>
        <p:txBody>
          <a:bodyPr>
            <a:noAutofit/>
          </a:bodyPr>
          <a:lstStyle/>
          <a:p>
            <a:pPr lvl="0" algn="just"/>
            <a:r>
              <a:rPr lang="cs-CZ" sz="2200" dirty="0" smtClean="0"/>
              <a:t>5 -16 let, děti mohou chodit do školy </a:t>
            </a:r>
            <a:r>
              <a:rPr lang="cs-CZ" sz="2200" b="1" dirty="0" smtClean="0"/>
              <a:t>od 4 let.</a:t>
            </a:r>
          </a:p>
          <a:p>
            <a:pPr lvl="0" algn="just"/>
            <a:r>
              <a:rPr lang="cs-CZ" sz="2200" dirty="0" smtClean="0"/>
              <a:t>Žáci mohou skládat dobrovolný test základ. vzdělání (mateřský jazyk a matematika) ve věku 11 – 12 let.</a:t>
            </a:r>
          </a:p>
          <a:p>
            <a:pPr lvl="0" algn="just"/>
            <a:r>
              <a:rPr lang="cs-CZ" sz="2200" dirty="0" smtClean="0"/>
              <a:t>Nejmenší děti nezačínají hned s učením ve třídě, jak je to u nás pro šestileté děti  obvyklé od počátku září.</a:t>
            </a:r>
          </a:p>
          <a:p>
            <a:pPr lvl="0" algn="just"/>
            <a:r>
              <a:rPr lang="cs-CZ" sz="2200" dirty="0" smtClean="0"/>
              <a:t>Způsob práce s nejmenšími odpovídá naší mateřské škole, během doby  se děti postupně setkávají s náročnějšími činnostmi.</a:t>
            </a:r>
          </a:p>
          <a:p>
            <a:pPr lvl="0" algn="just"/>
            <a:r>
              <a:rPr lang="cs-CZ" sz="2200" dirty="0" smtClean="0"/>
              <a:t>Povinná návštěva školy je po dovršení 6. roku.</a:t>
            </a:r>
          </a:p>
          <a:p>
            <a:pPr lvl="0" algn="just"/>
            <a:r>
              <a:rPr lang="cs-CZ" sz="2200" b="1" dirty="0" smtClean="0"/>
              <a:t>Charakteristickým znakem nizozemského školství je značná rozmanitost.</a:t>
            </a:r>
          </a:p>
          <a:p>
            <a:pPr lvl="0" algn="just"/>
            <a:r>
              <a:rPr lang="cs-CZ" sz="2200" dirty="0" smtClean="0"/>
              <a:t>Školy pro děti ve věku 4 až 12 let  zřizují většinou obce, mohou to však být i různá občanská sdružení, spolky, církve apod. Existují i soukromé školy, kde se platí školné.</a:t>
            </a:r>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accent2">
            <a:lumMod val="60000"/>
            <a:lumOff val="40000"/>
          </a:schemeClr>
        </a:solidFill>
        <a:effectLst/>
      </p:bgPr>
    </p:bg>
    <p:spTree>
      <p:nvGrpSpPr>
        <p:cNvPr id="1" name=""/>
        <p:cNvGrpSpPr/>
        <p:nvPr/>
      </p:nvGrpSpPr>
      <p:grpSpPr>
        <a:xfrm>
          <a:off x="0" y="0"/>
          <a:ext cx="0" cy="0"/>
          <a:chOff x="0" y="0"/>
          <a:chExt cx="0" cy="0"/>
        </a:xfrm>
      </p:grpSpPr>
      <p:sp>
        <p:nvSpPr>
          <p:cNvPr id="5" name="Zaoblený obdélník 4"/>
          <p:cNvSpPr/>
          <p:nvPr/>
        </p:nvSpPr>
        <p:spPr>
          <a:xfrm>
            <a:off x="251520" y="332656"/>
            <a:ext cx="8568952" cy="5976664"/>
          </a:xfrm>
          <a:prstGeom prst="round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3" name="Zástupný symbol pro obsah 2"/>
          <p:cNvSpPr>
            <a:spLocks noGrp="1"/>
          </p:cNvSpPr>
          <p:nvPr>
            <p:ph idx="1"/>
          </p:nvPr>
        </p:nvSpPr>
        <p:spPr>
          <a:xfrm>
            <a:off x="467544" y="692696"/>
            <a:ext cx="8229600" cy="5505475"/>
          </a:xfrm>
        </p:spPr>
        <p:txBody>
          <a:bodyPr>
            <a:normAutofit fontScale="70000" lnSpcReduction="20000"/>
          </a:bodyPr>
          <a:lstStyle/>
          <a:p>
            <a:pPr algn="just"/>
            <a:r>
              <a:rPr lang="cs-CZ" dirty="0" smtClean="0"/>
              <a:t>Na rozdíl od našeho dělení dětí do tříd podle věku se v Nizozemsku vytvářejí věkově smíšené skupiny dětí - tzv. </a:t>
            </a:r>
            <a:r>
              <a:rPr lang="cs-CZ" b="1" dirty="0" smtClean="0"/>
              <a:t>kmenové skupiny.</a:t>
            </a:r>
          </a:p>
          <a:p>
            <a:pPr lvl="0" algn="just"/>
            <a:r>
              <a:rPr lang="cs-CZ" dirty="0" smtClean="0"/>
              <a:t>Výhodou uvedeného členění je možnost bezprostřední spolupráce při vyučování mezi různě starými dětmi.</a:t>
            </a:r>
          </a:p>
          <a:p>
            <a:pPr lvl="0" algn="just"/>
            <a:r>
              <a:rPr lang="cs-CZ" dirty="0" smtClean="0"/>
              <a:t>Mladší se mohou učit od starších, starší děti si při práci s mladšími své znalosti zopakují a dobře upevní. </a:t>
            </a:r>
          </a:p>
          <a:p>
            <a:pPr lvl="0" algn="just"/>
            <a:r>
              <a:rPr lang="cs-CZ" dirty="0" smtClean="0"/>
              <a:t>Uspořádání budov je rozmanité, například i chodby jsou vhodným místem k učení.</a:t>
            </a:r>
          </a:p>
          <a:p>
            <a:pPr lvl="0" algn="just"/>
            <a:r>
              <a:rPr lang="cs-CZ" dirty="0" smtClean="0"/>
              <a:t>Stěny objektů jsou hodně prosklené.</a:t>
            </a:r>
          </a:p>
          <a:p>
            <a:pPr lvl="0" algn="just"/>
            <a:r>
              <a:rPr lang="cs-CZ" dirty="0" smtClean="0"/>
              <a:t>Místnost nemusí mít místnost "čelní stěnu" se školní tabulí. Rovněž stolek pro vyučujícího může být v místnosti kdekoliv.</a:t>
            </a:r>
          </a:p>
          <a:p>
            <a:pPr lvl="0" algn="just"/>
            <a:r>
              <a:rPr lang="cs-CZ" dirty="0" smtClean="0"/>
              <a:t>V nizozemských školách jsou rodiče zainteresováni na výuce, často přicházejí do školy.</a:t>
            </a:r>
          </a:p>
          <a:p>
            <a:pPr lvl="0" algn="just"/>
            <a:r>
              <a:rPr lang="cs-CZ" dirty="0" smtClean="0"/>
              <a:t>Učitelky a učitelé si domlouvají s rodiči různé formy spolupráce. </a:t>
            </a:r>
          </a:p>
          <a:p>
            <a:pPr lvl="0" algn="just"/>
            <a:r>
              <a:rPr lang="cs-CZ" dirty="0" smtClean="0"/>
              <a:t>Může se například jednat  o dohled nad dětmi nebo o pomoc při úpravě a výzdobě třídy apod. Rodiče se však zapojují i do výuky, což práce ve skupinkách velice usnadňuje. </a:t>
            </a:r>
          </a:p>
          <a:p>
            <a:pPr algn="just"/>
            <a:endParaRPr lang="cs-CZ" dirty="0"/>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accent2">
            <a:lumMod val="60000"/>
            <a:lumOff val="40000"/>
          </a:schemeClr>
        </a:solidFill>
        <a:effectLst/>
      </p:bgPr>
    </p:bg>
    <p:spTree>
      <p:nvGrpSpPr>
        <p:cNvPr id="1" name=""/>
        <p:cNvGrpSpPr/>
        <p:nvPr/>
      </p:nvGrpSpPr>
      <p:grpSpPr>
        <a:xfrm>
          <a:off x="0" y="0"/>
          <a:ext cx="0" cy="0"/>
          <a:chOff x="0" y="0"/>
          <a:chExt cx="0" cy="0"/>
        </a:xfrm>
      </p:grpSpPr>
      <p:sp>
        <p:nvSpPr>
          <p:cNvPr id="5" name="Zaoblený obdélník 4"/>
          <p:cNvSpPr/>
          <p:nvPr/>
        </p:nvSpPr>
        <p:spPr>
          <a:xfrm>
            <a:off x="323528" y="260648"/>
            <a:ext cx="8568952" cy="5976664"/>
          </a:xfrm>
          <a:prstGeom prst="round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pic>
        <p:nvPicPr>
          <p:cNvPr id="2" name="Obrázek 1" descr="Soubor:Flag of the Netherlands.svg"/>
          <p:cNvPicPr/>
          <p:nvPr/>
        </p:nvPicPr>
        <p:blipFill>
          <a:blip r:embed="rId2" cstate="print"/>
          <a:srcRect/>
          <a:stretch>
            <a:fillRect/>
          </a:stretch>
        </p:blipFill>
        <p:spPr bwMode="auto">
          <a:xfrm>
            <a:off x="4932040" y="692696"/>
            <a:ext cx="3371850" cy="2247900"/>
          </a:xfrm>
          <a:prstGeom prst="rect">
            <a:avLst/>
          </a:prstGeom>
          <a:ln>
            <a:noFill/>
          </a:ln>
          <a:effectLst>
            <a:outerShdw blurRad="292100" dist="139700" dir="2700000" algn="tl" rotWithShape="0">
              <a:srgbClr val="333333">
                <a:alpha val="65000"/>
              </a:srgbClr>
            </a:outerShdw>
          </a:effectLst>
        </p:spPr>
      </p:pic>
      <p:pic>
        <p:nvPicPr>
          <p:cNvPr id="3" name="Obrázek 2" descr="Soubor:Coat of arms of the Netherlands.svg"/>
          <p:cNvPicPr/>
          <p:nvPr/>
        </p:nvPicPr>
        <p:blipFill>
          <a:blip r:embed="rId3" cstate="print"/>
          <a:srcRect/>
          <a:stretch>
            <a:fillRect/>
          </a:stretch>
        </p:blipFill>
        <p:spPr bwMode="auto">
          <a:xfrm>
            <a:off x="5436096" y="3140968"/>
            <a:ext cx="2486025" cy="2733675"/>
          </a:xfrm>
          <a:prstGeom prst="rect">
            <a:avLst/>
          </a:prstGeom>
          <a:ln>
            <a:noFill/>
          </a:ln>
          <a:effectLst>
            <a:outerShdw blurRad="292100" dist="139700" dir="2700000" algn="tl" rotWithShape="0">
              <a:srgbClr val="333333">
                <a:alpha val="65000"/>
              </a:srgbClr>
            </a:outerShdw>
          </a:effectLst>
        </p:spPr>
      </p:pic>
      <p:pic>
        <p:nvPicPr>
          <p:cNvPr id="31746" name="Picture 2" descr="http://www.euroskop.cz/gallery/64/19254-nizozemsko_mapa.gif"/>
          <p:cNvPicPr>
            <a:picLocks noChangeAspect="1" noChangeArrowheads="1"/>
          </p:cNvPicPr>
          <p:nvPr/>
        </p:nvPicPr>
        <p:blipFill>
          <a:blip r:embed="rId4" cstate="print"/>
          <a:srcRect/>
          <a:stretch>
            <a:fillRect/>
          </a:stretch>
        </p:blipFill>
        <p:spPr bwMode="auto">
          <a:xfrm>
            <a:off x="683568" y="1052736"/>
            <a:ext cx="3886854" cy="4176464"/>
          </a:xfrm>
          <a:prstGeom prst="rect">
            <a:avLst/>
          </a:prstGeom>
          <a:ln>
            <a:noFill/>
          </a:ln>
          <a:effectLst>
            <a:outerShdw blurRad="292100" dist="139700" dir="2700000" algn="tl" rotWithShape="0">
              <a:srgbClr val="333333">
                <a:alpha val="65000"/>
              </a:srgbClr>
            </a:outerShdw>
          </a:effectLst>
        </p:spPr>
      </p:pic>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accent2">
            <a:lumMod val="60000"/>
            <a:lumOff val="40000"/>
          </a:schemeClr>
        </a:solidFill>
        <a:effectLst/>
      </p:bgPr>
    </p:bg>
    <p:spTree>
      <p:nvGrpSpPr>
        <p:cNvPr id="1" name=""/>
        <p:cNvGrpSpPr/>
        <p:nvPr/>
      </p:nvGrpSpPr>
      <p:grpSpPr>
        <a:xfrm>
          <a:off x="0" y="0"/>
          <a:ext cx="0" cy="0"/>
          <a:chOff x="0" y="0"/>
          <a:chExt cx="0" cy="0"/>
        </a:xfrm>
      </p:grpSpPr>
      <p:sp>
        <p:nvSpPr>
          <p:cNvPr id="6" name="Zaoblený obdélník 5"/>
          <p:cNvSpPr/>
          <p:nvPr/>
        </p:nvSpPr>
        <p:spPr>
          <a:xfrm>
            <a:off x="323528" y="332656"/>
            <a:ext cx="8568952" cy="5976664"/>
          </a:xfrm>
          <a:prstGeom prst="round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pic>
        <p:nvPicPr>
          <p:cNvPr id="31746" name="Picture 2" descr="http://svetrik.blogz.cz/files/skola10.jpg"/>
          <p:cNvPicPr>
            <a:picLocks noChangeAspect="1" noChangeArrowheads="1"/>
          </p:cNvPicPr>
          <p:nvPr/>
        </p:nvPicPr>
        <p:blipFill>
          <a:blip r:embed="rId3" cstate="print"/>
          <a:srcRect/>
          <a:stretch>
            <a:fillRect/>
          </a:stretch>
        </p:blipFill>
        <p:spPr bwMode="auto">
          <a:xfrm>
            <a:off x="755576" y="476672"/>
            <a:ext cx="3816424" cy="2754306"/>
          </a:xfrm>
          <a:prstGeom prst="rect">
            <a:avLst/>
          </a:prstGeom>
          <a:ln>
            <a:noFill/>
          </a:ln>
          <a:effectLst>
            <a:outerShdw blurRad="292100" dist="139700" dir="2700000" algn="tl" rotWithShape="0">
              <a:srgbClr val="333333">
                <a:alpha val="65000"/>
              </a:srgbClr>
            </a:outerShdw>
          </a:effectLst>
        </p:spPr>
      </p:pic>
      <p:pic>
        <p:nvPicPr>
          <p:cNvPr id="31748" name="Picture 4" descr="Skola 2"/>
          <p:cNvPicPr>
            <a:picLocks noChangeAspect="1" noChangeArrowheads="1"/>
          </p:cNvPicPr>
          <p:nvPr/>
        </p:nvPicPr>
        <p:blipFill>
          <a:blip r:embed="rId4" cstate="print"/>
          <a:srcRect/>
          <a:stretch>
            <a:fillRect/>
          </a:stretch>
        </p:blipFill>
        <p:spPr bwMode="auto">
          <a:xfrm>
            <a:off x="4644008" y="3284984"/>
            <a:ext cx="3888432" cy="2751269"/>
          </a:xfrm>
          <a:prstGeom prst="rect">
            <a:avLst/>
          </a:prstGeom>
          <a:ln>
            <a:noFill/>
          </a:ln>
          <a:effectLst>
            <a:outerShdw blurRad="292100" dist="139700" dir="2700000" algn="tl" rotWithShape="0">
              <a:srgbClr val="333333">
                <a:alpha val="65000"/>
              </a:srgbClr>
            </a:outerShdw>
          </a:effectLst>
        </p:spPr>
      </p:pic>
      <p:pic>
        <p:nvPicPr>
          <p:cNvPr id="31750" name="Picture 6" descr="http://lide.uhk.cz/pdf/ucitel/vaclavl1/04_05a_konference_prisp/didakticke_zvyklosti/o10.jpg"/>
          <p:cNvPicPr>
            <a:picLocks noChangeAspect="1" noChangeArrowheads="1"/>
          </p:cNvPicPr>
          <p:nvPr/>
        </p:nvPicPr>
        <p:blipFill>
          <a:blip r:embed="rId5" cstate="print"/>
          <a:srcRect/>
          <a:stretch>
            <a:fillRect/>
          </a:stretch>
        </p:blipFill>
        <p:spPr bwMode="auto">
          <a:xfrm>
            <a:off x="755576" y="3284984"/>
            <a:ext cx="3816424" cy="2712302"/>
          </a:xfrm>
          <a:prstGeom prst="rect">
            <a:avLst/>
          </a:prstGeom>
          <a:ln>
            <a:noFill/>
          </a:ln>
          <a:effectLst>
            <a:outerShdw blurRad="292100" dist="139700" dir="2700000" algn="tl" rotWithShape="0">
              <a:srgbClr val="333333">
                <a:alpha val="65000"/>
              </a:srgbClr>
            </a:outerShdw>
          </a:effectLst>
        </p:spPr>
      </p:pic>
      <p:pic>
        <p:nvPicPr>
          <p:cNvPr id="31752" name="Picture 8" descr="http://www.otevrene-vyucovani.cz/ov/mistnost/mistnost_1.jpg"/>
          <p:cNvPicPr>
            <a:picLocks noChangeAspect="1" noChangeArrowheads="1"/>
          </p:cNvPicPr>
          <p:nvPr/>
        </p:nvPicPr>
        <p:blipFill>
          <a:blip r:embed="rId6" cstate="print"/>
          <a:srcRect/>
          <a:stretch>
            <a:fillRect/>
          </a:stretch>
        </p:blipFill>
        <p:spPr bwMode="auto">
          <a:xfrm>
            <a:off x="4644008" y="476672"/>
            <a:ext cx="3816424" cy="2713802"/>
          </a:xfrm>
          <a:prstGeom prst="rect">
            <a:avLst/>
          </a:prstGeom>
          <a:ln>
            <a:noFill/>
          </a:ln>
          <a:effectLst>
            <a:outerShdw blurRad="292100" dist="139700" dir="2700000" algn="tl" rotWithShape="0">
              <a:srgbClr val="333333">
                <a:alpha val="65000"/>
              </a:srgbClr>
            </a:outerShdw>
          </a:effectLst>
        </p:spPr>
      </p:pic>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accent4">
            <a:lumMod val="60000"/>
            <a:lumOff val="40000"/>
          </a:schemeClr>
        </a:solidFill>
        <a:effectLst/>
      </p:bgPr>
    </p:bg>
    <p:spTree>
      <p:nvGrpSpPr>
        <p:cNvPr id="1" name=""/>
        <p:cNvGrpSpPr/>
        <p:nvPr/>
      </p:nvGrpSpPr>
      <p:grpSpPr>
        <a:xfrm>
          <a:off x="0" y="0"/>
          <a:ext cx="0" cy="0"/>
          <a:chOff x="0" y="0"/>
          <a:chExt cx="0" cy="0"/>
        </a:xfrm>
      </p:grpSpPr>
      <p:sp>
        <p:nvSpPr>
          <p:cNvPr id="4" name="Zaoblený obdélník 3"/>
          <p:cNvSpPr/>
          <p:nvPr/>
        </p:nvSpPr>
        <p:spPr>
          <a:xfrm>
            <a:off x="251520" y="332656"/>
            <a:ext cx="8568952" cy="5976664"/>
          </a:xfrm>
          <a:prstGeom prst="roundRect">
            <a:avLst/>
          </a:prstGeom>
          <a:solidFill>
            <a:schemeClr val="accent4"/>
          </a:solid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 name="Nadpis 1"/>
          <p:cNvSpPr>
            <a:spLocks noGrp="1"/>
          </p:cNvSpPr>
          <p:nvPr>
            <p:ph type="title"/>
          </p:nvPr>
        </p:nvSpPr>
        <p:spPr/>
        <p:txBody>
          <a:bodyPr/>
          <a:lstStyle/>
          <a:p>
            <a:r>
              <a:rPr lang="cs-CZ" b="1" u="sng" dirty="0" smtClean="0">
                <a:effectLst>
                  <a:outerShdw blurRad="38100" dist="38100" dir="2700000" algn="tl">
                    <a:srgbClr val="000000">
                      <a:alpha val="43137"/>
                    </a:srgbClr>
                  </a:outerShdw>
                </a:effectLst>
              </a:rPr>
              <a:t>Anglie</a:t>
            </a:r>
            <a:endParaRPr lang="cs-CZ" b="1" u="sng" dirty="0">
              <a:effectLst>
                <a:outerShdw blurRad="38100" dist="38100" dir="2700000" algn="tl">
                  <a:srgbClr val="000000">
                    <a:alpha val="43137"/>
                  </a:srgbClr>
                </a:outerShdw>
              </a:effectLst>
            </a:endParaRPr>
          </a:p>
        </p:txBody>
      </p:sp>
      <p:sp>
        <p:nvSpPr>
          <p:cNvPr id="3" name="Zástupný symbol pro obsah 2"/>
          <p:cNvSpPr>
            <a:spLocks noGrp="1"/>
          </p:cNvSpPr>
          <p:nvPr>
            <p:ph idx="1"/>
          </p:nvPr>
        </p:nvSpPr>
        <p:spPr>
          <a:xfrm>
            <a:off x="539552" y="1412776"/>
            <a:ext cx="8229600" cy="4853136"/>
          </a:xfrm>
        </p:spPr>
        <p:txBody>
          <a:bodyPr>
            <a:normAutofit fontScale="62500" lnSpcReduction="20000"/>
          </a:bodyPr>
          <a:lstStyle/>
          <a:p>
            <a:pPr lvl="0"/>
            <a:r>
              <a:rPr lang="cs-CZ" sz="3500" dirty="0" smtClean="0"/>
              <a:t>Školní docházka od </a:t>
            </a:r>
            <a:r>
              <a:rPr lang="cs-CZ" sz="3500" b="1" dirty="0" smtClean="0"/>
              <a:t>5 – 16 let.</a:t>
            </a:r>
          </a:p>
          <a:p>
            <a:pPr lvl="0"/>
            <a:r>
              <a:rPr lang="cs-CZ" sz="3500" dirty="0" smtClean="0"/>
              <a:t>Čtyři testové zkoušky (7, 11, 14 a 17 let).</a:t>
            </a:r>
          </a:p>
          <a:p>
            <a:pPr lvl="0"/>
            <a:r>
              <a:rPr lang="cs-CZ" sz="3500" dirty="0" smtClean="0"/>
              <a:t>Kromě toho testují žáky v 5 letech při nástupu do školy.</a:t>
            </a:r>
          </a:p>
          <a:p>
            <a:pPr lvl="0"/>
            <a:r>
              <a:rPr lang="cs-CZ" sz="3500" dirty="0" smtClean="0"/>
              <a:t>Sedmiletí skládají zkoušku z </a:t>
            </a:r>
            <a:r>
              <a:rPr lang="cs-CZ" sz="3500" dirty="0" err="1" smtClean="0"/>
              <a:t>Ma</a:t>
            </a:r>
            <a:r>
              <a:rPr lang="cs-CZ" sz="3500" dirty="0" smtClean="0"/>
              <a:t> a AJ, ostatní ještě z Př.</a:t>
            </a:r>
          </a:p>
          <a:p>
            <a:pPr lvl="0"/>
            <a:r>
              <a:rPr lang="cs-CZ" sz="3500" dirty="0" smtClean="0"/>
              <a:t>Poslední zkouška závěrečná.</a:t>
            </a:r>
          </a:p>
          <a:p>
            <a:pPr lvl="0"/>
            <a:r>
              <a:rPr lang="cs-CZ" sz="3500" dirty="0" smtClean="0"/>
              <a:t>Vybírají si z 8 – 9 předmětů.</a:t>
            </a:r>
          </a:p>
          <a:p>
            <a:pPr lvl="0"/>
            <a:r>
              <a:rPr lang="cs-CZ" sz="3500" u="sng" dirty="0" smtClean="0"/>
              <a:t>Jedinou</a:t>
            </a:r>
            <a:r>
              <a:rPr lang="cs-CZ" sz="3500" dirty="0" smtClean="0"/>
              <a:t> starostí žáků je postupně složit národní zkoušky.</a:t>
            </a:r>
          </a:p>
          <a:p>
            <a:pPr lvl="0"/>
            <a:r>
              <a:rPr lang="cs-CZ" sz="3500" dirty="0" smtClean="0"/>
              <a:t>Školu navštěvují děti ze všech vrstev, ale také zdravotně postižené a děti se sníženou schopností učení.</a:t>
            </a:r>
          </a:p>
          <a:p>
            <a:pPr lvl="0"/>
            <a:r>
              <a:rPr lang="cs-CZ" sz="3500" dirty="0" smtClean="0"/>
              <a:t>Neexistuje tam žádná </a:t>
            </a:r>
            <a:r>
              <a:rPr lang="cs-CZ" sz="3500" u="sng" dirty="0" smtClean="0"/>
              <a:t>péče</a:t>
            </a:r>
            <a:r>
              <a:rPr lang="cs-CZ" sz="3500" dirty="0" smtClean="0"/>
              <a:t> o talenty, stejně tak jako o zaostalé děti. Talentované jsou proto brzy líné, nedělají nic navíc, zvláštní školy stát zavřel.</a:t>
            </a:r>
          </a:p>
          <a:p>
            <a:pPr lvl="0"/>
            <a:r>
              <a:rPr lang="cs-CZ" sz="3500" dirty="0" smtClean="0"/>
              <a:t>Žáci nedostávají známky, na slovním hodnocení jim příliš nezáleží, protože se nepropadá. Školou projdou i negramotní, kteří nepřečtou ani telefonní seznam. </a:t>
            </a:r>
          </a:p>
          <a:p>
            <a:pPr lvl="0"/>
            <a:endParaRPr lang="cs-CZ" sz="3500" dirty="0" smtClean="0"/>
          </a:p>
          <a:p>
            <a:endParaRPr lang="cs-CZ" dirty="0"/>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accent4">
            <a:lumMod val="60000"/>
            <a:lumOff val="40000"/>
          </a:schemeClr>
        </a:solidFill>
        <a:effectLst/>
      </p:bgPr>
    </p:bg>
    <p:spTree>
      <p:nvGrpSpPr>
        <p:cNvPr id="1" name=""/>
        <p:cNvGrpSpPr/>
        <p:nvPr/>
      </p:nvGrpSpPr>
      <p:grpSpPr>
        <a:xfrm>
          <a:off x="0" y="0"/>
          <a:ext cx="0" cy="0"/>
          <a:chOff x="0" y="0"/>
          <a:chExt cx="0" cy="0"/>
        </a:xfrm>
      </p:grpSpPr>
      <p:sp>
        <p:nvSpPr>
          <p:cNvPr id="4" name="Zaoblený obdélník 3"/>
          <p:cNvSpPr/>
          <p:nvPr/>
        </p:nvSpPr>
        <p:spPr>
          <a:xfrm>
            <a:off x="395536" y="404664"/>
            <a:ext cx="8568952" cy="5976664"/>
          </a:xfrm>
          <a:prstGeom prst="roundRect">
            <a:avLst/>
          </a:prstGeom>
          <a:solidFill>
            <a:schemeClr val="accent4"/>
          </a:solid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3" name="Obdélník 2"/>
          <p:cNvSpPr/>
          <p:nvPr/>
        </p:nvSpPr>
        <p:spPr>
          <a:xfrm>
            <a:off x="683568" y="1196752"/>
            <a:ext cx="8136904" cy="3816429"/>
          </a:xfrm>
          <a:prstGeom prst="rect">
            <a:avLst/>
          </a:prstGeom>
        </p:spPr>
        <p:txBody>
          <a:bodyPr wrap="square">
            <a:spAutoFit/>
          </a:bodyPr>
          <a:lstStyle/>
          <a:p>
            <a:pPr>
              <a:buFont typeface="Arial" pitchFamily="34" charset="0"/>
              <a:buChar char="•"/>
            </a:pPr>
            <a:r>
              <a:rPr lang="cs-CZ" sz="2200" dirty="0" smtClean="0"/>
              <a:t> Systém základního vzdělání je rozdělen do dvou stupňů.</a:t>
            </a:r>
          </a:p>
          <a:p>
            <a:pPr>
              <a:buFont typeface="Arial" pitchFamily="34" charset="0"/>
              <a:buChar char="•"/>
            </a:pPr>
            <a:r>
              <a:rPr lang="cs-CZ" sz="2200" dirty="0" smtClean="0"/>
              <a:t> </a:t>
            </a:r>
            <a:r>
              <a:rPr lang="cs-CZ" sz="2200" b="1" u="sng" dirty="0" smtClean="0"/>
              <a:t>1. stupeň – „</a:t>
            </a:r>
            <a:r>
              <a:rPr lang="cs-CZ" sz="2200" b="1" u="sng" dirty="0" err="1" smtClean="0"/>
              <a:t>Primary</a:t>
            </a:r>
            <a:r>
              <a:rPr lang="cs-CZ" sz="2200" b="1" u="sng" dirty="0" smtClean="0"/>
              <a:t> </a:t>
            </a:r>
            <a:r>
              <a:rPr lang="cs-CZ" sz="2200" b="1" u="sng" dirty="0" err="1" smtClean="0"/>
              <a:t>Education</a:t>
            </a:r>
            <a:r>
              <a:rPr lang="cs-CZ" sz="2200" b="1" dirty="0" smtClean="0"/>
              <a:t>“ </a:t>
            </a:r>
            <a:r>
              <a:rPr lang="cs-CZ" sz="2200" dirty="0" smtClean="0"/>
              <a:t>– 5 – 11 let</a:t>
            </a:r>
          </a:p>
          <a:p>
            <a:pPr>
              <a:buFont typeface="Arial" pitchFamily="34" charset="0"/>
              <a:buChar char="•"/>
            </a:pPr>
            <a:r>
              <a:rPr lang="cs-CZ" sz="2200" dirty="0" smtClean="0"/>
              <a:t> </a:t>
            </a:r>
            <a:r>
              <a:rPr lang="cs-CZ" sz="2200" b="1" u="sng" dirty="0" smtClean="0"/>
              <a:t>2. stupeň – „</a:t>
            </a:r>
            <a:r>
              <a:rPr lang="cs-CZ" sz="2200" b="1" u="sng" dirty="0" err="1" smtClean="0"/>
              <a:t>Secondary</a:t>
            </a:r>
            <a:r>
              <a:rPr lang="cs-CZ" sz="2200" b="1" u="sng" dirty="0" smtClean="0"/>
              <a:t> </a:t>
            </a:r>
            <a:r>
              <a:rPr lang="cs-CZ" sz="2200" b="1" u="sng" dirty="0" err="1" smtClean="0"/>
              <a:t>Education</a:t>
            </a:r>
            <a:r>
              <a:rPr lang="cs-CZ" sz="2200" b="1" dirty="0" smtClean="0"/>
              <a:t>“ </a:t>
            </a:r>
            <a:r>
              <a:rPr lang="cs-CZ" sz="2200" dirty="0" smtClean="0"/>
              <a:t>- 11 – 16 let</a:t>
            </a:r>
          </a:p>
          <a:p>
            <a:pPr>
              <a:buFont typeface="Arial" pitchFamily="34" charset="0"/>
              <a:buChar char="•"/>
            </a:pPr>
            <a:r>
              <a:rPr lang="cs-CZ" sz="2200" dirty="0" smtClean="0"/>
              <a:t> Toto studium je zakončeno zkouškou GCSE= zkouška všeobecných  </a:t>
            </a:r>
          </a:p>
          <a:p>
            <a:r>
              <a:rPr lang="cs-CZ" sz="2200" dirty="0" smtClean="0"/>
              <a:t>   znalostí a předpokladů. </a:t>
            </a:r>
          </a:p>
          <a:p>
            <a:pPr>
              <a:buFont typeface="Arial" pitchFamily="34" charset="0"/>
              <a:buChar char="•"/>
            </a:pPr>
            <a:r>
              <a:rPr lang="cs-CZ" sz="2200" dirty="0" smtClean="0"/>
              <a:t> V 16 letech je možné vzdělávání ukončit a najít si práci.  Většina   </a:t>
            </a:r>
          </a:p>
          <a:p>
            <a:r>
              <a:rPr lang="cs-CZ" sz="2200" dirty="0" smtClean="0"/>
              <a:t>   lidí to učiní. V Británii není problém si najít práci i při nižším vzdělání.</a:t>
            </a:r>
          </a:p>
          <a:p>
            <a:r>
              <a:rPr lang="cs-CZ" sz="2200" dirty="0" smtClean="0"/>
              <a:t> </a:t>
            </a:r>
          </a:p>
          <a:p>
            <a:pPr>
              <a:buFont typeface="Arial" pitchFamily="34" charset="0"/>
              <a:buChar char="•"/>
            </a:pPr>
            <a:r>
              <a:rPr lang="cs-CZ" sz="2200" dirty="0" smtClean="0"/>
              <a:t> Možnost dalšího studia tzv. </a:t>
            </a:r>
            <a:r>
              <a:rPr lang="cs-CZ" sz="2200" b="1" dirty="0" smtClean="0"/>
              <a:t>A-</a:t>
            </a:r>
            <a:r>
              <a:rPr lang="cs-CZ" sz="2200" b="1" dirty="0" err="1" smtClean="0"/>
              <a:t>levels</a:t>
            </a:r>
            <a:r>
              <a:rPr lang="cs-CZ" sz="2200" dirty="0" smtClean="0"/>
              <a:t> - zakončení zkouškou podobné  </a:t>
            </a:r>
          </a:p>
          <a:p>
            <a:r>
              <a:rPr lang="cs-CZ" sz="2200" dirty="0" smtClean="0"/>
              <a:t>   maturitě. </a:t>
            </a:r>
          </a:p>
          <a:p>
            <a:pPr>
              <a:buFont typeface="Arial" pitchFamily="34" charset="0"/>
              <a:buChar char="•"/>
            </a:pPr>
            <a:r>
              <a:rPr lang="cs-CZ" sz="2200" dirty="0" smtClean="0"/>
              <a:t> Dále je možnost studovat na univerzitách.</a:t>
            </a:r>
            <a:endParaRPr lang="cs-CZ" sz="2200" dirty="0"/>
          </a:p>
        </p:txBody>
      </p:sp>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accent4">
            <a:lumMod val="60000"/>
            <a:lumOff val="40000"/>
          </a:schemeClr>
        </a:solidFill>
        <a:effectLst/>
      </p:bgPr>
    </p:bg>
    <p:spTree>
      <p:nvGrpSpPr>
        <p:cNvPr id="1" name=""/>
        <p:cNvGrpSpPr/>
        <p:nvPr/>
      </p:nvGrpSpPr>
      <p:grpSpPr>
        <a:xfrm>
          <a:off x="0" y="0"/>
          <a:ext cx="0" cy="0"/>
          <a:chOff x="0" y="0"/>
          <a:chExt cx="0" cy="0"/>
        </a:xfrm>
      </p:grpSpPr>
      <p:sp>
        <p:nvSpPr>
          <p:cNvPr id="4" name="Zaoblený obdélník 3"/>
          <p:cNvSpPr/>
          <p:nvPr/>
        </p:nvSpPr>
        <p:spPr>
          <a:xfrm>
            <a:off x="251520" y="332656"/>
            <a:ext cx="8568952" cy="5976664"/>
          </a:xfrm>
          <a:prstGeom prst="roundRect">
            <a:avLst/>
          </a:prstGeom>
          <a:solidFill>
            <a:schemeClr val="accent4"/>
          </a:solid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3" name="Zástupný symbol pro obsah 2"/>
          <p:cNvSpPr>
            <a:spLocks noGrp="1"/>
          </p:cNvSpPr>
          <p:nvPr>
            <p:ph idx="1"/>
          </p:nvPr>
        </p:nvSpPr>
        <p:spPr>
          <a:xfrm>
            <a:off x="251520" y="620688"/>
            <a:ext cx="8229600" cy="5256584"/>
          </a:xfrm>
        </p:spPr>
        <p:txBody>
          <a:bodyPr>
            <a:normAutofit/>
          </a:bodyPr>
          <a:lstStyle/>
          <a:p>
            <a:pPr lvl="0"/>
            <a:endParaRPr lang="cs-CZ" dirty="0" smtClean="0"/>
          </a:p>
          <a:p>
            <a:pPr lvl="0"/>
            <a:r>
              <a:rPr lang="cs-CZ" sz="2200" dirty="0" smtClean="0"/>
              <a:t>Na anglických školách je šikana.</a:t>
            </a:r>
          </a:p>
          <a:p>
            <a:pPr lvl="0"/>
            <a:r>
              <a:rPr lang="cs-CZ" sz="2200" dirty="0" smtClean="0"/>
              <a:t>Šikana je důsledek toho, že do školy chodí všechny děti bez rozdílů zájmů. </a:t>
            </a:r>
          </a:p>
          <a:p>
            <a:pPr lvl="0"/>
            <a:r>
              <a:rPr lang="cs-CZ" sz="2200" dirty="0" smtClean="0"/>
              <a:t>Učitelé nemohou ani při rvačce zasáhnout, kromě zavolání policie. Pokud by se učitel žáka dotkl, mohl by přijít o zaměstnání. Proto prý učitelé rezignují a houfně utíkají. Navíc mají poměrně nízké platy. </a:t>
            </a:r>
          </a:p>
          <a:p>
            <a:pPr lvl="0"/>
            <a:r>
              <a:rPr lang="cs-CZ" sz="2200" dirty="0" smtClean="0"/>
              <a:t>V Anglii je školství úplně jiné. Škola je do 15:20.</a:t>
            </a:r>
          </a:p>
          <a:p>
            <a:pPr lvl="0"/>
            <a:r>
              <a:rPr lang="cs-CZ" sz="2200" b="1" u="sng" dirty="0" smtClean="0"/>
              <a:t>HODINY</a:t>
            </a:r>
            <a:endParaRPr lang="cs-CZ" sz="2200" dirty="0" smtClean="0"/>
          </a:p>
          <a:p>
            <a:pPr lvl="0"/>
            <a:r>
              <a:rPr lang="cs-CZ" sz="2200" dirty="0" smtClean="0"/>
              <a:t>1.hodina, 2.hodina, přestávka, 3.hodina, 4.hodina, oběd, 5.hodina, 6.hodina.</a:t>
            </a:r>
          </a:p>
          <a:p>
            <a:pPr lvl="0"/>
            <a:r>
              <a:rPr lang="cs-CZ" sz="2200" dirty="0" smtClean="0"/>
              <a:t>V Anglii se nosí uniformy.</a:t>
            </a:r>
          </a:p>
          <a:p>
            <a:pPr lvl="0"/>
            <a:r>
              <a:rPr lang="cs-CZ" sz="2200" dirty="0" smtClean="0"/>
              <a:t>Ve škole je zakázáno pít energetické nápoje.</a:t>
            </a:r>
          </a:p>
          <a:p>
            <a:endParaRPr lang="cs-CZ" dirty="0"/>
          </a:p>
        </p:txBody>
      </p:sp>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accent4">
            <a:lumMod val="60000"/>
            <a:lumOff val="40000"/>
          </a:schemeClr>
        </a:solidFill>
        <a:effectLst/>
      </p:bgPr>
    </p:bg>
    <p:spTree>
      <p:nvGrpSpPr>
        <p:cNvPr id="1" name=""/>
        <p:cNvGrpSpPr/>
        <p:nvPr/>
      </p:nvGrpSpPr>
      <p:grpSpPr>
        <a:xfrm>
          <a:off x="0" y="0"/>
          <a:ext cx="0" cy="0"/>
          <a:chOff x="0" y="0"/>
          <a:chExt cx="0" cy="0"/>
        </a:xfrm>
      </p:grpSpPr>
      <p:sp>
        <p:nvSpPr>
          <p:cNvPr id="5" name="Zaoblený obdélník 4"/>
          <p:cNvSpPr/>
          <p:nvPr/>
        </p:nvSpPr>
        <p:spPr>
          <a:xfrm>
            <a:off x="251520" y="332656"/>
            <a:ext cx="8568952" cy="5976664"/>
          </a:xfrm>
          <a:prstGeom prst="roundRect">
            <a:avLst/>
          </a:prstGeom>
          <a:solidFill>
            <a:schemeClr val="accent4"/>
          </a:solid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pic>
        <p:nvPicPr>
          <p:cNvPr id="2" name="Obrázek 1" descr="Soubor:Royal Arms of England (1198-1340).svg"/>
          <p:cNvPicPr/>
          <p:nvPr/>
        </p:nvPicPr>
        <p:blipFill>
          <a:blip r:embed="rId2" cstate="print"/>
          <a:srcRect/>
          <a:stretch>
            <a:fillRect/>
          </a:stretch>
        </p:blipFill>
        <p:spPr bwMode="auto">
          <a:xfrm>
            <a:off x="6084168" y="3573016"/>
            <a:ext cx="1728192" cy="2088232"/>
          </a:xfrm>
          <a:prstGeom prst="rect">
            <a:avLst/>
          </a:prstGeom>
          <a:ln>
            <a:noFill/>
          </a:ln>
          <a:effectLst>
            <a:outerShdw blurRad="292100" dist="139700" dir="2700000" algn="tl" rotWithShape="0">
              <a:srgbClr val="333333">
                <a:alpha val="65000"/>
              </a:srgbClr>
            </a:outerShdw>
          </a:effectLst>
        </p:spPr>
      </p:pic>
      <p:pic>
        <p:nvPicPr>
          <p:cNvPr id="3" name="Obrázek 2" descr="Soubor:Flag of England.svg"/>
          <p:cNvPicPr/>
          <p:nvPr/>
        </p:nvPicPr>
        <p:blipFill>
          <a:blip r:embed="rId3" cstate="print"/>
          <a:srcRect/>
          <a:stretch>
            <a:fillRect/>
          </a:stretch>
        </p:blipFill>
        <p:spPr bwMode="auto">
          <a:xfrm>
            <a:off x="4932040" y="1124744"/>
            <a:ext cx="3312368" cy="1954535"/>
          </a:xfrm>
          <a:prstGeom prst="rect">
            <a:avLst/>
          </a:prstGeom>
          <a:ln>
            <a:noFill/>
          </a:ln>
          <a:effectLst>
            <a:outerShdw blurRad="292100" dist="139700" dir="2700000" algn="tl" rotWithShape="0">
              <a:srgbClr val="333333">
                <a:alpha val="65000"/>
              </a:srgbClr>
            </a:outerShdw>
          </a:effectLst>
        </p:spPr>
      </p:pic>
      <p:pic>
        <p:nvPicPr>
          <p:cNvPr id="26626" name="Picture 2" descr="http://brytna.tym.sk/img/mapa.jpg"/>
          <p:cNvPicPr>
            <a:picLocks noChangeAspect="1" noChangeArrowheads="1"/>
          </p:cNvPicPr>
          <p:nvPr/>
        </p:nvPicPr>
        <p:blipFill>
          <a:blip r:embed="rId4" cstate="print"/>
          <a:srcRect/>
          <a:stretch>
            <a:fillRect/>
          </a:stretch>
        </p:blipFill>
        <p:spPr bwMode="auto">
          <a:xfrm>
            <a:off x="755576" y="1124744"/>
            <a:ext cx="3744416" cy="4415585"/>
          </a:xfrm>
          <a:prstGeom prst="rect">
            <a:avLst/>
          </a:prstGeom>
          <a:ln>
            <a:noFill/>
          </a:ln>
          <a:effectLst>
            <a:outerShdw blurRad="292100" dist="139700" dir="2700000" algn="tl" rotWithShape="0">
              <a:srgbClr val="333333">
                <a:alpha val="65000"/>
              </a:srgbClr>
            </a:outerShdw>
          </a:effectLst>
        </p:spPr>
      </p:pic>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accent4">
            <a:lumMod val="60000"/>
            <a:lumOff val="40000"/>
          </a:schemeClr>
        </a:solidFill>
        <a:effectLst/>
      </p:bgPr>
    </p:bg>
    <p:spTree>
      <p:nvGrpSpPr>
        <p:cNvPr id="1" name=""/>
        <p:cNvGrpSpPr/>
        <p:nvPr/>
      </p:nvGrpSpPr>
      <p:grpSpPr>
        <a:xfrm>
          <a:off x="0" y="0"/>
          <a:ext cx="0" cy="0"/>
          <a:chOff x="0" y="0"/>
          <a:chExt cx="0" cy="0"/>
        </a:xfrm>
      </p:grpSpPr>
      <p:sp>
        <p:nvSpPr>
          <p:cNvPr id="13" name="Zaoblený obdélník 12"/>
          <p:cNvSpPr/>
          <p:nvPr/>
        </p:nvSpPr>
        <p:spPr>
          <a:xfrm>
            <a:off x="251520" y="332656"/>
            <a:ext cx="8568952" cy="5976664"/>
          </a:xfrm>
          <a:prstGeom prst="roundRect">
            <a:avLst/>
          </a:prstGeom>
          <a:solidFill>
            <a:schemeClr val="accent4"/>
          </a:solid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pic>
        <p:nvPicPr>
          <p:cNvPr id="26626" name="Picture 2" descr="http://www.zdravky.cz/uploads/article/4252_big.jpg"/>
          <p:cNvPicPr>
            <a:picLocks noChangeAspect="1" noChangeArrowheads="1"/>
          </p:cNvPicPr>
          <p:nvPr/>
        </p:nvPicPr>
        <p:blipFill>
          <a:blip r:embed="rId2" cstate="print"/>
          <a:srcRect/>
          <a:stretch>
            <a:fillRect/>
          </a:stretch>
        </p:blipFill>
        <p:spPr bwMode="auto">
          <a:xfrm>
            <a:off x="611560" y="764704"/>
            <a:ext cx="3810000" cy="2581276"/>
          </a:xfrm>
          <a:prstGeom prst="rect">
            <a:avLst/>
          </a:prstGeom>
          <a:ln>
            <a:noFill/>
          </a:ln>
          <a:effectLst>
            <a:outerShdw blurRad="292100" dist="139700" dir="2700000" algn="tl" rotWithShape="0">
              <a:srgbClr val="333333">
                <a:alpha val="65000"/>
              </a:srgbClr>
            </a:outerShdw>
          </a:effectLst>
        </p:spPr>
      </p:pic>
      <p:pic>
        <p:nvPicPr>
          <p:cNvPr id="26628" name="Picture 4" descr="https://encrypted-tbn3.gstatic.com/images?q=tbn:ANd9GcQUex9CCK6rbPjKFp51QkbpV2D-mtq7ecb1m6kaXyrLYGK9r_lP"/>
          <p:cNvPicPr>
            <a:picLocks noChangeAspect="1" noChangeArrowheads="1"/>
          </p:cNvPicPr>
          <p:nvPr/>
        </p:nvPicPr>
        <p:blipFill>
          <a:blip r:embed="rId3" cstate="print"/>
          <a:srcRect/>
          <a:stretch>
            <a:fillRect/>
          </a:stretch>
        </p:blipFill>
        <p:spPr bwMode="auto">
          <a:xfrm>
            <a:off x="5004048" y="836711"/>
            <a:ext cx="3312368" cy="2471537"/>
          </a:xfrm>
          <a:prstGeom prst="rect">
            <a:avLst/>
          </a:prstGeom>
          <a:ln>
            <a:noFill/>
          </a:ln>
          <a:effectLst>
            <a:outerShdw blurRad="292100" dist="139700" dir="2700000" algn="tl" rotWithShape="0">
              <a:srgbClr val="333333">
                <a:alpha val="65000"/>
              </a:srgbClr>
            </a:outerShdw>
          </a:effectLst>
        </p:spPr>
      </p:pic>
      <p:pic>
        <p:nvPicPr>
          <p:cNvPr id="26630" name="Picture 6" descr="http://nd05.jxs.cz/257/101/cf21b87794_86609143_o2.jpg"/>
          <p:cNvPicPr>
            <a:picLocks noChangeAspect="1" noChangeArrowheads="1"/>
          </p:cNvPicPr>
          <p:nvPr/>
        </p:nvPicPr>
        <p:blipFill>
          <a:blip r:embed="rId4" cstate="print"/>
          <a:srcRect/>
          <a:stretch>
            <a:fillRect/>
          </a:stretch>
        </p:blipFill>
        <p:spPr bwMode="auto">
          <a:xfrm>
            <a:off x="2987824" y="3645024"/>
            <a:ext cx="3384376" cy="2538283"/>
          </a:xfrm>
          <a:prstGeom prst="rect">
            <a:avLst/>
          </a:prstGeom>
          <a:ln>
            <a:noFill/>
          </a:ln>
          <a:effectLst>
            <a:outerShdw blurRad="292100" dist="139700" dir="2700000" algn="tl" rotWithShape="0">
              <a:srgbClr val="333333">
                <a:alpha val="65000"/>
              </a:srgbClr>
            </a:outerShdw>
          </a:effectLst>
        </p:spPr>
      </p:pic>
      <p:cxnSp>
        <p:nvCxnSpPr>
          <p:cNvPr id="6" name="Přímá spojovací čára 5"/>
          <p:cNvCxnSpPr/>
          <p:nvPr/>
        </p:nvCxnSpPr>
        <p:spPr>
          <a:xfrm>
            <a:off x="2987824" y="3645024"/>
            <a:ext cx="3384376" cy="2520280"/>
          </a:xfrm>
          <a:prstGeom prst="line">
            <a:avLst/>
          </a:prstGeom>
          <a:ln w="6350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8" name="Přímá spojovací čára 7"/>
          <p:cNvCxnSpPr/>
          <p:nvPr/>
        </p:nvCxnSpPr>
        <p:spPr>
          <a:xfrm flipH="1">
            <a:off x="2987824" y="3645024"/>
            <a:ext cx="3384376" cy="2520280"/>
          </a:xfrm>
          <a:prstGeom prst="line">
            <a:avLst/>
          </a:prstGeom>
          <a:ln w="63500">
            <a:solidFill>
              <a:srgbClr val="FF0000"/>
            </a:solidFill>
          </a:ln>
        </p:spPr>
        <p:style>
          <a:lnRef idx="1">
            <a:schemeClr val="accent1"/>
          </a:lnRef>
          <a:fillRef idx="0">
            <a:schemeClr val="accent1"/>
          </a:fillRef>
          <a:effectRef idx="0">
            <a:schemeClr val="accent1"/>
          </a:effectRef>
          <a:fontRef idx="minor">
            <a:schemeClr val="tx1"/>
          </a:fontRef>
        </p:style>
      </p:cxnSp>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accent1">
            <a:lumMod val="60000"/>
            <a:lumOff val="40000"/>
          </a:schemeClr>
        </a:solidFill>
        <a:effectLst/>
      </p:bgPr>
    </p:bg>
    <p:spTree>
      <p:nvGrpSpPr>
        <p:cNvPr id="1" name=""/>
        <p:cNvGrpSpPr/>
        <p:nvPr/>
      </p:nvGrpSpPr>
      <p:grpSpPr>
        <a:xfrm>
          <a:off x="0" y="0"/>
          <a:ext cx="0" cy="0"/>
          <a:chOff x="0" y="0"/>
          <a:chExt cx="0" cy="0"/>
        </a:xfrm>
      </p:grpSpPr>
      <p:sp>
        <p:nvSpPr>
          <p:cNvPr id="4" name="Zaoblený obdélník 3"/>
          <p:cNvSpPr/>
          <p:nvPr/>
        </p:nvSpPr>
        <p:spPr>
          <a:xfrm>
            <a:off x="323528" y="332656"/>
            <a:ext cx="8568952" cy="5976664"/>
          </a:xfrm>
          <a:prstGeom prst="roundRect">
            <a:avLst/>
          </a:prstGeom>
          <a:solidFill>
            <a:schemeClr val="accent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 name="Nadpis 1"/>
          <p:cNvSpPr>
            <a:spLocks noGrp="1"/>
          </p:cNvSpPr>
          <p:nvPr>
            <p:ph type="title"/>
          </p:nvPr>
        </p:nvSpPr>
        <p:spPr/>
        <p:txBody>
          <a:bodyPr/>
          <a:lstStyle/>
          <a:p>
            <a:r>
              <a:rPr lang="cs-CZ" b="1" u="sng" dirty="0" smtClean="0">
                <a:effectLst>
                  <a:outerShdw blurRad="38100" dist="38100" dir="2700000" algn="tl">
                    <a:srgbClr val="000000">
                      <a:alpha val="43137"/>
                    </a:srgbClr>
                  </a:outerShdw>
                </a:effectLst>
              </a:rPr>
              <a:t>Švédsko</a:t>
            </a:r>
            <a:endParaRPr lang="cs-CZ" b="1" u="sng" dirty="0">
              <a:effectLst>
                <a:outerShdw blurRad="38100" dist="38100" dir="2700000" algn="tl">
                  <a:srgbClr val="000000">
                    <a:alpha val="43137"/>
                  </a:srgbClr>
                </a:outerShdw>
              </a:effectLst>
            </a:endParaRPr>
          </a:p>
        </p:txBody>
      </p:sp>
      <p:sp>
        <p:nvSpPr>
          <p:cNvPr id="3" name="Zástupný symbol pro obsah 2"/>
          <p:cNvSpPr>
            <a:spLocks noGrp="1"/>
          </p:cNvSpPr>
          <p:nvPr>
            <p:ph idx="1"/>
          </p:nvPr>
        </p:nvSpPr>
        <p:spPr/>
        <p:txBody>
          <a:bodyPr>
            <a:normAutofit fontScale="70000" lnSpcReduction="20000"/>
          </a:bodyPr>
          <a:lstStyle/>
          <a:p>
            <a:pPr lvl="0" algn="just"/>
            <a:r>
              <a:rPr lang="cs-CZ" dirty="0" smtClean="0"/>
              <a:t>Povinná školní docházka ve Švédsku trvá 9 let, a to od 7 do 16 let věku dítěte.</a:t>
            </a:r>
          </a:p>
          <a:p>
            <a:pPr lvl="0" algn="just"/>
            <a:r>
              <a:rPr lang="cs-CZ" dirty="0" smtClean="0"/>
              <a:t>Na střední školy jsou žáci přijímáni bez přijímacích zkoušek.</a:t>
            </a:r>
          </a:p>
          <a:p>
            <a:pPr lvl="0" algn="just"/>
            <a:r>
              <a:rPr lang="cs-CZ" dirty="0" smtClean="0"/>
              <a:t>Střední škola poskytuje střední všeobecné a úplné střední odborné vzdělání.</a:t>
            </a:r>
          </a:p>
          <a:p>
            <a:pPr lvl="0" algn="just"/>
            <a:r>
              <a:rPr lang="cs-CZ" dirty="0" smtClean="0"/>
              <a:t>Vzdělávání ve Švédsku je bezplatné a to včetně vysokých škol.</a:t>
            </a:r>
          </a:p>
          <a:p>
            <a:pPr lvl="0" algn="just"/>
            <a:r>
              <a:rPr lang="cs-CZ" b="1" u="sng" dirty="0" smtClean="0"/>
              <a:t>Základní školy</a:t>
            </a:r>
            <a:endParaRPr lang="cs-CZ" b="1" dirty="0" smtClean="0"/>
          </a:p>
          <a:p>
            <a:pPr lvl="0" algn="just"/>
            <a:r>
              <a:rPr lang="cs-CZ" dirty="0" smtClean="0"/>
              <a:t>Základní škola se člení na tři stupně:</a:t>
            </a:r>
          </a:p>
          <a:p>
            <a:pPr lvl="0" algn="just"/>
            <a:r>
              <a:rPr lang="cs-CZ" dirty="0" smtClean="0"/>
              <a:t>1. - 3. ročník nižší – učí zde většinou jeden učitel všechny předměty,</a:t>
            </a:r>
          </a:p>
          <a:p>
            <a:pPr lvl="0" algn="just"/>
            <a:r>
              <a:rPr lang="cs-CZ" dirty="0" smtClean="0"/>
              <a:t>4. - 6. ročník střední – některé předměty se vyučují specializovaně,</a:t>
            </a:r>
          </a:p>
          <a:p>
            <a:pPr lvl="0" algn="just"/>
            <a:r>
              <a:rPr lang="cs-CZ" dirty="0" smtClean="0"/>
              <a:t>7. - 9. ročník vyšší – specializace učitelů na 2-3 předměty.</a:t>
            </a:r>
          </a:p>
          <a:p>
            <a:pPr lvl="0" algn="just"/>
            <a:r>
              <a:rPr lang="cs-CZ" dirty="0" smtClean="0"/>
              <a:t>Žáci jsou hodnoceni podle „poměrného“ principu, tj. v poměru k výkonu ostatních žáků i ke stanoveným cílům. </a:t>
            </a:r>
          </a:p>
        </p:txBody>
      </p:sp>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accent1">
            <a:lumMod val="60000"/>
            <a:lumOff val="40000"/>
          </a:schemeClr>
        </a:solidFill>
        <a:effectLst/>
      </p:bgPr>
    </p:bg>
    <p:spTree>
      <p:nvGrpSpPr>
        <p:cNvPr id="1" name=""/>
        <p:cNvGrpSpPr/>
        <p:nvPr/>
      </p:nvGrpSpPr>
      <p:grpSpPr>
        <a:xfrm>
          <a:off x="0" y="0"/>
          <a:ext cx="0" cy="0"/>
          <a:chOff x="0" y="0"/>
          <a:chExt cx="0" cy="0"/>
        </a:xfrm>
      </p:grpSpPr>
      <p:sp>
        <p:nvSpPr>
          <p:cNvPr id="5" name="Zaoblený obdélník 4"/>
          <p:cNvSpPr/>
          <p:nvPr/>
        </p:nvSpPr>
        <p:spPr>
          <a:xfrm>
            <a:off x="251520" y="332656"/>
            <a:ext cx="8568952" cy="5976664"/>
          </a:xfrm>
          <a:prstGeom prst="roundRect">
            <a:avLst/>
          </a:prstGeom>
          <a:solidFill>
            <a:schemeClr val="accent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3" name="Zástupný symbol pro obsah 2"/>
          <p:cNvSpPr>
            <a:spLocks noGrp="1"/>
          </p:cNvSpPr>
          <p:nvPr>
            <p:ph idx="1"/>
          </p:nvPr>
        </p:nvSpPr>
        <p:spPr>
          <a:xfrm>
            <a:off x="467544" y="692696"/>
            <a:ext cx="8229600" cy="5328592"/>
          </a:xfrm>
        </p:spPr>
        <p:txBody>
          <a:bodyPr>
            <a:normAutofit fontScale="70000" lnSpcReduction="20000"/>
          </a:bodyPr>
          <a:lstStyle/>
          <a:p>
            <a:pPr algn="just"/>
            <a:r>
              <a:rPr lang="cs-CZ" dirty="0" smtClean="0"/>
              <a:t>Vysvědčení dostávají žáci na konci školního roku  v 1. a 2. ročníku. Pak každý rok a v 8. a 9. ročníku i v pololetí. </a:t>
            </a:r>
          </a:p>
          <a:p>
            <a:pPr algn="just"/>
            <a:r>
              <a:rPr lang="cs-CZ" dirty="0" smtClean="0"/>
              <a:t>Bez ohledu na známky dostávají žáci osvědčení o absolvování školy. Závěrečné vysvědčení z 9. třídy je podmínkou pro vstup na střední školu.</a:t>
            </a:r>
          </a:p>
          <a:p>
            <a:pPr lvl="0" algn="just"/>
            <a:endParaRPr lang="cs-CZ" b="1" u="sng" dirty="0" smtClean="0"/>
          </a:p>
          <a:p>
            <a:pPr lvl="0" algn="just"/>
            <a:r>
              <a:rPr lang="cs-CZ" b="1" u="sng" dirty="0" smtClean="0"/>
              <a:t>Střední školy</a:t>
            </a:r>
            <a:endParaRPr lang="cs-CZ" b="1" dirty="0" smtClean="0"/>
          </a:p>
          <a:p>
            <a:pPr lvl="0" algn="just"/>
            <a:r>
              <a:rPr lang="cs-CZ" dirty="0" smtClean="0"/>
              <a:t>Dvouleté střední školy (krátký program) – žáci jsou zde připravováni pro oblast výroby, administrativy, distribuce, ekonomie, zdravotnictví, sociální péče a služeb.</a:t>
            </a:r>
          </a:p>
          <a:p>
            <a:pPr lvl="0" algn="just"/>
            <a:r>
              <a:rPr lang="cs-CZ" dirty="0" smtClean="0"/>
              <a:t>Tří až čtyřleté střední školy (dlouhý program) – žáci zde získají úplné střední vzdělání všeobecné nebo odborné. Probíhá zde příprava žáků pro studium na vysokých školách.</a:t>
            </a:r>
          </a:p>
          <a:p>
            <a:pPr lvl="0" algn="just"/>
            <a:r>
              <a:rPr lang="cs-CZ" dirty="0" smtClean="0"/>
              <a:t>Vzdělání na těchto školách je zdarma. Studenti postupují do dalších ročníků bez ohledu na prospěch (opakování je možné na základě žádosti studenta). Na základě výsledků zkoušek, které student vykonává v průběhu studia dostává při ukončení školy závěrečné vysvědčení.</a:t>
            </a:r>
          </a:p>
          <a:p>
            <a:pPr algn="just"/>
            <a:endParaRPr lang="cs-CZ" dirty="0"/>
          </a:p>
        </p:txBody>
      </p:sp>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accent1">
            <a:lumMod val="60000"/>
            <a:lumOff val="40000"/>
          </a:schemeClr>
        </a:solidFill>
        <a:effectLst/>
      </p:bgPr>
    </p:bg>
    <p:spTree>
      <p:nvGrpSpPr>
        <p:cNvPr id="1" name=""/>
        <p:cNvGrpSpPr/>
        <p:nvPr/>
      </p:nvGrpSpPr>
      <p:grpSpPr>
        <a:xfrm>
          <a:off x="0" y="0"/>
          <a:ext cx="0" cy="0"/>
          <a:chOff x="0" y="0"/>
          <a:chExt cx="0" cy="0"/>
        </a:xfrm>
      </p:grpSpPr>
      <p:sp>
        <p:nvSpPr>
          <p:cNvPr id="7" name="Zaoblený obdélník 6"/>
          <p:cNvSpPr/>
          <p:nvPr/>
        </p:nvSpPr>
        <p:spPr>
          <a:xfrm>
            <a:off x="251520" y="332656"/>
            <a:ext cx="8568952" cy="5976664"/>
          </a:xfrm>
          <a:prstGeom prst="roundRect">
            <a:avLst/>
          </a:prstGeom>
          <a:solidFill>
            <a:schemeClr val="accent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pic>
        <p:nvPicPr>
          <p:cNvPr id="4" name="Obrázek 3" descr="Soubor:Flag of Sweden.svg"/>
          <p:cNvPicPr/>
          <p:nvPr/>
        </p:nvPicPr>
        <p:blipFill>
          <a:blip r:embed="rId2" cstate="print"/>
          <a:srcRect/>
          <a:stretch>
            <a:fillRect/>
          </a:stretch>
        </p:blipFill>
        <p:spPr bwMode="auto">
          <a:xfrm>
            <a:off x="4499992" y="764704"/>
            <a:ext cx="3744416" cy="2232248"/>
          </a:xfrm>
          <a:prstGeom prst="rect">
            <a:avLst/>
          </a:prstGeom>
          <a:ln>
            <a:noFill/>
          </a:ln>
          <a:effectLst>
            <a:outerShdw blurRad="292100" dist="139700" dir="2700000" algn="tl" rotWithShape="0">
              <a:srgbClr val="333333">
                <a:alpha val="65000"/>
              </a:srgbClr>
            </a:outerShdw>
          </a:effectLst>
        </p:spPr>
      </p:pic>
      <p:pic>
        <p:nvPicPr>
          <p:cNvPr id="5" name="Obrázek 4" descr="Soubor:Coat of Arms of Sweden Greater.svg"/>
          <p:cNvPicPr/>
          <p:nvPr/>
        </p:nvPicPr>
        <p:blipFill>
          <a:blip r:embed="rId3" cstate="print"/>
          <a:srcRect/>
          <a:stretch>
            <a:fillRect/>
          </a:stretch>
        </p:blipFill>
        <p:spPr bwMode="auto">
          <a:xfrm>
            <a:off x="5220072" y="3429000"/>
            <a:ext cx="2448272" cy="2376264"/>
          </a:xfrm>
          <a:prstGeom prst="rect">
            <a:avLst/>
          </a:prstGeom>
          <a:ln>
            <a:noFill/>
          </a:ln>
          <a:effectLst>
            <a:outerShdw blurRad="292100" dist="139700" dir="2700000" algn="tl" rotWithShape="0">
              <a:srgbClr val="333333">
                <a:alpha val="65000"/>
              </a:srgbClr>
            </a:outerShdw>
          </a:effectLst>
        </p:spPr>
      </p:pic>
      <p:pic>
        <p:nvPicPr>
          <p:cNvPr id="22530" name="Picture 2" descr="http://www.cestovatel.cz/images/mapy/svedsko.gif"/>
          <p:cNvPicPr>
            <a:picLocks noChangeAspect="1" noChangeArrowheads="1"/>
          </p:cNvPicPr>
          <p:nvPr/>
        </p:nvPicPr>
        <p:blipFill>
          <a:blip r:embed="rId4" cstate="print"/>
          <a:srcRect/>
          <a:stretch>
            <a:fillRect/>
          </a:stretch>
        </p:blipFill>
        <p:spPr bwMode="auto">
          <a:xfrm>
            <a:off x="1331640" y="548680"/>
            <a:ext cx="2505716" cy="5472608"/>
          </a:xfrm>
          <a:prstGeom prst="rect">
            <a:avLst/>
          </a:prstGeom>
          <a:ln>
            <a:noFill/>
          </a:ln>
          <a:effectLst>
            <a:outerShdw blurRad="292100" dist="139700" dir="2700000" algn="tl" rotWithShape="0">
              <a:srgbClr val="333333">
                <a:alpha val="65000"/>
              </a:srgbClr>
            </a:outerShdw>
          </a:effectLst>
        </p:spPr>
      </p:pic>
    </p:spTree>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accent1">
            <a:lumMod val="60000"/>
            <a:lumOff val="40000"/>
          </a:schemeClr>
        </a:solidFill>
        <a:effectLst/>
      </p:bgPr>
    </p:bg>
    <p:spTree>
      <p:nvGrpSpPr>
        <p:cNvPr id="1" name=""/>
        <p:cNvGrpSpPr/>
        <p:nvPr/>
      </p:nvGrpSpPr>
      <p:grpSpPr>
        <a:xfrm>
          <a:off x="0" y="0"/>
          <a:ext cx="0" cy="0"/>
          <a:chOff x="0" y="0"/>
          <a:chExt cx="0" cy="0"/>
        </a:xfrm>
      </p:grpSpPr>
      <p:sp>
        <p:nvSpPr>
          <p:cNvPr id="5" name="Zaoblený obdélník 4"/>
          <p:cNvSpPr/>
          <p:nvPr/>
        </p:nvSpPr>
        <p:spPr>
          <a:xfrm>
            <a:off x="251520" y="332656"/>
            <a:ext cx="8568952" cy="5976664"/>
          </a:xfrm>
          <a:prstGeom prst="roundRect">
            <a:avLst/>
          </a:prstGeom>
          <a:solidFill>
            <a:schemeClr val="accent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pic>
        <p:nvPicPr>
          <p:cNvPr id="22532" name="Picture 4" descr="http://www.designmagazin.cz/foto/2012/08/skola-vittra-telefonplan-0.jpg"/>
          <p:cNvPicPr>
            <a:picLocks noChangeAspect="1" noChangeArrowheads="1"/>
          </p:cNvPicPr>
          <p:nvPr/>
        </p:nvPicPr>
        <p:blipFill>
          <a:blip r:embed="rId2" cstate="print"/>
          <a:srcRect/>
          <a:stretch>
            <a:fillRect/>
          </a:stretch>
        </p:blipFill>
        <p:spPr bwMode="auto">
          <a:xfrm>
            <a:off x="3779912" y="1844824"/>
            <a:ext cx="4680520" cy="2808313"/>
          </a:xfrm>
          <a:prstGeom prst="rect">
            <a:avLst/>
          </a:prstGeom>
          <a:ln>
            <a:noFill/>
          </a:ln>
          <a:effectLst>
            <a:outerShdw blurRad="292100" dist="139700" dir="2700000" algn="tl" rotWithShape="0">
              <a:srgbClr val="333333">
                <a:alpha val="65000"/>
              </a:srgbClr>
            </a:outerShdw>
          </a:effectLst>
        </p:spPr>
      </p:pic>
      <p:pic>
        <p:nvPicPr>
          <p:cNvPr id="23554" name="Picture 2" descr="http://www.opengate.cz/img/edee/in-pages/u/prirodovedeckecentrum-009.jpg"/>
          <p:cNvPicPr>
            <a:picLocks noChangeAspect="1" noChangeArrowheads="1"/>
          </p:cNvPicPr>
          <p:nvPr/>
        </p:nvPicPr>
        <p:blipFill>
          <a:blip r:embed="rId3" cstate="print"/>
          <a:srcRect/>
          <a:stretch>
            <a:fillRect/>
          </a:stretch>
        </p:blipFill>
        <p:spPr bwMode="auto">
          <a:xfrm>
            <a:off x="899592" y="1484784"/>
            <a:ext cx="2505075" cy="3333750"/>
          </a:xfrm>
          <a:prstGeom prst="rect">
            <a:avLst/>
          </a:prstGeom>
          <a:ln>
            <a:noFill/>
          </a:ln>
          <a:effectLst>
            <a:outerShdw blurRad="292100" dist="139700" dir="2700000" algn="tl" rotWithShape="0">
              <a:srgbClr val="333333">
                <a:alpha val="65000"/>
              </a:srgbClr>
            </a:outerShdw>
          </a:effectLst>
        </p:spPr>
      </p:pic>
    </p:spTree>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accent3">
            <a:lumMod val="60000"/>
            <a:lumOff val="40000"/>
          </a:schemeClr>
        </a:solidFill>
        <a:effectLst/>
      </p:bgPr>
    </p:bg>
    <p:spTree>
      <p:nvGrpSpPr>
        <p:cNvPr id="1" name=""/>
        <p:cNvGrpSpPr/>
        <p:nvPr/>
      </p:nvGrpSpPr>
      <p:grpSpPr>
        <a:xfrm>
          <a:off x="0" y="0"/>
          <a:ext cx="0" cy="0"/>
          <a:chOff x="0" y="0"/>
          <a:chExt cx="0" cy="0"/>
        </a:xfrm>
      </p:grpSpPr>
      <p:sp>
        <p:nvSpPr>
          <p:cNvPr id="4" name="Zaoblený obdélník 3"/>
          <p:cNvSpPr/>
          <p:nvPr/>
        </p:nvSpPr>
        <p:spPr>
          <a:xfrm>
            <a:off x="251520" y="332656"/>
            <a:ext cx="8568952" cy="5976664"/>
          </a:xfrm>
          <a:prstGeom prst="roundRect">
            <a:avLst/>
          </a:prstGeom>
          <a:solidFill>
            <a:schemeClr val="accent3"/>
          </a:solidFill>
          <a:ln>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 name="Nadpis 1"/>
          <p:cNvSpPr>
            <a:spLocks noGrp="1"/>
          </p:cNvSpPr>
          <p:nvPr>
            <p:ph type="title"/>
          </p:nvPr>
        </p:nvSpPr>
        <p:spPr>
          <a:xfrm>
            <a:off x="467544" y="260648"/>
            <a:ext cx="8229600" cy="1143000"/>
          </a:xfrm>
        </p:spPr>
        <p:txBody>
          <a:bodyPr/>
          <a:lstStyle/>
          <a:p>
            <a:r>
              <a:rPr lang="cs-CZ" b="1" u="sng" dirty="0" smtClean="0">
                <a:effectLst>
                  <a:outerShdw blurRad="38100" dist="38100" dir="2700000" algn="tl">
                    <a:srgbClr val="000000">
                      <a:alpha val="43137"/>
                    </a:srgbClr>
                  </a:outerShdw>
                </a:effectLst>
              </a:rPr>
              <a:t>USA</a:t>
            </a:r>
            <a:endParaRPr lang="cs-CZ" b="1" u="sng" dirty="0">
              <a:effectLst>
                <a:outerShdw blurRad="38100" dist="38100" dir="2700000" algn="tl">
                  <a:srgbClr val="000000">
                    <a:alpha val="43137"/>
                  </a:srgbClr>
                </a:outerShdw>
              </a:effectLst>
            </a:endParaRPr>
          </a:p>
        </p:txBody>
      </p:sp>
      <p:sp>
        <p:nvSpPr>
          <p:cNvPr id="3" name="Zástupný symbol pro obsah 2"/>
          <p:cNvSpPr>
            <a:spLocks noGrp="1"/>
          </p:cNvSpPr>
          <p:nvPr>
            <p:ph idx="1"/>
          </p:nvPr>
        </p:nvSpPr>
        <p:spPr>
          <a:xfrm>
            <a:off x="467544" y="1268760"/>
            <a:ext cx="8363272" cy="5256584"/>
          </a:xfrm>
        </p:spPr>
        <p:txBody>
          <a:bodyPr>
            <a:noAutofit/>
          </a:bodyPr>
          <a:lstStyle/>
          <a:p>
            <a:pPr lvl="0" algn="just"/>
            <a:r>
              <a:rPr lang="cs-CZ" sz="2200" dirty="0" smtClean="0"/>
              <a:t>Vzdělávací systém v USA je v kompetenci jednotlivých států, vzdělávací systémy se většinou (i když třeba minimálně) liší stát od státu. Školy nemají k dispozici ani jednotné studijní osnovy. </a:t>
            </a:r>
          </a:p>
          <a:p>
            <a:pPr lvl="0" algn="just"/>
            <a:r>
              <a:rPr lang="cs-CZ" sz="2200" dirty="0" smtClean="0"/>
              <a:t>Školní docházka ve věku </a:t>
            </a:r>
            <a:r>
              <a:rPr lang="cs-CZ" sz="2200" b="1" dirty="0" smtClean="0"/>
              <a:t>5 -18 let.</a:t>
            </a:r>
          </a:p>
          <a:p>
            <a:pPr lvl="0" algn="just"/>
            <a:r>
              <a:rPr lang="cs-CZ" sz="2200" dirty="0" smtClean="0"/>
              <a:t>Trojí testování ve věku 9-10, 12-13, 16-17 let.</a:t>
            </a:r>
          </a:p>
          <a:p>
            <a:pPr lvl="0" algn="just"/>
            <a:r>
              <a:rPr lang="cs-CZ" sz="2200" dirty="0" smtClean="0"/>
              <a:t>Zahrnuje především zkoušku z angličtiny, matematiky a přírodovědy.</a:t>
            </a:r>
          </a:p>
          <a:p>
            <a:pPr lvl="0" algn="just"/>
            <a:endParaRPr lang="cs-CZ" sz="2200" dirty="0" smtClean="0"/>
          </a:p>
          <a:p>
            <a:pPr lvl="0" algn="just"/>
            <a:r>
              <a:rPr lang="cs-CZ" sz="2200" b="1" dirty="0" smtClean="0"/>
              <a:t>Basic </a:t>
            </a:r>
            <a:r>
              <a:rPr lang="cs-CZ" sz="2200" b="1" dirty="0" err="1" smtClean="0"/>
              <a:t>school</a:t>
            </a:r>
            <a:r>
              <a:rPr lang="cs-CZ" sz="2200" b="1" dirty="0" smtClean="0"/>
              <a:t> </a:t>
            </a:r>
            <a:r>
              <a:rPr lang="cs-CZ" sz="2200" dirty="0" smtClean="0"/>
              <a:t>- to samé jako náš první stupeň ZŠ.</a:t>
            </a:r>
          </a:p>
          <a:p>
            <a:pPr lvl="0"/>
            <a:r>
              <a:rPr lang="cs-CZ" sz="2200" b="1" dirty="0" err="1" smtClean="0"/>
              <a:t>High</a:t>
            </a:r>
            <a:r>
              <a:rPr lang="cs-CZ" sz="2200" b="1" dirty="0" smtClean="0"/>
              <a:t> </a:t>
            </a:r>
            <a:r>
              <a:rPr lang="cs-CZ" sz="2200" b="1" dirty="0" err="1" smtClean="0"/>
              <a:t>school</a:t>
            </a:r>
            <a:r>
              <a:rPr lang="cs-CZ" sz="2200" b="1" dirty="0" smtClean="0"/>
              <a:t> </a:t>
            </a:r>
            <a:r>
              <a:rPr lang="cs-CZ" sz="2200" dirty="0" smtClean="0"/>
              <a:t>- ekvivalent našeho 2. stupně ZŠ a současně SŠ dohro-</a:t>
            </a:r>
            <a:r>
              <a:rPr lang="cs-CZ" sz="2200" dirty="0" err="1" smtClean="0"/>
              <a:t>mady</a:t>
            </a:r>
            <a:r>
              <a:rPr lang="cs-CZ" sz="2200" dirty="0" smtClean="0"/>
              <a:t>, zakončeno maturitní zkouškou.</a:t>
            </a:r>
          </a:p>
          <a:p>
            <a:pPr lvl="0"/>
            <a:r>
              <a:rPr lang="cs-CZ" sz="2200" b="1" dirty="0" smtClean="0"/>
              <a:t>College</a:t>
            </a:r>
            <a:r>
              <a:rPr lang="cs-CZ" sz="2200" dirty="0" smtClean="0"/>
              <a:t> </a:t>
            </a:r>
            <a:r>
              <a:rPr lang="cs-CZ" sz="2200" dirty="0" smtClean="0"/>
              <a:t>- vysoká škola - bez titulů - podle náročnosti – to, co naše gymnázium či SŠ.</a:t>
            </a:r>
          </a:p>
        </p:txBody>
      </p:sp>
    </p:spTree>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accent3">
            <a:lumMod val="60000"/>
            <a:lumOff val="40000"/>
          </a:schemeClr>
        </a:solidFill>
        <a:effectLst/>
      </p:bgPr>
    </p:bg>
    <p:spTree>
      <p:nvGrpSpPr>
        <p:cNvPr id="1" name=""/>
        <p:cNvGrpSpPr/>
        <p:nvPr/>
      </p:nvGrpSpPr>
      <p:grpSpPr>
        <a:xfrm>
          <a:off x="0" y="0"/>
          <a:ext cx="0" cy="0"/>
          <a:chOff x="0" y="0"/>
          <a:chExt cx="0" cy="0"/>
        </a:xfrm>
      </p:grpSpPr>
      <p:sp>
        <p:nvSpPr>
          <p:cNvPr id="5" name="Zaoblený obdélník 4"/>
          <p:cNvSpPr/>
          <p:nvPr/>
        </p:nvSpPr>
        <p:spPr>
          <a:xfrm>
            <a:off x="251520" y="332656"/>
            <a:ext cx="8568952" cy="5976664"/>
          </a:xfrm>
          <a:prstGeom prst="roundRect">
            <a:avLst/>
          </a:prstGeom>
          <a:solidFill>
            <a:schemeClr val="accent3"/>
          </a:solidFill>
          <a:ln>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3" name="Zástupný symbol pro obsah 2"/>
          <p:cNvSpPr>
            <a:spLocks noGrp="1"/>
          </p:cNvSpPr>
          <p:nvPr>
            <p:ph idx="1"/>
          </p:nvPr>
        </p:nvSpPr>
        <p:spPr>
          <a:xfrm>
            <a:off x="467544" y="764704"/>
            <a:ext cx="8229600" cy="5328592"/>
          </a:xfrm>
        </p:spPr>
        <p:txBody>
          <a:bodyPr>
            <a:normAutofit/>
          </a:bodyPr>
          <a:lstStyle/>
          <a:p>
            <a:pPr lvl="0" algn="just"/>
            <a:r>
              <a:rPr lang="cs-CZ" sz="2200" dirty="0" err="1" smtClean="0"/>
              <a:t>High</a:t>
            </a:r>
            <a:r>
              <a:rPr lang="cs-CZ" sz="2200" dirty="0" smtClean="0"/>
              <a:t> </a:t>
            </a:r>
            <a:r>
              <a:rPr lang="cs-CZ" sz="2200" dirty="0" err="1" smtClean="0"/>
              <a:t>school</a:t>
            </a:r>
            <a:r>
              <a:rPr lang="cs-CZ" sz="2200" dirty="0" smtClean="0"/>
              <a:t> je povinná, tj. všichni musí mít maturitu. Ale výuka je diferencovaná. </a:t>
            </a:r>
          </a:p>
          <a:p>
            <a:pPr lvl="0" algn="just"/>
            <a:r>
              <a:rPr lang="cs-CZ" sz="2200" dirty="0" smtClean="0"/>
              <a:t>Studenti na </a:t>
            </a:r>
            <a:r>
              <a:rPr lang="cs-CZ" sz="2200" dirty="0" err="1" smtClean="0"/>
              <a:t>high</a:t>
            </a:r>
            <a:r>
              <a:rPr lang="cs-CZ" sz="2200" dirty="0" smtClean="0"/>
              <a:t> </a:t>
            </a:r>
            <a:r>
              <a:rPr lang="cs-CZ" sz="2200" dirty="0" err="1" smtClean="0"/>
              <a:t>school</a:t>
            </a:r>
            <a:r>
              <a:rPr lang="cs-CZ" sz="2200" dirty="0" smtClean="0"/>
              <a:t> musí nasbírat dost kreditů. </a:t>
            </a:r>
          </a:p>
          <a:p>
            <a:pPr lvl="0" algn="just"/>
            <a:r>
              <a:rPr lang="cs-CZ" sz="2200" dirty="0" smtClean="0"/>
              <a:t>Není-li někdo dobrý v matematice, vezme si nejnižší </a:t>
            </a:r>
            <a:r>
              <a:rPr lang="cs-CZ" sz="2200" dirty="0" err="1" smtClean="0"/>
              <a:t>level</a:t>
            </a:r>
            <a:r>
              <a:rPr lang="cs-CZ" sz="2200" dirty="0" smtClean="0"/>
              <a:t>, ale pak si musí vzít vyšší v něčem jiném, třeba v angličtině či historii. </a:t>
            </a:r>
            <a:endParaRPr lang="cs-CZ" sz="2200" dirty="0" smtClean="0"/>
          </a:p>
          <a:p>
            <a:pPr lvl="0" algn="just">
              <a:buNone/>
            </a:pPr>
            <a:endParaRPr lang="cs-CZ" sz="2200" dirty="0" smtClean="0"/>
          </a:p>
          <a:p>
            <a:pPr lvl="0" algn="just"/>
            <a:r>
              <a:rPr lang="cs-CZ" sz="2200" dirty="0" smtClean="0"/>
              <a:t>Studenti </a:t>
            </a:r>
            <a:r>
              <a:rPr lang="cs-CZ" sz="2200" dirty="0" smtClean="0"/>
              <a:t>jsou hodnoceni hlavně za projekty, na kterých mohou pracovat i doma. </a:t>
            </a:r>
          </a:p>
          <a:p>
            <a:pPr lvl="0" algn="just"/>
            <a:r>
              <a:rPr lang="cs-CZ" sz="2200" dirty="0" smtClean="0"/>
              <a:t>Ne za to, co odříkají ve škole. </a:t>
            </a:r>
          </a:p>
          <a:p>
            <a:pPr lvl="0" algn="just"/>
            <a:r>
              <a:rPr lang="cs-CZ" sz="2200" dirty="0" smtClean="0"/>
              <a:t>Často pracují v týmu a je hodnocena celá skupinka.</a:t>
            </a:r>
          </a:p>
          <a:p>
            <a:pPr lvl="0" algn="just"/>
            <a:r>
              <a:rPr lang="cs-CZ" sz="2200" dirty="0" smtClean="0"/>
              <a:t>Každý může být v NĚČEM dobrý - aspoň v tělocviku nebo v ručních pracích. Jde o to, aby každý našel pole, kde může něco dokázat. </a:t>
            </a:r>
          </a:p>
          <a:p>
            <a:pPr lvl="0" algn="just"/>
            <a:r>
              <a:rPr lang="cs-CZ" sz="2200" dirty="0" smtClean="0"/>
              <a:t>Americká společnost je vynikající v tom, jak dokáže mobilizovat lidské schopnosti. </a:t>
            </a:r>
          </a:p>
          <a:p>
            <a:pPr algn="just"/>
            <a:endParaRPr lang="cs-CZ" sz="2200" dirty="0"/>
          </a:p>
        </p:txBody>
      </p:sp>
    </p:spTree>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accent3">
            <a:lumMod val="60000"/>
            <a:lumOff val="40000"/>
          </a:schemeClr>
        </a:solidFill>
        <a:effectLst/>
      </p:bgPr>
    </p:bg>
    <p:spTree>
      <p:nvGrpSpPr>
        <p:cNvPr id="1" name=""/>
        <p:cNvGrpSpPr/>
        <p:nvPr/>
      </p:nvGrpSpPr>
      <p:grpSpPr>
        <a:xfrm>
          <a:off x="0" y="0"/>
          <a:ext cx="0" cy="0"/>
          <a:chOff x="0" y="0"/>
          <a:chExt cx="0" cy="0"/>
        </a:xfrm>
      </p:grpSpPr>
      <p:sp>
        <p:nvSpPr>
          <p:cNvPr id="5" name="Zaoblený obdélník 4"/>
          <p:cNvSpPr/>
          <p:nvPr/>
        </p:nvSpPr>
        <p:spPr>
          <a:xfrm>
            <a:off x="251520" y="332656"/>
            <a:ext cx="8568952" cy="5976664"/>
          </a:xfrm>
          <a:prstGeom prst="roundRect">
            <a:avLst/>
          </a:prstGeom>
          <a:solidFill>
            <a:schemeClr val="accent3"/>
          </a:solidFill>
          <a:ln>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pic>
        <p:nvPicPr>
          <p:cNvPr id="2" name="Obrázek 1" descr="Soubor:US-GreatSeal-Obverse.svg"/>
          <p:cNvPicPr/>
          <p:nvPr/>
        </p:nvPicPr>
        <p:blipFill>
          <a:blip r:embed="rId2" cstate="print"/>
          <a:srcRect/>
          <a:stretch>
            <a:fillRect/>
          </a:stretch>
        </p:blipFill>
        <p:spPr bwMode="auto">
          <a:xfrm>
            <a:off x="5940152" y="692696"/>
            <a:ext cx="2088232" cy="2016224"/>
          </a:xfrm>
          <a:prstGeom prst="rect">
            <a:avLst/>
          </a:prstGeom>
          <a:ln>
            <a:noFill/>
          </a:ln>
          <a:effectLst>
            <a:outerShdw blurRad="292100" dist="139700" dir="2700000" algn="tl" rotWithShape="0">
              <a:srgbClr val="333333">
                <a:alpha val="65000"/>
              </a:srgbClr>
            </a:outerShdw>
          </a:effectLst>
        </p:spPr>
      </p:pic>
      <p:pic>
        <p:nvPicPr>
          <p:cNvPr id="3" name="Obrázek 2" descr="http://www.palicedute.org/image/mapy/velke/us-map.gif"/>
          <p:cNvPicPr/>
          <p:nvPr/>
        </p:nvPicPr>
        <p:blipFill>
          <a:blip r:embed="rId3" cstate="print"/>
          <a:srcRect/>
          <a:stretch>
            <a:fillRect/>
          </a:stretch>
        </p:blipFill>
        <p:spPr bwMode="auto">
          <a:xfrm>
            <a:off x="1691681" y="3140969"/>
            <a:ext cx="5760640" cy="2736304"/>
          </a:xfrm>
          <a:prstGeom prst="rect">
            <a:avLst/>
          </a:prstGeom>
          <a:ln>
            <a:noFill/>
          </a:ln>
          <a:effectLst>
            <a:outerShdw blurRad="292100" dist="139700" dir="2700000" algn="tl" rotWithShape="0">
              <a:srgbClr val="333333">
                <a:alpha val="65000"/>
              </a:srgbClr>
            </a:outerShdw>
          </a:effectLst>
        </p:spPr>
      </p:pic>
      <p:pic>
        <p:nvPicPr>
          <p:cNvPr id="4" name="Obrázek 3" descr="Soubor:Flag of the United States.svg"/>
          <p:cNvPicPr/>
          <p:nvPr/>
        </p:nvPicPr>
        <p:blipFill>
          <a:blip r:embed="rId4" cstate="print"/>
          <a:srcRect/>
          <a:stretch>
            <a:fillRect/>
          </a:stretch>
        </p:blipFill>
        <p:spPr bwMode="auto">
          <a:xfrm>
            <a:off x="971600" y="692696"/>
            <a:ext cx="4032448" cy="1944216"/>
          </a:xfrm>
          <a:prstGeom prst="rect">
            <a:avLst/>
          </a:prstGeom>
          <a:ln>
            <a:noFill/>
          </a:ln>
          <a:effectLst>
            <a:outerShdw blurRad="292100" dist="139700" dir="2700000" algn="tl" rotWithShape="0">
              <a:srgbClr val="333333">
                <a:alpha val="65000"/>
              </a:srgbClr>
            </a:outerShdw>
          </a:effectLst>
        </p:spPr>
      </p:pic>
    </p:spTree>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accent3">
            <a:lumMod val="60000"/>
            <a:lumOff val="40000"/>
          </a:schemeClr>
        </a:solidFill>
        <a:effectLst/>
      </p:bgPr>
    </p:bg>
    <p:spTree>
      <p:nvGrpSpPr>
        <p:cNvPr id="1" name=""/>
        <p:cNvGrpSpPr/>
        <p:nvPr/>
      </p:nvGrpSpPr>
      <p:grpSpPr>
        <a:xfrm>
          <a:off x="0" y="0"/>
          <a:ext cx="0" cy="0"/>
          <a:chOff x="0" y="0"/>
          <a:chExt cx="0" cy="0"/>
        </a:xfrm>
      </p:grpSpPr>
      <p:sp>
        <p:nvSpPr>
          <p:cNvPr id="4" name="Zaoblený obdélník 3"/>
          <p:cNvSpPr/>
          <p:nvPr/>
        </p:nvSpPr>
        <p:spPr>
          <a:xfrm>
            <a:off x="251520" y="332656"/>
            <a:ext cx="8568952" cy="5976664"/>
          </a:xfrm>
          <a:prstGeom prst="roundRect">
            <a:avLst/>
          </a:prstGeom>
          <a:solidFill>
            <a:schemeClr val="accent3"/>
          </a:solidFill>
          <a:ln>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pic>
        <p:nvPicPr>
          <p:cNvPr id="2" name="Obrázek 1"/>
          <p:cNvPicPr/>
          <p:nvPr/>
        </p:nvPicPr>
        <p:blipFill>
          <a:blip r:embed="rId2" cstate="print"/>
          <a:srcRect/>
          <a:stretch>
            <a:fillRect/>
          </a:stretch>
        </p:blipFill>
        <p:spPr bwMode="auto">
          <a:xfrm>
            <a:off x="683568" y="620688"/>
            <a:ext cx="5256584" cy="3960440"/>
          </a:xfrm>
          <a:prstGeom prst="rect">
            <a:avLst/>
          </a:prstGeom>
          <a:ln>
            <a:noFill/>
          </a:ln>
          <a:effectLst>
            <a:outerShdw blurRad="292100" dist="139700" dir="2700000" algn="tl" rotWithShape="0">
              <a:srgbClr val="333333">
                <a:alpha val="65000"/>
              </a:srgbClr>
            </a:outerShdw>
          </a:effectLst>
        </p:spPr>
      </p:pic>
      <p:pic>
        <p:nvPicPr>
          <p:cNvPr id="3" name="Obrázek 2"/>
          <p:cNvPicPr/>
          <p:nvPr/>
        </p:nvPicPr>
        <p:blipFill>
          <a:blip r:embed="rId3" cstate="print"/>
          <a:srcRect/>
          <a:stretch>
            <a:fillRect/>
          </a:stretch>
        </p:blipFill>
        <p:spPr bwMode="auto">
          <a:xfrm>
            <a:off x="5940152" y="4077072"/>
            <a:ext cx="2448272" cy="1728192"/>
          </a:xfrm>
          <a:prstGeom prst="rect">
            <a:avLst/>
          </a:prstGeom>
          <a:ln>
            <a:noFill/>
          </a:ln>
          <a:effectLst>
            <a:outerShdw blurRad="292100" dist="139700" dir="2700000" algn="tl" rotWithShape="0">
              <a:srgbClr val="333333">
                <a:alpha val="65000"/>
              </a:srgbClr>
            </a:outerShdw>
          </a:effectLst>
        </p:spPr>
      </p:pic>
    </p:spTree>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accent6">
            <a:lumMod val="60000"/>
            <a:lumOff val="40000"/>
          </a:schemeClr>
        </a:solidFill>
        <a:effectLst/>
      </p:bgPr>
    </p:bg>
    <p:spTree>
      <p:nvGrpSpPr>
        <p:cNvPr id="1" name=""/>
        <p:cNvGrpSpPr/>
        <p:nvPr/>
      </p:nvGrpSpPr>
      <p:grpSpPr>
        <a:xfrm>
          <a:off x="0" y="0"/>
          <a:ext cx="0" cy="0"/>
          <a:chOff x="0" y="0"/>
          <a:chExt cx="0" cy="0"/>
        </a:xfrm>
      </p:grpSpPr>
      <p:sp>
        <p:nvSpPr>
          <p:cNvPr id="4" name="Zaoblený obdélník 3"/>
          <p:cNvSpPr/>
          <p:nvPr/>
        </p:nvSpPr>
        <p:spPr>
          <a:xfrm>
            <a:off x="251520" y="332656"/>
            <a:ext cx="8568952" cy="5976664"/>
          </a:xfrm>
          <a:prstGeom prst="roundRect">
            <a:avLst/>
          </a:prstGeom>
          <a:solidFill>
            <a:srgbClr val="F89D52"/>
          </a:solidFill>
          <a:ln>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 name="Nadpis 1"/>
          <p:cNvSpPr>
            <a:spLocks noGrp="1"/>
          </p:cNvSpPr>
          <p:nvPr>
            <p:ph type="title"/>
          </p:nvPr>
        </p:nvSpPr>
        <p:spPr/>
        <p:txBody>
          <a:bodyPr/>
          <a:lstStyle/>
          <a:p>
            <a:r>
              <a:rPr lang="cs-CZ" b="1" u="sng" dirty="0" smtClean="0">
                <a:effectLst>
                  <a:outerShdw blurRad="38100" dist="38100" dir="2700000" algn="tl">
                    <a:srgbClr val="000000">
                      <a:alpha val="43137"/>
                    </a:srgbClr>
                  </a:outerShdw>
                </a:effectLst>
              </a:rPr>
              <a:t>Kanada</a:t>
            </a:r>
            <a:endParaRPr lang="cs-CZ" b="1" u="sng" dirty="0">
              <a:effectLst>
                <a:outerShdw blurRad="38100" dist="38100" dir="2700000" algn="tl">
                  <a:srgbClr val="000000">
                    <a:alpha val="43137"/>
                  </a:srgbClr>
                </a:outerShdw>
              </a:effectLst>
            </a:endParaRPr>
          </a:p>
        </p:txBody>
      </p:sp>
      <p:sp>
        <p:nvSpPr>
          <p:cNvPr id="3" name="Zástupný symbol pro obsah 2"/>
          <p:cNvSpPr>
            <a:spLocks noGrp="1"/>
          </p:cNvSpPr>
          <p:nvPr>
            <p:ph idx="1"/>
          </p:nvPr>
        </p:nvSpPr>
        <p:spPr/>
        <p:txBody>
          <a:bodyPr>
            <a:normAutofit/>
          </a:bodyPr>
          <a:lstStyle/>
          <a:p>
            <a:pPr lvl="0" algn="just"/>
            <a:r>
              <a:rPr lang="cs-CZ" sz="2200" dirty="0" smtClean="0"/>
              <a:t>Školní docházka povinná od </a:t>
            </a:r>
            <a:r>
              <a:rPr lang="cs-CZ" sz="2200" b="1" dirty="0" smtClean="0"/>
              <a:t>6 - 16 let</a:t>
            </a:r>
            <a:r>
              <a:rPr lang="cs-CZ" sz="2200" dirty="0" smtClean="0"/>
              <a:t>, v Ontariu a v New </a:t>
            </a:r>
            <a:r>
              <a:rPr lang="cs-CZ" sz="2200" dirty="0" err="1" smtClean="0"/>
              <a:t>Brunswicku</a:t>
            </a:r>
            <a:r>
              <a:rPr lang="cs-CZ" sz="2200" dirty="0" smtClean="0"/>
              <a:t> je hranice posunuta na </a:t>
            </a:r>
            <a:r>
              <a:rPr lang="cs-CZ" sz="2200" b="1" dirty="0" smtClean="0"/>
              <a:t>18 let.</a:t>
            </a:r>
          </a:p>
          <a:p>
            <a:pPr lvl="0" algn="just"/>
            <a:r>
              <a:rPr lang="cs-CZ" sz="2200" dirty="0" smtClean="0"/>
              <a:t>Vzdělanost a úroveň kanadského obyvatelstva přesahuje v mnohém ostatní země.</a:t>
            </a:r>
          </a:p>
          <a:p>
            <a:pPr lvl="0" algn="just"/>
            <a:r>
              <a:rPr lang="cs-CZ" sz="2200" dirty="0" smtClean="0"/>
              <a:t>Systém školství v Kanadě je ovlivněn britským systémem, v Kanadě se klade větší důraz naučit se samostatnému, kritickému myšlení a umění obhájit vlastní argumenty.</a:t>
            </a:r>
          </a:p>
          <a:p>
            <a:pPr lvl="0" algn="just"/>
            <a:r>
              <a:rPr lang="cs-CZ" sz="2200" dirty="0" smtClean="0"/>
              <a:t>Děti navštěvují od 6 do 12 let základní školu zahrnující stupně 1 až 6.</a:t>
            </a:r>
          </a:p>
          <a:p>
            <a:pPr lvl="0" algn="just"/>
            <a:r>
              <a:rPr lang="cs-CZ" sz="2200" dirty="0" smtClean="0"/>
              <a:t>Ve věku zhruba 13 let žáci přecházejí do </a:t>
            </a:r>
            <a:r>
              <a:rPr lang="cs-CZ" sz="2200" b="1" dirty="0" smtClean="0"/>
              <a:t>prvního cyklu střední školy </a:t>
            </a:r>
            <a:r>
              <a:rPr lang="cs-CZ" sz="2200" dirty="0" smtClean="0"/>
              <a:t>(stupeň 7-9), po kterém mohou vzdělání ukončit ve věku 15 let.</a:t>
            </a:r>
          </a:p>
        </p:txBody>
      </p:sp>
    </p:spTree>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accent6">
            <a:lumMod val="60000"/>
            <a:lumOff val="40000"/>
          </a:schemeClr>
        </a:solidFill>
        <a:effectLst/>
      </p:bgPr>
    </p:bg>
    <p:spTree>
      <p:nvGrpSpPr>
        <p:cNvPr id="1" name=""/>
        <p:cNvGrpSpPr/>
        <p:nvPr/>
      </p:nvGrpSpPr>
      <p:grpSpPr>
        <a:xfrm>
          <a:off x="0" y="0"/>
          <a:ext cx="0" cy="0"/>
          <a:chOff x="0" y="0"/>
          <a:chExt cx="0" cy="0"/>
        </a:xfrm>
      </p:grpSpPr>
      <p:sp>
        <p:nvSpPr>
          <p:cNvPr id="4" name="Zaoblený obdélník 3"/>
          <p:cNvSpPr/>
          <p:nvPr/>
        </p:nvSpPr>
        <p:spPr>
          <a:xfrm>
            <a:off x="251520" y="332656"/>
            <a:ext cx="8568952" cy="5976664"/>
          </a:xfrm>
          <a:prstGeom prst="roundRect">
            <a:avLst/>
          </a:prstGeom>
          <a:solidFill>
            <a:srgbClr val="F89D52"/>
          </a:solidFill>
          <a:ln>
            <a:solidFill>
              <a:srgbClr val="F89D5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3" name="Zástupný symbol pro obsah 2"/>
          <p:cNvSpPr>
            <a:spLocks noGrp="1"/>
          </p:cNvSpPr>
          <p:nvPr>
            <p:ph idx="1"/>
          </p:nvPr>
        </p:nvSpPr>
        <p:spPr>
          <a:xfrm>
            <a:off x="539552" y="764704"/>
            <a:ext cx="8229600" cy="4680520"/>
          </a:xfrm>
        </p:spPr>
        <p:txBody>
          <a:bodyPr>
            <a:noAutofit/>
          </a:bodyPr>
          <a:lstStyle/>
          <a:p>
            <a:pPr lvl="0" algn="just"/>
            <a:r>
              <a:rPr lang="cs-CZ" sz="2200" b="1" dirty="0" smtClean="0"/>
              <a:t>Druhý cyklus střední školy je nepovinný. </a:t>
            </a:r>
            <a:endParaRPr lang="cs-CZ" sz="2200" dirty="0" smtClean="0"/>
          </a:p>
          <a:p>
            <a:pPr lvl="0" algn="just"/>
            <a:r>
              <a:rPr lang="cs-CZ" sz="2200" dirty="0" smtClean="0"/>
              <a:t>Školní rok trvá od začátku září do poloviny června.</a:t>
            </a:r>
          </a:p>
          <a:p>
            <a:pPr lvl="0" algn="just"/>
            <a:r>
              <a:rPr lang="cs-CZ" sz="2200" dirty="0" smtClean="0"/>
              <a:t>Charakteristické základní předměty - jazyk, matematika a společenské vědy, úvod do vědních disciplin a umění.</a:t>
            </a:r>
          </a:p>
          <a:p>
            <a:pPr lvl="0" algn="just"/>
            <a:r>
              <a:rPr lang="cs-CZ" sz="2200" dirty="0" smtClean="0"/>
              <a:t>V některých pravomocných celcích je povinné náboženství a výuka druhého jazyka, známá jako seznámení s francouzštinou.</a:t>
            </a:r>
          </a:p>
          <a:p>
            <a:pPr lvl="0" algn="just"/>
            <a:r>
              <a:rPr lang="cs-CZ" sz="2200" dirty="0" smtClean="0"/>
              <a:t>Školství v Kanadě a i v USA se dost podstatně liší od jednotného školského systému České republiky. </a:t>
            </a:r>
          </a:p>
          <a:p>
            <a:pPr lvl="0" algn="just"/>
            <a:r>
              <a:rPr lang="cs-CZ" sz="2200" dirty="0" smtClean="0"/>
              <a:t>Hlavní rozdíl je v tom, že zde zatím není jednotný systém pro celou Kanadu .</a:t>
            </a:r>
          </a:p>
          <a:p>
            <a:pPr lvl="0" algn="just"/>
            <a:r>
              <a:rPr lang="cs-CZ" sz="2200" dirty="0" smtClean="0"/>
              <a:t>Studium v Kanadě patří k nejkvalitnějším na světě. </a:t>
            </a:r>
          </a:p>
          <a:p>
            <a:pPr algn="just"/>
            <a:endParaRPr lang="cs-CZ" sz="2200" dirty="0"/>
          </a:p>
        </p:txBody>
      </p:sp>
    </p:spTree>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accent6">
            <a:lumMod val="60000"/>
            <a:lumOff val="40000"/>
          </a:schemeClr>
        </a:solidFill>
        <a:effectLst/>
      </p:bgPr>
    </p:bg>
    <p:spTree>
      <p:nvGrpSpPr>
        <p:cNvPr id="1" name=""/>
        <p:cNvGrpSpPr/>
        <p:nvPr/>
      </p:nvGrpSpPr>
      <p:grpSpPr>
        <a:xfrm>
          <a:off x="0" y="0"/>
          <a:ext cx="0" cy="0"/>
          <a:chOff x="0" y="0"/>
          <a:chExt cx="0" cy="0"/>
        </a:xfrm>
      </p:grpSpPr>
      <p:sp>
        <p:nvSpPr>
          <p:cNvPr id="5" name="Zaoblený obdélník 4"/>
          <p:cNvSpPr/>
          <p:nvPr/>
        </p:nvSpPr>
        <p:spPr>
          <a:xfrm>
            <a:off x="251520" y="332656"/>
            <a:ext cx="8568952" cy="5976664"/>
          </a:xfrm>
          <a:prstGeom prst="roundRect">
            <a:avLst/>
          </a:prstGeom>
          <a:solidFill>
            <a:srgbClr val="F89D52"/>
          </a:solidFill>
          <a:ln>
            <a:solidFill>
              <a:srgbClr val="F89D5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pic>
        <p:nvPicPr>
          <p:cNvPr id="2" name="Obrázek 1" descr="Soubor:Flag of Canada.svg"/>
          <p:cNvPicPr/>
          <p:nvPr/>
        </p:nvPicPr>
        <p:blipFill>
          <a:blip r:embed="rId2" cstate="print"/>
          <a:srcRect/>
          <a:stretch>
            <a:fillRect/>
          </a:stretch>
        </p:blipFill>
        <p:spPr bwMode="auto">
          <a:xfrm>
            <a:off x="1331640" y="548680"/>
            <a:ext cx="3816424" cy="1944216"/>
          </a:xfrm>
          <a:prstGeom prst="rect">
            <a:avLst/>
          </a:prstGeom>
          <a:ln>
            <a:noFill/>
          </a:ln>
          <a:effectLst>
            <a:outerShdw blurRad="292100" dist="139700" dir="2700000" algn="tl" rotWithShape="0">
              <a:srgbClr val="333333">
                <a:alpha val="65000"/>
              </a:srgbClr>
            </a:outerShdw>
          </a:effectLst>
        </p:spPr>
      </p:pic>
      <p:pic>
        <p:nvPicPr>
          <p:cNvPr id="3" name="Obrázek 2" descr="Znak Kanady"/>
          <p:cNvPicPr/>
          <p:nvPr/>
        </p:nvPicPr>
        <p:blipFill>
          <a:blip r:embed="rId3" cstate="print"/>
          <a:srcRect/>
          <a:stretch>
            <a:fillRect/>
          </a:stretch>
        </p:blipFill>
        <p:spPr bwMode="auto">
          <a:xfrm>
            <a:off x="5868144" y="548680"/>
            <a:ext cx="1440160" cy="1944216"/>
          </a:xfrm>
          <a:prstGeom prst="rect">
            <a:avLst/>
          </a:prstGeom>
          <a:ln>
            <a:noFill/>
          </a:ln>
          <a:effectLst>
            <a:outerShdw blurRad="292100" dist="139700" dir="2700000" algn="tl" rotWithShape="0">
              <a:srgbClr val="333333">
                <a:alpha val="65000"/>
              </a:srgbClr>
            </a:outerShdw>
          </a:effectLst>
        </p:spPr>
      </p:pic>
      <p:pic>
        <p:nvPicPr>
          <p:cNvPr id="14338" name="Picture 2" descr="http://ssc.invia.cz/img/atlas/country-maps/61.gif"/>
          <p:cNvPicPr>
            <a:picLocks noChangeAspect="1" noChangeArrowheads="1"/>
          </p:cNvPicPr>
          <p:nvPr/>
        </p:nvPicPr>
        <p:blipFill>
          <a:blip r:embed="rId4" cstate="print"/>
          <a:srcRect/>
          <a:stretch>
            <a:fillRect/>
          </a:stretch>
        </p:blipFill>
        <p:spPr bwMode="auto">
          <a:xfrm>
            <a:off x="1979712" y="2780928"/>
            <a:ext cx="5184576" cy="3323446"/>
          </a:xfrm>
          <a:prstGeom prst="rect">
            <a:avLst/>
          </a:prstGeom>
          <a:ln>
            <a:noFill/>
          </a:ln>
          <a:effectLst>
            <a:outerShdw blurRad="292100" dist="139700" dir="2700000" algn="tl" rotWithShape="0">
              <a:srgbClr val="333333">
                <a:alpha val="65000"/>
              </a:srgbClr>
            </a:outerShdw>
          </a:effectLst>
        </p:spPr>
      </p:pic>
    </p:spTree>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accent6">
            <a:lumMod val="60000"/>
            <a:lumOff val="40000"/>
          </a:schemeClr>
        </a:solidFill>
        <a:effectLst/>
      </p:bgPr>
    </p:bg>
    <p:spTree>
      <p:nvGrpSpPr>
        <p:cNvPr id="1" name=""/>
        <p:cNvGrpSpPr/>
        <p:nvPr/>
      </p:nvGrpSpPr>
      <p:grpSpPr>
        <a:xfrm>
          <a:off x="0" y="0"/>
          <a:ext cx="0" cy="0"/>
          <a:chOff x="0" y="0"/>
          <a:chExt cx="0" cy="0"/>
        </a:xfrm>
      </p:grpSpPr>
      <p:sp>
        <p:nvSpPr>
          <p:cNvPr id="5" name="Zaoblený obdélník 4"/>
          <p:cNvSpPr/>
          <p:nvPr/>
        </p:nvSpPr>
        <p:spPr>
          <a:xfrm>
            <a:off x="251520" y="332656"/>
            <a:ext cx="8568952" cy="5976664"/>
          </a:xfrm>
          <a:prstGeom prst="roundRect">
            <a:avLst/>
          </a:prstGeom>
          <a:solidFill>
            <a:srgbClr val="F89D52"/>
          </a:solidFill>
          <a:ln>
            <a:solidFill>
              <a:srgbClr val="F89D5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pic>
        <p:nvPicPr>
          <p:cNvPr id="14338" name="Picture 2" descr="http://study.cz/sites/default/files/imagecache/gallery_big/photogallery/vancouver-ilac.jpg?1356092766"/>
          <p:cNvPicPr>
            <a:picLocks noChangeAspect="1" noChangeArrowheads="1"/>
          </p:cNvPicPr>
          <p:nvPr/>
        </p:nvPicPr>
        <p:blipFill>
          <a:blip r:embed="rId2" cstate="print"/>
          <a:srcRect/>
          <a:stretch>
            <a:fillRect/>
          </a:stretch>
        </p:blipFill>
        <p:spPr bwMode="auto">
          <a:xfrm>
            <a:off x="2411760" y="3068960"/>
            <a:ext cx="4857750" cy="2857500"/>
          </a:xfrm>
          <a:prstGeom prst="rect">
            <a:avLst/>
          </a:prstGeom>
          <a:ln>
            <a:noFill/>
          </a:ln>
          <a:effectLst>
            <a:outerShdw blurRad="292100" dist="139700" dir="2700000" algn="tl" rotWithShape="0">
              <a:srgbClr val="333333">
                <a:alpha val="65000"/>
              </a:srgbClr>
            </a:outerShdw>
          </a:effectLst>
        </p:spPr>
      </p:pic>
      <p:pic>
        <p:nvPicPr>
          <p:cNvPr id="15362" name="Picture 2" descr="http://www.aise.cz/images/canada_1.jpg"/>
          <p:cNvPicPr>
            <a:picLocks noChangeAspect="1" noChangeArrowheads="1"/>
          </p:cNvPicPr>
          <p:nvPr/>
        </p:nvPicPr>
        <p:blipFill>
          <a:blip r:embed="rId3" cstate="print"/>
          <a:srcRect/>
          <a:stretch>
            <a:fillRect/>
          </a:stretch>
        </p:blipFill>
        <p:spPr bwMode="auto">
          <a:xfrm>
            <a:off x="3131840" y="620688"/>
            <a:ext cx="3333750" cy="2219326"/>
          </a:xfrm>
          <a:prstGeom prst="rect">
            <a:avLst/>
          </a:prstGeom>
          <a:ln>
            <a:noFill/>
          </a:ln>
          <a:effectLst>
            <a:outerShdw blurRad="292100" dist="139700" dir="2700000" algn="tl" rotWithShape="0">
              <a:srgbClr val="333333">
                <a:alpha val="65000"/>
              </a:srgbClr>
            </a:outerShdw>
          </a:effectLst>
        </p:spPr>
      </p:pic>
    </p:spTree>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bg>
      <p:bgPr>
        <a:solidFill>
          <a:srgbClr val="FFEA8F"/>
        </a:solidFill>
        <a:effectLst/>
      </p:bgPr>
    </p:bg>
    <p:spTree>
      <p:nvGrpSpPr>
        <p:cNvPr id="1" name=""/>
        <p:cNvGrpSpPr/>
        <p:nvPr/>
      </p:nvGrpSpPr>
      <p:grpSpPr>
        <a:xfrm>
          <a:off x="0" y="0"/>
          <a:ext cx="0" cy="0"/>
          <a:chOff x="0" y="0"/>
          <a:chExt cx="0" cy="0"/>
        </a:xfrm>
      </p:grpSpPr>
      <p:sp>
        <p:nvSpPr>
          <p:cNvPr id="4" name="Zaoblený obdélník 3"/>
          <p:cNvSpPr/>
          <p:nvPr/>
        </p:nvSpPr>
        <p:spPr>
          <a:xfrm>
            <a:off x="251520" y="332656"/>
            <a:ext cx="8568952" cy="5976664"/>
          </a:xfrm>
          <a:prstGeom prst="roundRect">
            <a:avLst/>
          </a:prstGeom>
          <a:solidFill>
            <a:srgbClr val="CC9900"/>
          </a:solidFill>
          <a:ln>
            <a:solidFill>
              <a:srgbClr val="CC99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 name="Nadpis 1"/>
          <p:cNvSpPr>
            <a:spLocks noGrp="1"/>
          </p:cNvSpPr>
          <p:nvPr>
            <p:ph type="title"/>
          </p:nvPr>
        </p:nvSpPr>
        <p:spPr>
          <a:xfrm>
            <a:off x="467544" y="0"/>
            <a:ext cx="8229600" cy="1143000"/>
          </a:xfrm>
        </p:spPr>
        <p:txBody>
          <a:bodyPr/>
          <a:lstStyle/>
          <a:p>
            <a:r>
              <a:rPr lang="cs-CZ" b="1" u="sng" dirty="0" smtClean="0">
                <a:effectLst>
                  <a:outerShdw blurRad="38100" dist="38100" dir="2700000" algn="tl">
                    <a:srgbClr val="000000">
                      <a:alpha val="43137"/>
                    </a:srgbClr>
                  </a:outerShdw>
                </a:effectLst>
              </a:rPr>
              <a:t>Austrálie</a:t>
            </a:r>
            <a:endParaRPr lang="cs-CZ" b="1" u="sng" dirty="0">
              <a:effectLst>
                <a:outerShdw blurRad="38100" dist="38100" dir="2700000" algn="tl">
                  <a:srgbClr val="000000">
                    <a:alpha val="43137"/>
                  </a:srgbClr>
                </a:outerShdw>
              </a:effectLst>
            </a:endParaRPr>
          </a:p>
        </p:txBody>
      </p:sp>
      <p:sp>
        <p:nvSpPr>
          <p:cNvPr id="3" name="Zástupný symbol pro obsah 2"/>
          <p:cNvSpPr>
            <a:spLocks noGrp="1"/>
          </p:cNvSpPr>
          <p:nvPr>
            <p:ph idx="1"/>
          </p:nvPr>
        </p:nvSpPr>
        <p:spPr>
          <a:xfrm>
            <a:off x="395536" y="980728"/>
            <a:ext cx="8229600" cy="5256584"/>
          </a:xfrm>
        </p:spPr>
        <p:txBody>
          <a:bodyPr>
            <a:noAutofit/>
          </a:bodyPr>
          <a:lstStyle/>
          <a:p>
            <a:pPr lvl="0" algn="just"/>
            <a:r>
              <a:rPr lang="cs-CZ" sz="2200" dirty="0" smtClean="0"/>
              <a:t>4 – 15 let, dvě zkoušky z matematiky a rodného jazyka, popř. test z přírodovědy ve věku 8-9 a 10-11 let.</a:t>
            </a:r>
          </a:p>
          <a:p>
            <a:pPr lvl="0" algn="just"/>
            <a:r>
              <a:rPr lang="cs-CZ" sz="2200" dirty="0" smtClean="0"/>
              <a:t>žáci státních škol povinně, na soukromých školách dobrovolně.</a:t>
            </a:r>
          </a:p>
          <a:p>
            <a:pPr algn="just"/>
            <a:r>
              <a:rPr lang="cs-CZ" sz="2200" b="1" u="sng" dirty="0" smtClean="0"/>
              <a:t>Základní škola</a:t>
            </a:r>
            <a:endParaRPr lang="cs-CZ" sz="2200" dirty="0" smtClean="0"/>
          </a:p>
          <a:p>
            <a:pPr lvl="0" algn="just"/>
            <a:r>
              <a:rPr lang="cs-CZ" sz="2200" dirty="0" smtClean="0"/>
              <a:t>Docházka začíná mezi pátým a šestým rokem dítěte. V 1. třídě se seznamují s životem ve škole, čtením a psaním a prvními </a:t>
            </a:r>
            <a:r>
              <a:rPr lang="cs-CZ" sz="2200" dirty="0" err="1" smtClean="0"/>
              <a:t>spole</a:t>
            </a:r>
            <a:r>
              <a:rPr lang="cs-CZ" sz="2200" dirty="0" smtClean="0"/>
              <a:t>-</a:t>
            </a:r>
            <a:r>
              <a:rPr lang="cs-CZ" sz="2200" dirty="0" err="1" smtClean="0"/>
              <a:t>čenskými</a:t>
            </a:r>
            <a:r>
              <a:rPr lang="cs-CZ" sz="2200" dirty="0" smtClean="0"/>
              <a:t> návyky.  Další výuka je pak rozdělena do osmi klíčových oblastí: angličtina, zdraví a tělesná výchova, cizí jazyk, matematika, věda, společnost a životní prostředí, technologie a umění. </a:t>
            </a:r>
          </a:p>
          <a:p>
            <a:pPr algn="just"/>
            <a:r>
              <a:rPr lang="cs-CZ" sz="2200" b="1" u="sng" dirty="0" smtClean="0"/>
              <a:t>Střední škola</a:t>
            </a:r>
            <a:endParaRPr lang="cs-CZ" sz="2200" dirty="0" smtClean="0"/>
          </a:p>
          <a:p>
            <a:pPr lvl="0" algn="just"/>
            <a:r>
              <a:rPr lang="cs-CZ" sz="2200" dirty="0" smtClean="0"/>
              <a:t>Většina chlapců a děvčat sem přicházejí ve věku 12 až 13 let. V prvních čtyřech ročnících K-7 až K-10 jsou výše uvedené předměty povinné. Je zde mnoho předmětů volitelných: informatika, další jazyky, specializace v umění, historie, geografie technické předměty.</a:t>
            </a:r>
          </a:p>
          <a:p>
            <a:pPr algn="just"/>
            <a:endParaRPr lang="cs-CZ" sz="2200" dirty="0"/>
          </a:p>
        </p:txBody>
      </p:sp>
    </p:spTree>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bg>
      <p:bgPr>
        <a:solidFill>
          <a:srgbClr val="FFEA8F"/>
        </a:solidFill>
        <a:effectLst/>
      </p:bgPr>
    </p:bg>
    <p:spTree>
      <p:nvGrpSpPr>
        <p:cNvPr id="1" name=""/>
        <p:cNvGrpSpPr/>
        <p:nvPr/>
      </p:nvGrpSpPr>
      <p:grpSpPr>
        <a:xfrm>
          <a:off x="0" y="0"/>
          <a:ext cx="0" cy="0"/>
          <a:chOff x="0" y="0"/>
          <a:chExt cx="0" cy="0"/>
        </a:xfrm>
      </p:grpSpPr>
      <p:sp>
        <p:nvSpPr>
          <p:cNvPr id="4" name="Zaoblený obdélník 3"/>
          <p:cNvSpPr/>
          <p:nvPr/>
        </p:nvSpPr>
        <p:spPr>
          <a:xfrm>
            <a:off x="323528" y="476672"/>
            <a:ext cx="8568952" cy="5976664"/>
          </a:xfrm>
          <a:prstGeom prst="roundRect">
            <a:avLst/>
          </a:prstGeom>
          <a:solidFill>
            <a:srgbClr val="CC9900"/>
          </a:solidFill>
          <a:ln>
            <a:solidFill>
              <a:srgbClr val="CC99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3" name="Zástupný symbol pro obsah 2"/>
          <p:cNvSpPr>
            <a:spLocks noGrp="1"/>
          </p:cNvSpPr>
          <p:nvPr>
            <p:ph idx="1"/>
          </p:nvPr>
        </p:nvSpPr>
        <p:spPr>
          <a:xfrm>
            <a:off x="539552" y="404664"/>
            <a:ext cx="8064896" cy="5904656"/>
          </a:xfrm>
        </p:spPr>
        <p:txBody>
          <a:bodyPr>
            <a:noAutofit/>
          </a:bodyPr>
          <a:lstStyle/>
          <a:p>
            <a:pPr lvl="0" algn="just"/>
            <a:r>
              <a:rPr lang="cs-CZ" sz="2200" dirty="0" smtClean="0"/>
              <a:t>Studenti v posledních dvou ročnících K-11 a K-12 jsou podporováni v oblastech, ve kterých vynikají a kterým se i nadále chtějí věnovat. Za tímto účelem mají na každé škole studijního poradce, který jim s volbou pomáhá.</a:t>
            </a:r>
          </a:p>
          <a:p>
            <a:pPr lvl="0" algn="just"/>
            <a:r>
              <a:rPr lang="cs-CZ" sz="2200" dirty="0" smtClean="0"/>
              <a:t>Na konci studia skládají obdobu centrální maturitní zkoušky, která je pak srovnává s ostatními studenty v daném státu. Na základě těchto výsledků jsou přijímáni na univerzitu. </a:t>
            </a:r>
          </a:p>
          <a:p>
            <a:pPr lvl="0" algn="just"/>
            <a:r>
              <a:rPr lang="cs-CZ" sz="2200" b="1" dirty="0" smtClean="0"/>
              <a:t>Rozvrh</a:t>
            </a:r>
            <a:endParaRPr lang="cs-CZ" sz="2200" dirty="0" smtClean="0"/>
          </a:p>
          <a:p>
            <a:pPr lvl="0" algn="just"/>
            <a:r>
              <a:rPr lang="cs-CZ" sz="2200" dirty="0" smtClean="0"/>
              <a:t>Školní rok má 3 nebo 4 termy oddělené prázdninami. Začátek vyučování bývá v 9:00 a konec okolo 15:00. Před první vyučovací hodinou bývá 15 až 30 minut, něco jako třídnická hodina, kde se zapisuje absence a řeší další problémy.</a:t>
            </a:r>
            <a:r>
              <a:rPr lang="cs-CZ" sz="2200" b="1" dirty="0" smtClean="0"/>
              <a:t> </a:t>
            </a:r>
            <a:endParaRPr lang="cs-CZ" sz="2200" dirty="0" smtClean="0"/>
          </a:p>
          <a:p>
            <a:pPr lvl="0" algn="just"/>
            <a:r>
              <a:rPr lang="cs-CZ" sz="2200" b="1" dirty="0" smtClean="0"/>
              <a:t>Uniformy</a:t>
            </a:r>
            <a:endParaRPr lang="cs-CZ" sz="2200" dirty="0" smtClean="0"/>
          </a:p>
          <a:p>
            <a:pPr lvl="0" algn="just"/>
            <a:r>
              <a:rPr lang="cs-CZ" sz="2200" dirty="0" smtClean="0"/>
              <a:t>Většina státních i soukromých škol vyžaduje od studentů nošení uniformy. Většinou se ani moc neliší od normálního oblečení. Bývá to leckdy jen požadavek na barvu, či vzhled. U škol zpravidla bývá obchod s uniformami po starších studentech.</a:t>
            </a:r>
          </a:p>
          <a:p>
            <a:pPr algn="just">
              <a:buNone/>
            </a:pPr>
            <a:endParaRPr lang="cs-CZ" sz="2200" dirty="0" smtClean="0"/>
          </a:p>
        </p:txBody>
      </p:sp>
    </p:spTree>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bg>
      <p:bgPr>
        <a:solidFill>
          <a:srgbClr val="FFEA8F"/>
        </a:solidFill>
        <a:effectLst/>
      </p:bgPr>
    </p:bg>
    <p:spTree>
      <p:nvGrpSpPr>
        <p:cNvPr id="1" name=""/>
        <p:cNvGrpSpPr/>
        <p:nvPr/>
      </p:nvGrpSpPr>
      <p:grpSpPr>
        <a:xfrm>
          <a:off x="0" y="0"/>
          <a:ext cx="0" cy="0"/>
          <a:chOff x="0" y="0"/>
          <a:chExt cx="0" cy="0"/>
        </a:xfrm>
      </p:grpSpPr>
      <p:sp>
        <p:nvSpPr>
          <p:cNvPr id="7" name="Zaoblený obdélník 6"/>
          <p:cNvSpPr/>
          <p:nvPr/>
        </p:nvSpPr>
        <p:spPr>
          <a:xfrm>
            <a:off x="251520" y="332656"/>
            <a:ext cx="8568952" cy="5976664"/>
          </a:xfrm>
          <a:prstGeom prst="roundRect">
            <a:avLst/>
          </a:prstGeom>
          <a:solidFill>
            <a:srgbClr val="CC9900"/>
          </a:solidFill>
          <a:ln>
            <a:solidFill>
              <a:srgbClr val="CC99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pic>
        <p:nvPicPr>
          <p:cNvPr id="4" name="Obrázek 3" descr="Soubor:Flag of Australia.svg"/>
          <p:cNvPicPr/>
          <p:nvPr/>
        </p:nvPicPr>
        <p:blipFill>
          <a:blip r:embed="rId2" cstate="print"/>
          <a:srcRect/>
          <a:stretch>
            <a:fillRect/>
          </a:stretch>
        </p:blipFill>
        <p:spPr bwMode="auto">
          <a:xfrm>
            <a:off x="4716016" y="836712"/>
            <a:ext cx="3744416" cy="2088232"/>
          </a:xfrm>
          <a:prstGeom prst="rect">
            <a:avLst/>
          </a:prstGeom>
          <a:ln>
            <a:noFill/>
          </a:ln>
          <a:effectLst>
            <a:outerShdw blurRad="292100" dist="139700" dir="2700000" algn="tl" rotWithShape="0">
              <a:srgbClr val="333333">
                <a:alpha val="65000"/>
              </a:srgbClr>
            </a:outerShdw>
          </a:effectLst>
        </p:spPr>
      </p:pic>
      <p:pic>
        <p:nvPicPr>
          <p:cNvPr id="6" name="Obrázek 5" descr="Soubor:Australian Coat of Arms.png"/>
          <p:cNvPicPr/>
          <p:nvPr/>
        </p:nvPicPr>
        <p:blipFill>
          <a:blip r:embed="rId3" cstate="print"/>
          <a:srcRect/>
          <a:stretch>
            <a:fillRect/>
          </a:stretch>
        </p:blipFill>
        <p:spPr bwMode="auto">
          <a:xfrm>
            <a:off x="5364088" y="3429000"/>
            <a:ext cx="2736304" cy="2016223"/>
          </a:xfrm>
          <a:prstGeom prst="rect">
            <a:avLst/>
          </a:prstGeom>
          <a:ln>
            <a:noFill/>
          </a:ln>
          <a:effectLst>
            <a:outerShdw blurRad="292100" dist="139700" dir="2700000" algn="tl" rotWithShape="0">
              <a:srgbClr val="333333">
                <a:alpha val="65000"/>
              </a:srgbClr>
            </a:outerShdw>
          </a:effectLst>
        </p:spPr>
      </p:pic>
      <p:pic>
        <p:nvPicPr>
          <p:cNvPr id="10242" name="Picture 2" descr="http://mapasveta.info/australie/images/australia_sm_2008.gif"/>
          <p:cNvPicPr>
            <a:picLocks noChangeAspect="1" noChangeArrowheads="1"/>
          </p:cNvPicPr>
          <p:nvPr/>
        </p:nvPicPr>
        <p:blipFill>
          <a:blip r:embed="rId4" cstate="print"/>
          <a:srcRect/>
          <a:stretch>
            <a:fillRect/>
          </a:stretch>
        </p:blipFill>
        <p:spPr bwMode="auto">
          <a:xfrm>
            <a:off x="755576" y="1484784"/>
            <a:ext cx="3556949" cy="3816424"/>
          </a:xfrm>
          <a:prstGeom prst="rect">
            <a:avLst/>
          </a:prstGeom>
          <a:ln>
            <a:noFill/>
          </a:ln>
          <a:effectLst>
            <a:outerShdw blurRad="292100" dist="139700" dir="2700000" algn="tl" rotWithShape="0">
              <a:srgbClr val="333333">
                <a:alpha val="65000"/>
              </a:srgbClr>
            </a:outerShdw>
          </a:effectLst>
        </p:spPr>
      </p:pic>
    </p:spTree>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bg>
      <p:bgPr>
        <a:solidFill>
          <a:srgbClr val="FFEA8F"/>
        </a:solidFill>
        <a:effectLst/>
      </p:bgPr>
    </p:bg>
    <p:spTree>
      <p:nvGrpSpPr>
        <p:cNvPr id="1" name=""/>
        <p:cNvGrpSpPr/>
        <p:nvPr/>
      </p:nvGrpSpPr>
      <p:grpSpPr>
        <a:xfrm>
          <a:off x="0" y="0"/>
          <a:ext cx="0" cy="0"/>
          <a:chOff x="0" y="0"/>
          <a:chExt cx="0" cy="0"/>
        </a:xfrm>
      </p:grpSpPr>
      <p:sp>
        <p:nvSpPr>
          <p:cNvPr id="9" name="Zaoblený obdélník 8"/>
          <p:cNvSpPr/>
          <p:nvPr/>
        </p:nvSpPr>
        <p:spPr>
          <a:xfrm>
            <a:off x="251520" y="332656"/>
            <a:ext cx="8568952" cy="5976664"/>
          </a:xfrm>
          <a:prstGeom prst="roundRect">
            <a:avLst/>
          </a:prstGeom>
          <a:solidFill>
            <a:srgbClr val="CC9900"/>
          </a:solidFill>
          <a:ln>
            <a:solidFill>
              <a:srgbClr val="CC99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pic>
        <p:nvPicPr>
          <p:cNvPr id="10242" name="Picture 2" descr="http://australie.informationplanet.cz/useruploads/images/galerie_fotek_obecna/skoly_v_australii.jpg"/>
          <p:cNvPicPr>
            <a:picLocks noChangeAspect="1" noChangeArrowheads="1"/>
          </p:cNvPicPr>
          <p:nvPr/>
        </p:nvPicPr>
        <p:blipFill>
          <a:blip r:embed="rId2" cstate="print"/>
          <a:srcRect/>
          <a:stretch>
            <a:fillRect/>
          </a:stretch>
        </p:blipFill>
        <p:spPr bwMode="auto">
          <a:xfrm>
            <a:off x="4572000" y="3717032"/>
            <a:ext cx="3960440" cy="1880796"/>
          </a:xfrm>
          <a:prstGeom prst="rect">
            <a:avLst/>
          </a:prstGeom>
          <a:ln>
            <a:noFill/>
          </a:ln>
          <a:effectLst>
            <a:outerShdw blurRad="292100" dist="139700" dir="2700000" algn="tl" rotWithShape="0">
              <a:srgbClr val="333333">
                <a:alpha val="65000"/>
              </a:srgbClr>
            </a:outerShdw>
          </a:effectLst>
        </p:spPr>
      </p:pic>
      <p:pic>
        <p:nvPicPr>
          <p:cNvPr id="10244" name="Picture 4" descr="http://www.boomeranganz.cz/upload/Jazykove%20skoly%20Australie%20a%20vysoke%20skoly%20Australie.jpg"/>
          <p:cNvPicPr>
            <a:picLocks noChangeAspect="1" noChangeArrowheads="1"/>
          </p:cNvPicPr>
          <p:nvPr/>
        </p:nvPicPr>
        <p:blipFill>
          <a:blip r:embed="rId3" cstate="print"/>
          <a:srcRect/>
          <a:stretch>
            <a:fillRect/>
          </a:stretch>
        </p:blipFill>
        <p:spPr bwMode="auto">
          <a:xfrm>
            <a:off x="4716016" y="908720"/>
            <a:ext cx="3528392" cy="2355036"/>
          </a:xfrm>
          <a:prstGeom prst="rect">
            <a:avLst/>
          </a:prstGeom>
          <a:ln>
            <a:noFill/>
          </a:ln>
          <a:effectLst>
            <a:outerShdw blurRad="292100" dist="139700" dir="2700000" algn="tl" rotWithShape="0">
              <a:srgbClr val="333333">
                <a:alpha val="65000"/>
              </a:srgbClr>
            </a:outerShdw>
          </a:effectLst>
        </p:spPr>
      </p:pic>
      <p:pic>
        <p:nvPicPr>
          <p:cNvPr id="10246" name="Picture 6" descr="http://australie.informationplanet.cz/useruploads/images/martin_college/martin_college_sydney.jpg"/>
          <p:cNvPicPr>
            <a:picLocks noChangeAspect="1" noChangeArrowheads="1"/>
          </p:cNvPicPr>
          <p:nvPr/>
        </p:nvPicPr>
        <p:blipFill>
          <a:blip r:embed="rId4" cstate="print"/>
          <a:srcRect/>
          <a:stretch>
            <a:fillRect/>
          </a:stretch>
        </p:blipFill>
        <p:spPr bwMode="auto">
          <a:xfrm>
            <a:off x="611560" y="908720"/>
            <a:ext cx="3960440" cy="1939073"/>
          </a:xfrm>
          <a:prstGeom prst="rect">
            <a:avLst/>
          </a:prstGeom>
          <a:ln>
            <a:noFill/>
          </a:ln>
          <a:effectLst>
            <a:outerShdw blurRad="292100" dist="139700" dir="2700000" algn="tl" rotWithShape="0">
              <a:srgbClr val="333333">
                <a:alpha val="65000"/>
              </a:srgbClr>
            </a:outerShdw>
          </a:effectLst>
        </p:spPr>
      </p:pic>
      <p:pic>
        <p:nvPicPr>
          <p:cNvPr id="10248" name="Picture 8" descr="https://encrypted-tbn0.gstatic.com/images?q=tbn:ANd9GcRrEdM-fy5m3k3UIA1GCLKLnAxIySLA_JdIEDy6jAhHTF5W5i-V"/>
          <p:cNvPicPr>
            <a:picLocks noChangeAspect="1" noChangeArrowheads="1"/>
          </p:cNvPicPr>
          <p:nvPr/>
        </p:nvPicPr>
        <p:blipFill>
          <a:blip r:embed="rId5" cstate="print"/>
          <a:srcRect/>
          <a:stretch>
            <a:fillRect/>
          </a:stretch>
        </p:blipFill>
        <p:spPr bwMode="auto">
          <a:xfrm>
            <a:off x="827584" y="3284984"/>
            <a:ext cx="3462678" cy="2304256"/>
          </a:xfrm>
          <a:prstGeom prst="rect">
            <a:avLst/>
          </a:prstGeom>
          <a:ln>
            <a:noFill/>
          </a:ln>
          <a:effectLst>
            <a:outerShdw blurRad="292100" dist="139700" dir="2700000" algn="tl" rotWithShape="0">
              <a:srgbClr val="333333">
                <a:alpha val="65000"/>
              </a:srgbClr>
            </a:outerShdw>
          </a:effectLst>
        </p:spPr>
      </p:pic>
    </p:spTree>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bg>
      <p:bgPr>
        <a:solidFill>
          <a:srgbClr val="FFCCFF"/>
        </a:solidFill>
        <a:effectLst/>
      </p:bgPr>
    </p:bg>
    <p:spTree>
      <p:nvGrpSpPr>
        <p:cNvPr id="1" name=""/>
        <p:cNvGrpSpPr/>
        <p:nvPr/>
      </p:nvGrpSpPr>
      <p:grpSpPr>
        <a:xfrm>
          <a:off x="0" y="0"/>
          <a:ext cx="0" cy="0"/>
          <a:chOff x="0" y="0"/>
          <a:chExt cx="0" cy="0"/>
        </a:xfrm>
      </p:grpSpPr>
      <p:sp>
        <p:nvSpPr>
          <p:cNvPr id="4" name="Zaoblený obdélník 3"/>
          <p:cNvSpPr/>
          <p:nvPr/>
        </p:nvSpPr>
        <p:spPr>
          <a:xfrm>
            <a:off x="251520" y="332656"/>
            <a:ext cx="8568952" cy="5976664"/>
          </a:xfrm>
          <a:prstGeom prst="roundRect">
            <a:avLst/>
          </a:prstGeom>
          <a:solidFill>
            <a:srgbClr val="FF99FF"/>
          </a:solidFill>
          <a:ln>
            <a:solidFill>
              <a:srgbClr val="FF99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5" name="Nadpis 4"/>
          <p:cNvSpPr>
            <a:spLocks noGrp="1"/>
          </p:cNvSpPr>
          <p:nvPr>
            <p:ph type="title"/>
          </p:nvPr>
        </p:nvSpPr>
        <p:spPr/>
        <p:txBody>
          <a:bodyPr/>
          <a:lstStyle/>
          <a:p>
            <a:r>
              <a:rPr lang="cs-CZ" b="1" u="sng" dirty="0" smtClean="0">
                <a:effectLst>
                  <a:outerShdw blurRad="38100" dist="38100" dir="2700000" algn="tl">
                    <a:srgbClr val="000000">
                      <a:alpha val="43137"/>
                    </a:srgbClr>
                  </a:outerShdw>
                </a:effectLst>
              </a:rPr>
              <a:t>Singapur</a:t>
            </a:r>
            <a:endParaRPr lang="cs-CZ" dirty="0"/>
          </a:p>
        </p:txBody>
      </p:sp>
      <p:sp>
        <p:nvSpPr>
          <p:cNvPr id="6" name="Zástupný symbol pro obsah 5"/>
          <p:cNvSpPr>
            <a:spLocks noGrp="1"/>
          </p:cNvSpPr>
          <p:nvPr>
            <p:ph idx="1"/>
          </p:nvPr>
        </p:nvSpPr>
        <p:spPr/>
        <p:txBody>
          <a:bodyPr>
            <a:noAutofit/>
          </a:bodyPr>
          <a:lstStyle/>
          <a:p>
            <a:pPr lvl="0" algn="just"/>
            <a:r>
              <a:rPr lang="cs-CZ" sz="2200" dirty="0" smtClean="0"/>
              <a:t>Školní docházka je povinná, 6 -17 let.</a:t>
            </a:r>
          </a:p>
          <a:p>
            <a:pPr lvl="0" algn="just"/>
            <a:r>
              <a:rPr lang="cs-CZ" sz="2200" dirty="0" smtClean="0"/>
              <a:t>Byla zavedena teprve v roce 2000.</a:t>
            </a:r>
          </a:p>
          <a:p>
            <a:pPr lvl="0" algn="just"/>
            <a:r>
              <a:rPr lang="cs-CZ" sz="2200" dirty="0" smtClean="0"/>
              <a:t>Ve 12 letech absolvují žáci zkoušku na konci základní školy.</a:t>
            </a:r>
          </a:p>
          <a:p>
            <a:pPr lvl="0" algn="just"/>
            <a:r>
              <a:rPr lang="cs-CZ" sz="2200" dirty="0" smtClean="0"/>
              <a:t>V 17 – 18 letech na konci střední školy.</a:t>
            </a:r>
          </a:p>
          <a:p>
            <a:pPr lvl="0" algn="just"/>
            <a:r>
              <a:rPr lang="cs-CZ" sz="2200" dirty="0" smtClean="0"/>
              <a:t>Žáci jsou testováni z MA, AJ, </a:t>
            </a:r>
            <a:r>
              <a:rPr lang="cs-CZ" sz="2200" dirty="0" err="1" smtClean="0"/>
              <a:t>Př</a:t>
            </a:r>
            <a:r>
              <a:rPr lang="cs-CZ" sz="2200" dirty="0" smtClean="0"/>
              <a:t> a rodného jazyka.</a:t>
            </a:r>
          </a:p>
          <a:p>
            <a:pPr lvl="0" algn="just"/>
            <a:r>
              <a:rPr lang="cs-CZ" sz="2200" dirty="0" smtClean="0"/>
              <a:t>Jedná se o malou multikulturní a </a:t>
            </a:r>
            <a:r>
              <a:rPr lang="cs-CZ" sz="2200" dirty="0" err="1" smtClean="0"/>
              <a:t>multináboženskou</a:t>
            </a:r>
            <a:r>
              <a:rPr lang="cs-CZ" sz="2200" dirty="0" smtClean="0"/>
              <a:t> zemi s britskou koloniální minulostí.</a:t>
            </a:r>
          </a:p>
          <a:p>
            <a:pPr lvl="0" algn="just"/>
            <a:r>
              <a:rPr lang="cs-CZ" sz="2200" dirty="0" smtClean="0"/>
              <a:t>Školy se dělí na státní a soukromé. Do státních škol chodí převážně děti z klasických (místních) rodin. Děti cizinců jdou většinou do mezinárodních soukromých škol, školné je velmi nákladné.</a:t>
            </a:r>
          </a:p>
          <a:p>
            <a:pPr>
              <a:buNone/>
            </a:pPr>
            <a:endParaRPr lang="cs-CZ" sz="2200" dirty="0"/>
          </a:p>
        </p:txBody>
      </p:sp>
    </p:spTree>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bg>
      <p:bgPr>
        <a:solidFill>
          <a:srgbClr val="FFCCFF"/>
        </a:solidFill>
        <a:effectLst/>
      </p:bgPr>
    </p:bg>
    <p:spTree>
      <p:nvGrpSpPr>
        <p:cNvPr id="1" name=""/>
        <p:cNvGrpSpPr/>
        <p:nvPr/>
      </p:nvGrpSpPr>
      <p:grpSpPr>
        <a:xfrm>
          <a:off x="0" y="0"/>
          <a:ext cx="0" cy="0"/>
          <a:chOff x="0" y="0"/>
          <a:chExt cx="0" cy="0"/>
        </a:xfrm>
      </p:grpSpPr>
      <p:sp>
        <p:nvSpPr>
          <p:cNvPr id="4" name="Zaoblený obdélník 3"/>
          <p:cNvSpPr/>
          <p:nvPr/>
        </p:nvSpPr>
        <p:spPr>
          <a:xfrm>
            <a:off x="251520" y="332656"/>
            <a:ext cx="8568952" cy="5976664"/>
          </a:xfrm>
          <a:prstGeom prst="roundRect">
            <a:avLst/>
          </a:prstGeom>
          <a:solidFill>
            <a:srgbClr val="FF99FF"/>
          </a:solidFill>
          <a:ln>
            <a:solidFill>
              <a:srgbClr val="FF99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5" name="Nadpis 4"/>
          <p:cNvSpPr>
            <a:spLocks noGrp="1"/>
          </p:cNvSpPr>
          <p:nvPr>
            <p:ph type="title"/>
          </p:nvPr>
        </p:nvSpPr>
        <p:spPr/>
        <p:txBody>
          <a:bodyPr/>
          <a:lstStyle/>
          <a:p>
            <a:r>
              <a:rPr lang="cs-CZ" b="1" u="sng" dirty="0" smtClean="0">
                <a:effectLst>
                  <a:outerShdw blurRad="38100" dist="38100" dir="2700000" algn="tl">
                    <a:srgbClr val="000000">
                      <a:alpha val="43137"/>
                    </a:srgbClr>
                  </a:outerShdw>
                </a:effectLst>
              </a:rPr>
              <a:t>Singapur</a:t>
            </a:r>
            <a:endParaRPr lang="cs-CZ" dirty="0"/>
          </a:p>
        </p:txBody>
      </p:sp>
      <p:sp>
        <p:nvSpPr>
          <p:cNvPr id="6" name="Zástupný symbol pro obsah 5"/>
          <p:cNvSpPr>
            <a:spLocks noGrp="1"/>
          </p:cNvSpPr>
          <p:nvPr>
            <p:ph idx="1"/>
          </p:nvPr>
        </p:nvSpPr>
        <p:spPr/>
        <p:txBody>
          <a:bodyPr>
            <a:noAutofit/>
          </a:bodyPr>
          <a:lstStyle/>
          <a:p>
            <a:pPr lvl="0" algn="just"/>
            <a:r>
              <a:rPr lang="cs-CZ" sz="2200" dirty="0" smtClean="0"/>
              <a:t>Na státní škole chodí děti oblečené do uniforem, aby mezi nimi nebyly vidět například finanční rozdíly. Výuka zde probíhá výhradně v angličtině.</a:t>
            </a:r>
            <a:endParaRPr lang="cs-CZ" sz="2200" b="1" dirty="0" smtClean="0"/>
          </a:p>
          <a:p>
            <a:pPr lvl="0" algn="just"/>
            <a:r>
              <a:rPr lang="cs-CZ" sz="2200" b="1" dirty="0" smtClean="0"/>
              <a:t>Její školství je ideálním příkladem spojení moderních výukových postupů využívajících technologie s tradičním asijským centralizovaným školstvím. </a:t>
            </a:r>
          </a:p>
          <a:p>
            <a:pPr lvl="0" algn="just"/>
            <a:r>
              <a:rPr lang="cs-CZ" sz="2200" dirty="0" smtClean="0"/>
              <a:t>Děti se nejen disciplíně. Nikdy se nestane, že by děti byly nějak rozjívené či drzé. Pokud se tak stane, dostanou rákoskou před celou třídou, aby byly odstrašujícím příkladem pro ostatní. Většina z nich to však nenechá dojít tak daleko a raději se omluví a pokorně sklopí hlavu.</a:t>
            </a:r>
          </a:p>
          <a:p>
            <a:pPr lvl="0" algn="just"/>
            <a:r>
              <a:rPr lang="cs-CZ" sz="2200" b="1" dirty="0" smtClean="0"/>
              <a:t>Být v Singapuru učitelem je velká čest, ale znamená to i být dobře placen.</a:t>
            </a:r>
          </a:p>
          <a:p>
            <a:pPr>
              <a:buNone/>
            </a:pPr>
            <a:endParaRPr lang="cs-CZ" sz="2200" dirty="0"/>
          </a:p>
        </p:txBody>
      </p:sp>
    </p:spTree>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bg>
      <p:bgPr>
        <a:solidFill>
          <a:srgbClr val="FFCCFF"/>
        </a:solidFill>
        <a:effectLst/>
      </p:bgPr>
    </p:bg>
    <p:spTree>
      <p:nvGrpSpPr>
        <p:cNvPr id="1" name=""/>
        <p:cNvGrpSpPr/>
        <p:nvPr/>
      </p:nvGrpSpPr>
      <p:grpSpPr>
        <a:xfrm>
          <a:off x="0" y="0"/>
          <a:ext cx="0" cy="0"/>
          <a:chOff x="0" y="0"/>
          <a:chExt cx="0" cy="0"/>
        </a:xfrm>
      </p:grpSpPr>
      <p:sp>
        <p:nvSpPr>
          <p:cNvPr id="4" name="Zaoblený obdélník 3"/>
          <p:cNvSpPr/>
          <p:nvPr/>
        </p:nvSpPr>
        <p:spPr>
          <a:xfrm>
            <a:off x="251520" y="332656"/>
            <a:ext cx="8568952" cy="5976664"/>
          </a:xfrm>
          <a:prstGeom prst="roundRect">
            <a:avLst/>
          </a:prstGeom>
          <a:solidFill>
            <a:srgbClr val="FF99FF"/>
          </a:solidFill>
          <a:ln>
            <a:solidFill>
              <a:srgbClr val="FF99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pic>
        <p:nvPicPr>
          <p:cNvPr id="2" name="Obrázek 1" descr="http://dovolena.zajezdy.cz/img/mapy_statu/singapur_217.gif"/>
          <p:cNvPicPr/>
          <p:nvPr/>
        </p:nvPicPr>
        <p:blipFill>
          <a:blip r:embed="rId2" cstate="print"/>
          <a:srcRect/>
          <a:stretch>
            <a:fillRect/>
          </a:stretch>
        </p:blipFill>
        <p:spPr bwMode="auto">
          <a:xfrm>
            <a:off x="611560" y="836712"/>
            <a:ext cx="3672408" cy="4320480"/>
          </a:xfrm>
          <a:prstGeom prst="rect">
            <a:avLst/>
          </a:prstGeom>
          <a:ln>
            <a:noFill/>
          </a:ln>
          <a:effectLst>
            <a:outerShdw blurRad="292100" dist="139700" dir="2700000" algn="tl" rotWithShape="0">
              <a:srgbClr val="333333">
                <a:alpha val="65000"/>
              </a:srgbClr>
            </a:outerShdw>
          </a:effectLst>
        </p:spPr>
      </p:pic>
      <p:pic>
        <p:nvPicPr>
          <p:cNvPr id="3" name="Obrázek 2" descr="Soubor:Flag of Singapore.svg"/>
          <p:cNvPicPr/>
          <p:nvPr/>
        </p:nvPicPr>
        <p:blipFill>
          <a:blip r:embed="rId3" cstate="print"/>
          <a:srcRect/>
          <a:stretch>
            <a:fillRect/>
          </a:stretch>
        </p:blipFill>
        <p:spPr bwMode="auto">
          <a:xfrm>
            <a:off x="4788024" y="980728"/>
            <a:ext cx="3571875" cy="2379980"/>
          </a:xfrm>
          <a:prstGeom prst="rect">
            <a:avLst/>
          </a:prstGeom>
          <a:ln>
            <a:noFill/>
          </a:ln>
          <a:effectLst>
            <a:outerShdw blurRad="292100" dist="139700" dir="2700000" algn="tl" rotWithShape="0">
              <a:srgbClr val="333333">
                <a:alpha val="65000"/>
              </a:srgbClr>
            </a:outerShdw>
          </a:effectLst>
        </p:spPr>
      </p:pic>
      <p:pic>
        <p:nvPicPr>
          <p:cNvPr id="7170" name="Picture 2" descr="Soubor:Coat of arms of Singapore (blazon).svg"/>
          <p:cNvPicPr>
            <a:picLocks noChangeAspect="1" noChangeArrowheads="1"/>
          </p:cNvPicPr>
          <p:nvPr/>
        </p:nvPicPr>
        <p:blipFill>
          <a:blip r:embed="rId4" cstate="print"/>
          <a:srcRect/>
          <a:stretch>
            <a:fillRect/>
          </a:stretch>
        </p:blipFill>
        <p:spPr bwMode="auto">
          <a:xfrm>
            <a:off x="5580112" y="3573016"/>
            <a:ext cx="2085948" cy="1728192"/>
          </a:xfrm>
          <a:prstGeom prst="rect">
            <a:avLst/>
          </a:prstGeom>
          <a:ln>
            <a:noFill/>
          </a:ln>
          <a:effectLst>
            <a:outerShdw blurRad="292100" dist="139700" dir="2700000" algn="tl" rotWithShape="0">
              <a:srgbClr val="333333">
                <a:alpha val="65000"/>
              </a:srgbClr>
            </a:outerShdw>
          </a:effectLst>
        </p:spPr>
      </p:pic>
    </p:spTree>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bg>
      <p:bgPr>
        <a:solidFill>
          <a:srgbClr val="FFCCFF"/>
        </a:solidFill>
        <a:effectLst/>
      </p:bgPr>
    </p:bg>
    <p:spTree>
      <p:nvGrpSpPr>
        <p:cNvPr id="1" name=""/>
        <p:cNvGrpSpPr/>
        <p:nvPr/>
      </p:nvGrpSpPr>
      <p:grpSpPr>
        <a:xfrm>
          <a:off x="0" y="0"/>
          <a:ext cx="0" cy="0"/>
          <a:chOff x="0" y="0"/>
          <a:chExt cx="0" cy="0"/>
        </a:xfrm>
      </p:grpSpPr>
      <p:sp>
        <p:nvSpPr>
          <p:cNvPr id="3" name="Zaoblený obdélník 2"/>
          <p:cNvSpPr/>
          <p:nvPr/>
        </p:nvSpPr>
        <p:spPr>
          <a:xfrm>
            <a:off x="323528" y="404664"/>
            <a:ext cx="8568952" cy="5976664"/>
          </a:xfrm>
          <a:prstGeom prst="roundRect">
            <a:avLst/>
          </a:prstGeom>
          <a:solidFill>
            <a:srgbClr val="FF99FF"/>
          </a:solidFill>
          <a:ln>
            <a:solidFill>
              <a:srgbClr val="FF99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pic>
        <p:nvPicPr>
          <p:cNvPr id="2" name="Obrázek 1"/>
          <p:cNvPicPr/>
          <p:nvPr/>
        </p:nvPicPr>
        <p:blipFill>
          <a:blip r:embed="rId2" cstate="print"/>
          <a:srcRect/>
          <a:stretch>
            <a:fillRect/>
          </a:stretch>
        </p:blipFill>
        <p:spPr bwMode="auto">
          <a:xfrm>
            <a:off x="1619672" y="1052736"/>
            <a:ext cx="6120680" cy="4608512"/>
          </a:xfrm>
          <a:prstGeom prst="rect">
            <a:avLst/>
          </a:prstGeom>
          <a:ln>
            <a:noFill/>
          </a:ln>
          <a:effectLst>
            <a:outerShdw blurRad="292100" dist="139700" dir="2700000" algn="tl" rotWithShape="0">
              <a:srgbClr val="333333">
                <a:alpha val="65000"/>
              </a:srgbClr>
            </a:outerShdw>
          </a:effectLst>
        </p:spPr>
      </p:pic>
    </p:spTree>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bg>
      <p:bgPr>
        <a:solidFill>
          <a:srgbClr val="6DFFD9"/>
        </a:solidFill>
        <a:effectLst/>
      </p:bgPr>
    </p:bg>
    <p:spTree>
      <p:nvGrpSpPr>
        <p:cNvPr id="1" name=""/>
        <p:cNvGrpSpPr/>
        <p:nvPr/>
      </p:nvGrpSpPr>
      <p:grpSpPr>
        <a:xfrm>
          <a:off x="0" y="0"/>
          <a:ext cx="0" cy="0"/>
          <a:chOff x="0" y="0"/>
          <a:chExt cx="0" cy="0"/>
        </a:xfrm>
      </p:grpSpPr>
      <p:sp>
        <p:nvSpPr>
          <p:cNvPr id="5" name="Zaoblený obdélník 4"/>
          <p:cNvSpPr/>
          <p:nvPr/>
        </p:nvSpPr>
        <p:spPr>
          <a:xfrm>
            <a:off x="251520" y="332656"/>
            <a:ext cx="8568952" cy="5976664"/>
          </a:xfrm>
          <a:prstGeom prst="roundRect">
            <a:avLst/>
          </a:prstGeom>
          <a:solidFill>
            <a:srgbClr val="00CC99"/>
          </a:solidFill>
          <a:ln>
            <a:solidFill>
              <a:srgbClr val="00CC9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6" name="Nadpis 5"/>
          <p:cNvSpPr>
            <a:spLocks noGrp="1"/>
          </p:cNvSpPr>
          <p:nvPr>
            <p:ph type="title"/>
          </p:nvPr>
        </p:nvSpPr>
        <p:spPr/>
        <p:txBody>
          <a:bodyPr/>
          <a:lstStyle/>
          <a:p>
            <a:r>
              <a:rPr lang="cs-CZ" b="1" u="sng" dirty="0" smtClean="0"/>
              <a:t>Indie</a:t>
            </a:r>
            <a:endParaRPr lang="cs-CZ" dirty="0"/>
          </a:p>
        </p:txBody>
      </p:sp>
      <p:sp>
        <p:nvSpPr>
          <p:cNvPr id="7" name="Zástupný symbol pro obsah 6"/>
          <p:cNvSpPr>
            <a:spLocks noGrp="1"/>
          </p:cNvSpPr>
          <p:nvPr>
            <p:ph idx="1"/>
          </p:nvPr>
        </p:nvSpPr>
        <p:spPr>
          <a:xfrm>
            <a:off x="457200" y="1600200"/>
            <a:ext cx="8291264" cy="4349079"/>
          </a:xfrm>
        </p:spPr>
        <p:txBody>
          <a:bodyPr>
            <a:normAutofit fontScale="62500" lnSpcReduction="20000"/>
          </a:bodyPr>
          <a:lstStyle/>
          <a:p>
            <a:pPr lvl="0" algn="just"/>
            <a:r>
              <a:rPr lang="cs-CZ" b="1" dirty="0" smtClean="0"/>
              <a:t>Docházka do školy je povinná a trvá 10 </a:t>
            </a:r>
            <a:r>
              <a:rPr lang="cs-CZ" dirty="0" smtClean="0"/>
              <a:t>a pro dobré žáky 12 let, ti nejchudší své děti do školy neposílají.</a:t>
            </a:r>
          </a:p>
          <a:p>
            <a:pPr lvl="0" algn="just"/>
            <a:r>
              <a:rPr lang="cs-CZ" dirty="0" smtClean="0"/>
              <a:t>Platí se školné, žáci mají uniformy.</a:t>
            </a:r>
          </a:p>
          <a:p>
            <a:pPr lvl="0" algn="just"/>
            <a:r>
              <a:rPr lang="cs-CZ" dirty="0" smtClean="0"/>
              <a:t>Osnovy na základních školách jsou téměř stejné jako u nás.</a:t>
            </a:r>
          </a:p>
          <a:p>
            <a:pPr lvl="0" algn="just"/>
            <a:r>
              <a:rPr lang="cs-CZ" dirty="0" smtClean="0"/>
              <a:t>Známkování je jiné.</a:t>
            </a:r>
          </a:p>
          <a:p>
            <a:pPr lvl="0" algn="just"/>
            <a:r>
              <a:rPr lang="cs-CZ" dirty="0" smtClean="0"/>
              <a:t>Děti nedostávají tištěné vysvědčení, je jim pouze oznámeno bodové hodnocení z každého předmětu.</a:t>
            </a:r>
          </a:p>
          <a:p>
            <a:pPr lvl="0" algn="just"/>
            <a:r>
              <a:rPr lang="cs-CZ" dirty="0" smtClean="0"/>
              <a:t>V průběhu studia musí složit několik zkoušek, které jsou hodnoceny stupni  A až D.</a:t>
            </a:r>
          </a:p>
          <a:p>
            <a:pPr lvl="0" algn="just"/>
            <a:r>
              <a:rPr lang="cs-CZ" dirty="0" smtClean="0"/>
              <a:t>1. zkouška po 4. třídě (mnoho dětí z chudých rodin končí školu právě po vykonání této zkoušky).</a:t>
            </a:r>
          </a:p>
          <a:p>
            <a:pPr lvl="0" algn="just"/>
            <a:r>
              <a:rPr lang="cs-CZ" dirty="0" smtClean="0"/>
              <a:t>Postupové zkoušky na konci každého dalšího ročníku.</a:t>
            </a:r>
          </a:p>
          <a:p>
            <a:pPr lvl="0" algn="just"/>
            <a:r>
              <a:rPr lang="cs-CZ" dirty="0" smtClean="0"/>
              <a:t>Zkouška po 10. třídě uzavírá základní stupeň vzdělání.</a:t>
            </a:r>
          </a:p>
          <a:p>
            <a:pPr lvl="0" algn="just"/>
            <a:r>
              <a:rPr lang="cs-CZ" dirty="0" smtClean="0"/>
              <a:t>Zkouška po 12. třídě je obdobou naší maturity; uzavírá střední školu a je podmínkou pro přijetí na vyšší školy.</a:t>
            </a:r>
          </a:p>
          <a:p>
            <a:endParaRPr lang="cs-CZ" dirty="0"/>
          </a:p>
        </p:txBody>
      </p:sp>
    </p:spTree>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bg>
      <p:bgPr>
        <a:solidFill>
          <a:srgbClr val="6DFFD9"/>
        </a:solidFill>
        <a:effectLst/>
      </p:bgPr>
    </p:bg>
    <p:spTree>
      <p:nvGrpSpPr>
        <p:cNvPr id="1" name=""/>
        <p:cNvGrpSpPr/>
        <p:nvPr/>
      </p:nvGrpSpPr>
      <p:grpSpPr>
        <a:xfrm>
          <a:off x="0" y="0"/>
          <a:ext cx="0" cy="0"/>
          <a:chOff x="0" y="0"/>
          <a:chExt cx="0" cy="0"/>
        </a:xfrm>
      </p:grpSpPr>
      <p:sp>
        <p:nvSpPr>
          <p:cNvPr id="5" name="Zaoblený obdélník 4"/>
          <p:cNvSpPr/>
          <p:nvPr/>
        </p:nvSpPr>
        <p:spPr>
          <a:xfrm>
            <a:off x="251520" y="332656"/>
            <a:ext cx="8568952" cy="5976664"/>
          </a:xfrm>
          <a:prstGeom prst="roundRect">
            <a:avLst/>
          </a:prstGeom>
          <a:solidFill>
            <a:srgbClr val="00CC99"/>
          </a:solidFill>
          <a:ln>
            <a:solidFill>
              <a:srgbClr val="00CC9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pic>
        <p:nvPicPr>
          <p:cNvPr id="2" name="Obrázek 1" descr="http://indie.travelon.cz/data/images/image/mapa-indie.jpg"/>
          <p:cNvPicPr/>
          <p:nvPr/>
        </p:nvPicPr>
        <p:blipFill>
          <a:blip r:embed="rId2" cstate="print"/>
          <a:srcRect/>
          <a:stretch>
            <a:fillRect/>
          </a:stretch>
        </p:blipFill>
        <p:spPr bwMode="auto">
          <a:xfrm>
            <a:off x="539552" y="836712"/>
            <a:ext cx="3816424" cy="4680520"/>
          </a:xfrm>
          <a:prstGeom prst="rect">
            <a:avLst/>
          </a:prstGeom>
          <a:ln>
            <a:noFill/>
          </a:ln>
          <a:effectLst>
            <a:outerShdw blurRad="292100" dist="139700" dir="2700000" algn="tl" rotWithShape="0">
              <a:srgbClr val="333333">
                <a:alpha val="65000"/>
              </a:srgbClr>
            </a:outerShdw>
          </a:effectLst>
        </p:spPr>
      </p:pic>
      <p:pic>
        <p:nvPicPr>
          <p:cNvPr id="3" name="Obrázek 2" descr="Soubor:Flag of India.svg"/>
          <p:cNvPicPr/>
          <p:nvPr/>
        </p:nvPicPr>
        <p:blipFill>
          <a:blip r:embed="rId3" cstate="print"/>
          <a:srcRect/>
          <a:stretch>
            <a:fillRect/>
          </a:stretch>
        </p:blipFill>
        <p:spPr bwMode="auto">
          <a:xfrm>
            <a:off x="4644008" y="836712"/>
            <a:ext cx="3672408" cy="2160240"/>
          </a:xfrm>
          <a:prstGeom prst="rect">
            <a:avLst/>
          </a:prstGeom>
          <a:ln>
            <a:noFill/>
          </a:ln>
          <a:effectLst>
            <a:outerShdw blurRad="292100" dist="139700" dir="2700000" algn="tl" rotWithShape="0">
              <a:srgbClr val="333333">
                <a:alpha val="65000"/>
              </a:srgbClr>
            </a:outerShdw>
          </a:effectLst>
        </p:spPr>
      </p:pic>
      <p:pic>
        <p:nvPicPr>
          <p:cNvPr id="4" name="Obrázek 3" descr="Soubor:Emblem of India.svg"/>
          <p:cNvPicPr/>
          <p:nvPr/>
        </p:nvPicPr>
        <p:blipFill>
          <a:blip r:embed="rId4" cstate="print"/>
          <a:srcRect/>
          <a:stretch>
            <a:fillRect/>
          </a:stretch>
        </p:blipFill>
        <p:spPr bwMode="auto">
          <a:xfrm>
            <a:off x="5724128" y="3284984"/>
            <a:ext cx="1440160" cy="2232248"/>
          </a:xfrm>
          <a:prstGeom prst="rect">
            <a:avLst/>
          </a:prstGeom>
          <a:ln>
            <a:noFill/>
          </a:ln>
          <a:effectLst>
            <a:outerShdw blurRad="292100" dist="139700" dir="2700000" algn="tl" rotWithShape="0">
              <a:srgbClr val="333333">
                <a:alpha val="65000"/>
              </a:srgbClr>
            </a:outerShdw>
          </a:effectLst>
        </p:spPr>
      </p:pic>
    </p:spTree>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bg>
      <p:bgPr>
        <a:solidFill>
          <a:srgbClr val="6DFFD9"/>
        </a:solidFill>
        <a:effectLst/>
      </p:bgPr>
    </p:bg>
    <p:spTree>
      <p:nvGrpSpPr>
        <p:cNvPr id="1" name=""/>
        <p:cNvGrpSpPr/>
        <p:nvPr/>
      </p:nvGrpSpPr>
      <p:grpSpPr>
        <a:xfrm>
          <a:off x="0" y="0"/>
          <a:ext cx="0" cy="0"/>
          <a:chOff x="0" y="0"/>
          <a:chExt cx="0" cy="0"/>
        </a:xfrm>
      </p:grpSpPr>
      <p:sp>
        <p:nvSpPr>
          <p:cNvPr id="5" name="Zaoblený obdélník 4"/>
          <p:cNvSpPr/>
          <p:nvPr/>
        </p:nvSpPr>
        <p:spPr>
          <a:xfrm>
            <a:off x="323528" y="332656"/>
            <a:ext cx="8568952" cy="5976664"/>
          </a:xfrm>
          <a:prstGeom prst="roundRect">
            <a:avLst/>
          </a:prstGeom>
          <a:solidFill>
            <a:srgbClr val="00CC99"/>
          </a:solidFill>
          <a:ln>
            <a:solidFill>
              <a:srgbClr val="00CC9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pic>
        <p:nvPicPr>
          <p:cNvPr id="4098" name="Picture 2" descr="http://tiscali.cz.imagebox.cz/press/2012/10/07/38773-indicka-skola-ilustracni-fotografie-653x367.jpg"/>
          <p:cNvPicPr>
            <a:picLocks noChangeAspect="1" noChangeArrowheads="1"/>
          </p:cNvPicPr>
          <p:nvPr/>
        </p:nvPicPr>
        <p:blipFill>
          <a:blip r:embed="rId2" cstate="print"/>
          <a:srcRect/>
          <a:stretch>
            <a:fillRect/>
          </a:stretch>
        </p:blipFill>
        <p:spPr bwMode="auto">
          <a:xfrm>
            <a:off x="971600" y="1124744"/>
            <a:ext cx="7303024" cy="4104456"/>
          </a:xfrm>
          <a:prstGeom prst="rect">
            <a:avLst/>
          </a:prstGeom>
          <a:ln>
            <a:noFill/>
          </a:ln>
          <a:effectLst>
            <a:outerShdw blurRad="292100" dist="139700" dir="2700000" algn="tl" rotWithShape="0">
              <a:srgbClr val="333333">
                <a:alpha val="65000"/>
              </a:srgbClr>
            </a:outerShdw>
          </a:effectLst>
        </p:spPr>
      </p:pic>
    </p:spTree>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bg>
      <p:bgPr>
        <a:solidFill>
          <a:srgbClr val="6DFFD9"/>
        </a:solidFill>
        <a:effectLst/>
      </p:bgPr>
    </p:bg>
    <p:spTree>
      <p:nvGrpSpPr>
        <p:cNvPr id="1" name=""/>
        <p:cNvGrpSpPr/>
        <p:nvPr/>
      </p:nvGrpSpPr>
      <p:grpSpPr>
        <a:xfrm>
          <a:off x="0" y="0"/>
          <a:ext cx="0" cy="0"/>
          <a:chOff x="0" y="0"/>
          <a:chExt cx="0" cy="0"/>
        </a:xfrm>
      </p:grpSpPr>
      <p:sp>
        <p:nvSpPr>
          <p:cNvPr id="5" name="Zaoblený obdélník 4"/>
          <p:cNvSpPr/>
          <p:nvPr/>
        </p:nvSpPr>
        <p:spPr>
          <a:xfrm>
            <a:off x="251520" y="332656"/>
            <a:ext cx="8568952" cy="5976664"/>
          </a:xfrm>
          <a:prstGeom prst="roundRect">
            <a:avLst/>
          </a:prstGeom>
          <a:solidFill>
            <a:srgbClr val="00CC99"/>
          </a:solidFill>
          <a:ln>
            <a:solidFill>
              <a:srgbClr val="00CC9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pic>
        <p:nvPicPr>
          <p:cNvPr id="3074" name="Picture 2" descr="http://img.mf.cz/463/396/2-14_skola_496x330.jpg"/>
          <p:cNvPicPr>
            <a:picLocks noChangeAspect="1" noChangeArrowheads="1"/>
          </p:cNvPicPr>
          <p:nvPr/>
        </p:nvPicPr>
        <p:blipFill>
          <a:blip r:embed="rId2" cstate="print"/>
          <a:srcRect/>
          <a:stretch>
            <a:fillRect/>
          </a:stretch>
        </p:blipFill>
        <p:spPr bwMode="auto">
          <a:xfrm>
            <a:off x="539552" y="836712"/>
            <a:ext cx="4104456" cy="2905810"/>
          </a:xfrm>
          <a:prstGeom prst="rect">
            <a:avLst/>
          </a:prstGeom>
          <a:ln>
            <a:noFill/>
          </a:ln>
          <a:effectLst>
            <a:outerShdw blurRad="292100" dist="139700" dir="2700000" algn="tl" rotWithShape="0">
              <a:srgbClr val="333333">
                <a:alpha val="65000"/>
              </a:srgbClr>
            </a:outerShdw>
          </a:effectLst>
        </p:spPr>
      </p:pic>
      <p:pic>
        <p:nvPicPr>
          <p:cNvPr id="2" name="Picture 2" descr="http://www.tibetska-mandala.cz/foto/foto2.jpg"/>
          <p:cNvPicPr>
            <a:picLocks noChangeAspect="1" noChangeArrowheads="1"/>
          </p:cNvPicPr>
          <p:nvPr/>
        </p:nvPicPr>
        <p:blipFill>
          <a:blip r:embed="rId3" cstate="print"/>
          <a:srcRect/>
          <a:stretch>
            <a:fillRect/>
          </a:stretch>
        </p:blipFill>
        <p:spPr bwMode="auto">
          <a:xfrm>
            <a:off x="4788024" y="3429000"/>
            <a:ext cx="3810000" cy="2562226"/>
          </a:xfrm>
          <a:prstGeom prst="rect">
            <a:avLst/>
          </a:prstGeom>
          <a:ln>
            <a:noFill/>
          </a:ln>
          <a:effectLst>
            <a:outerShdw blurRad="292100" dist="139700" dir="2700000" algn="tl" rotWithShape="0">
              <a:srgbClr val="333333">
                <a:alpha val="65000"/>
              </a:srgbClr>
            </a:outerShdw>
          </a:effectLst>
        </p:spPr>
      </p:pic>
    </p:spTree>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Nadpis 4"/>
          <p:cNvSpPr>
            <a:spLocks noGrp="1"/>
          </p:cNvSpPr>
          <p:nvPr>
            <p:ph type="title"/>
          </p:nvPr>
        </p:nvSpPr>
        <p:spPr/>
        <p:txBody>
          <a:bodyPr/>
          <a:lstStyle/>
          <a:p>
            <a:r>
              <a:rPr lang="cs-CZ" b="1" u="sng" dirty="0" smtClean="0">
                <a:effectLst>
                  <a:outerShdw blurRad="38100" dist="38100" dir="2700000" algn="tl">
                    <a:srgbClr val="000000">
                      <a:alpha val="43137"/>
                    </a:srgbClr>
                  </a:outerShdw>
                </a:effectLst>
              </a:rPr>
              <a:t>ZDROJE</a:t>
            </a:r>
            <a:endParaRPr lang="cs-CZ" b="1" u="sng" dirty="0">
              <a:effectLst>
                <a:outerShdw blurRad="38100" dist="38100" dir="2700000" algn="tl">
                  <a:srgbClr val="000000">
                    <a:alpha val="43137"/>
                  </a:srgbClr>
                </a:outerShdw>
              </a:effectLst>
            </a:endParaRPr>
          </a:p>
        </p:txBody>
      </p:sp>
      <p:sp>
        <p:nvSpPr>
          <p:cNvPr id="3" name="Zástupný symbol pro obsah 2"/>
          <p:cNvSpPr>
            <a:spLocks noGrp="1"/>
          </p:cNvSpPr>
          <p:nvPr>
            <p:ph sz="half" idx="1"/>
          </p:nvPr>
        </p:nvSpPr>
        <p:spPr>
          <a:xfrm>
            <a:off x="395536" y="1268760"/>
            <a:ext cx="4330824" cy="4968552"/>
          </a:xfrm>
        </p:spPr>
        <p:txBody>
          <a:bodyPr>
            <a:normAutofit/>
          </a:bodyPr>
          <a:lstStyle/>
          <a:p>
            <a:r>
              <a:rPr lang="cs-CZ" sz="1400" dirty="0" smtClean="0">
                <a:solidFill>
                  <a:srgbClr val="FF0000"/>
                </a:solidFill>
                <a:hlinkClick r:id="rId2"/>
              </a:rPr>
              <a:t>www.office.</a:t>
            </a:r>
            <a:r>
              <a:rPr lang="cs-CZ" sz="1400" dirty="0" err="1" smtClean="0">
                <a:solidFill>
                  <a:srgbClr val="FF0000"/>
                </a:solidFill>
                <a:hlinkClick r:id="rId2"/>
              </a:rPr>
              <a:t>microsoft.com</a:t>
            </a:r>
            <a:endParaRPr lang="cs-CZ" sz="1400" dirty="0" smtClean="0">
              <a:solidFill>
                <a:srgbClr val="FF0000"/>
              </a:solidFill>
            </a:endParaRPr>
          </a:p>
          <a:p>
            <a:r>
              <a:rPr lang="cs-CZ" sz="1400" dirty="0" smtClean="0">
                <a:solidFill>
                  <a:srgbClr val="FF0000"/>
                </a:solidFill>
                <a:hlinkClick r:id="rId3"/>
              </a:rPr>
              <a:t>http://www.</a:t>
            </a:r>
            <a:r>
              <a:rPr lang="cs-CZ" sz="1400" dirty="0" err="1" smtClean="0">
                <a:solidFill>
                  <a:srgbClr val="FF0000"/>
                </a:solidFill>
                <a:hlinkClick r:id="rId3"/>
              </a:rPr>
              <a:t>euroskop.cz</a:t>
            </a:r>
            <a:r>
              <a:rPr lang="cs-CZ" sz="1400" dirty="0" smtClean="0">
                <a:solidFill>
                  <a:srgbClr val="FF0000"/>
                </a:solidFill>
                <a:hlinkClick r:id="rId3"/>
              </a:rPr>
              <a:t>/</a:t>
            </a:r>
            <a:r>
              <a:rPr lang="cs-CZ" sz="1400" dirty="0" err="1" smtClean="0">
                <a:solidFill>
                  <a:srgbClr val="FF0000"/>
                </a:solidFill>
                <a:hlinkClick r:id="rId3"/>
              </a:rPr>
              <a:t>gallery</a:t>
            </a:r>
            <a:r>
              <a:rPr lang="cs-CZ" sz="1400" dirty="0" smtClean="0">
                <a:solidFill>
                  <a:srgbClr val="FF0000"/>
                </a:solidFill>
                <a:hlinkClick r:id="rId3"/>
              </a:rPr>
              <a:t>/3/1040-mapa_</a:t>
            </a:r>
            <a:r>
              <a:rPr lang="cs-CZ" sz="1400" dirty="0" err="1" smtClean="0">
                <a:solidFill>
                  <a:srgbClr val="FF0000"/>
                </a:solidFill>
                <a:hlinkClick r:id="rId3"/>
              </a:rPr>
              <a:t>nemecko.gif</a:t>
            </a:r>
            <a:endParaRPr lang="cs-CZ" sz="1400" dirty="0" smtClean="0">
              <a:solidFill>
                <a:srgbClr val="FF0000"/>
              </a:solidFill>
            </a:endParaRPr>
          </a:p>
          <a:p>
            <a:r>
              <a:rPr lang="cs-CZ" sz="1400" dirty="0" smtClean="0">
                <a:solidFill>
                  <a:srgbClr val="FF0000"/>
                </a:solidFill>
                <a:hlinkClick r:id="rId4"/>
              </a:rPr>
              <a:t>http://upload.wikimedia.org/wikipedia/commons/4/4a/Mapa_Francie.PNG</a:t>
            </a:r>
            <a:endParaRPr lang="cs-CZ" sz="1400" dirty="0" smtClean="0">
              <a:solidFill>
                <a:srgbClr val="FF0000"/>
              </a:solidFill>
            </a:endParaRPr>
          </a:p>
          <a:p>
            <a:r>
              <a:rPr lang="cs-CZ" sz="1400" dirty="0" smtClean="0">
                <a:solidFill>
                  <a:srgbClr val="FF0000"/>
                </a:solidFill>
                <a:hlinkClick r:id="rId5"/>
              </a:rPr>
              <a:t>http://www.</a:t>
            </a:r>
            <a:r>
              <a:rPr lang="cs-CZ" sz="1400" dirty="0" err="1" smtClean="0">
                <a:solidFill>
                  <a:srgbClr val="FF0000"/>
                </a:solidFill>
                <a:hlinkClick r:id="rId5"/>
              </a:rPr>
              <a:t>euroskop.cz</a:t>
            </a:r>
            <a:r>
              <a:rPr lang="cs-CZ" sz="1400" dirty="0" smtClean="0">
                <a:solidFill>
                  <a:srgbClr val="FF0000"/>
                </a:solidFill>
                <a:hlinkClick r:id="rId5"/>
              </a:rPr>
              <a:t>/</a:t>
            </a:r>
            <a:r>
              <a:rPr lang="cs-CZ" sz="1400" dirty="0" err="1" smtClean="0">
                <a:solidFill>
                  <a:srgbClr val="FF0000"/>
                </a:solidFill>
                <a:hlinkClick r:id="rId5"/>
              </a:rPr>
              <a:t>gallery</a:t>
            </a:r>
            <a:r>
              <a:rPr lang="cs-CZ" sz="1400" dirty="0" smtClean="0">
                <a:solidFill>
                  <a:srgbClr val="FF0000"/>
                </a:solidFill>
                <a:hlinkClick r:id="rId5"/>
              </a:rPr>
              <a:t>/64/19254-</a:t>
            </a:r>
            <a:r>
              <a:rPr lang="cs-CZ" sz="1400" dirty="0" err="1" smtClean="0">
                <a:solidFill>
                  <a:srgbClr val="FF0000"/>
                </a:solidFill>
                <a:hlinkClick r:id="rId5"/>
              </a:rPr>
              <a:t>nizozemsko</a:t>
            </a:r>
            <a:r>
              <a:rPr lang="cs-CZ" sz="1400" dirty="0" smtClean="0">
                <a:solidFill>
                  <a:srgbClr val="FF0000"/>
                </a:solidFill>
                <a:hlinkClick r:id="rId5"/>
              </a:rPr>
              <a:t>_mapa.</a:t>
            </a:r>
            <a:r>
              <a:rPr lang="cs-CZ" sz="1400" dirty="0" err="1" smtClean="0">
                <a:solidFill>
                  <a:srgbClr val="FF0000"/>
                </a:solidFill>
                <a:hlinkClick r:id="rId5"/>
              </a:rPr>
              <a:t>gif</a:t>
            </a:r>
            <a:endParaRPr lang="cs-CZ" sz="1400" dirty="0" smtClean="0">
              <a:solidFill>
                <a:srgbClr val="FF0000"/>
              </a:solidFill>
            </a:endParaRPr>
          </a:p>
          <a:p>
            <a:r>
              <a:rPr lang="cs-CZ" sz="1400" dirty="0" smtClean="0">
                <a:solidFill>
                  <a:srgbClr val="FF0000"/>
                </a:solidFill>
                <a:hlinkClick r:id="rId6"/>
              </a:rPr>
              <a:t>http://brytna.tym.sk/img/mapa.jpg</a:t>
            </a:r>
            <a:endParaRPr lang="cs-CZ" sz="1400" dirty="0" smtClean="0">
              <a:solidFill>
                <a:srgbClr val="FF0000"/>
              </a:solidFill>
            </a:endParaRPr>
          </a:p>
          <a:p>
            <a:r>
              <a:rPr lang="cs-CZ" sz="1400" dirty="0" smtClean="0">
                <a:solidFill>
                  <a:srgbClr val="FF0000"/>
                </a:solidFill>
                <a:hlinkClick r:id="rId7"/>
              </a:rPr>
              <a:t>http://www.cestovatel.</a:t>
            </a:r>
            <a:r>
              <a:rPr lang="cs-CZ" sz="1400" dirty="0" err="1" smtClean="0">
                <a:solidFill>
                  <a:srgbClr val="FF0000"/>
                </a:solidFill>
                <a:hlinkClick r:id="rId7"/>
              </a:rPr>
              <a:t>cz</a:t>
            </a:r>
            <a:r>
              <a:rPr lang="cs-CZ" sz="1400" dirty="0" smtClean="0">
                <a:solidFill>
                  <a:srgbClr val="FF0000"/>
                </a:solidFill>
                <a:hlinkClick r:id="rId7"/>
              </a:rPr>
              <a:t>/</a:t>
            </a:r>
            <a:r>
              <a:rPr lang="cs-CZ" sz="1400" dirty="0" err="1" smtClean="0">
                <a:solidFill>
                  <a:srgbClr val="FF0000"/>
                </a:solidFill>
                <a:hlinkClick r:id="rId7"/>
              </a:rPr>
              <a:t>images</a:t>
            </a:r>
            <a:r>
              <a:rPr lang="cs-CZ" sz="1400" dirty="0" smtClean="0">
                <a:solidFill>
                  <a:srgbClr val="FF0000"/>
                </a:solidFill>
                <a:hlinkClick r:id="rId7"/>
              </a:rPr>
              <a:t>/mapy/</a:t>
            </a:r>
            <a:r>
              <a:rPr lang="cs-CZ" sz="1400" dirty="0" err="1" smtClean="0">
                <a:solidFill>
                  <a:srgbClr val="FF0000"/>
                </a:solidFill>
                <a:hlinkClick r:id="rId7"/>
              </a:rPr>
              <a:t>svedsko.gif</a:t>
            </a:r>
            <a:endParaRPr lang="cs-CZ" sz="1400" dirty="0" smtClean="0">
              <a:solidFill>
                <a:srgbClr val="FF0000"/>
              </a:solidFill>
            </a:endParaRPr>
          </a:p>
          <a:p>
            <a:r>
              <a:rPr lang="cs-CZ" sz="1400" dirty="0" smtClean="0">
                <a:solidFill>
                  <a:srgbClr val="FF0000"/>
                </a:solidFill>
                <a:hlinkClick r:id="rId8"/>
              </a:rPr>
              <a:t>http://www.</a:t>
            </a:r>
            <a:r>
              <a:rPr lang="cs-CZ" sz="1400" dirty="0" err="1" smtClean="0">
                <a:solidFill>
                  <a:srgbClr val="FF0000"/>
                </a:solidFill>
                <a:hlinkClick r:id="rId8"/>
              </a:rPr>
              <a:t>adventura.cz</a:t>
            </a:r>
            <a:r>
              <a:rPr lang="cs-CZ" sz="1400" dirty="0" smtClean="0">
                <a:solidFill>
                  <a:srgbClr val="FF0000"/>
                </a:solidFill>
                <a:hlinkClick r:id="rId8"/>
              </a:rPr>
              <a:t>/</a:t>
            </a:r>
            <a:r>
              <a:rPr lang="cs-CZ" sz="1400" dirty="0" err="1" smtClean="0">
                <a:solidFill>
                  <a:srgbClr val="FF0000"/>
                </a:solidFill>
                <a:hlinkClick r:id="rId8"/>
              </a:rPr>
              <a:t>images</a:t>
            </a:r>
            <a:r>
              <a:rPr lang="cs-CZ" sz="1400" dirty="0" smtClean="0">
                <a:solidFill>
                  <a:srgbClr val="FF0000"/>
                </a:solidFill>
                <a:hlinkClick r:id="rId8"/>
              </a:rPr>
              <a:t>/</a:t>
            </a:r>
            <a:r>
              <a:rPr lang="cs-CZ" sz="1400" dirty="0" err="1" smtClean="0">
                <a:solidFill>
                  <a:srgbClr val="FF0000"/>
                </a:solidFill>
                <a:hlinkClick r:id="rId8"/>
              </a:rPr>
              <a:t>zeme</a:t>
            </a:r>
            <a:r>
              <a:rPr lang="cs-CZ" sz="1400" dirty="0" smtClean="0">
                <a:solidFill>
                  <a:srgbClr val="FF0000"/>
                </a:solidFill>
                <a:hlinkClick r:id="rId8"/>
              </a:rPr>
              <a:t>/</a:t>
            </a:r>
            <a:r>
              <a:rPr lang="cs-CZ" sz="1400" dirty="0" err="1" smtClean="0">
                <a:solidFill>
                  <a:srgbClr val="FF0000"/>
                </a:solidFill>
                <a:hlinkClick r:id="rId8"/>
              </a:rPr>
              <a:t>usa</a:t>
            </a:r>
            <a:r>
              <a:rPr lang="cs-CZ" sz="1400" dirty="0" smtClean="0">
                <a:solidFill>
                  <a:srgbClr val="FF0000"/>
                </a:solidFill>
                <a:hlinkClick r:id="rId8"/>
              </a:rPr>
              <a:t>-mapa2.gif</a:t>
            </a:r>
            <a:endParaRPr lang="cs-CZ" sz="1400" dirty="0" smtClean="0">
              <a:solidFill>
                <a:srgbClr val="FF0000"/>
              </a:solidFill>
            </a:endParaRPr>
          </a:p>
          <a:p>
            <a:r>
              <a:rPr lang="cs-CZ" sz="1400" dirty="0" smtClean="0">
                <a:solidFill>
                  <a:srgbClr val="FF0000"/>
                </a:solidFill>
                <a:hlinkClick r:id="rId9"/>
              </a:rPr>
              <a:t>http://ssc.invia.cz/img/atlas/country-maps/61.gif</a:t>
            </a:r>
            <a:endParaRPr lang="cs-CZ" sz="1400" dirty="0" smtClean="0">
              <a:solidFill>
                <a:srgbClr val="FF0000"/>
              </a:solidFill>
            </a:endParaRPr>
          </a:p>
          <a:p>
            <a:r>
              <a:rPr lang="cs-CZ" sz="1400" dirty="0" smtClean="0">
                <a:solidFill>
                  <a:srgbClr val="FF0000"/>
                </a:solidFill>
                <a:hlinkClick r:id="rId10"/>
              </a:rPr>
              <a:t>http://mapasveta.info/australie/images/australia_sm_2008.gif</a:t>
            </a:r>
            <a:endParaRPr lang="cs-CZ" sz="1400" dirty="0" smtClean="0">
              <a:solidFill>
                <a:srgbClr val="FF0000"/>
              </a:solidFill>
            </a:endParaRPr>
          </a:p>
          <a:p>
            <a:r>
              <a:rPr lang="cs-CZ" sz="1400" dirty="0" smtClean="0">
                <a:solidFill>
                  <a:srgbClr val="FF0000"/>
                </a:solidFill>
                <a:hlinkClick r:id="rId11"/>
              </a:rPr>
              <a:t>http://dovolena.</a:t>
            </a:r>
            <a:r>
              <a:rPr lang="cs-CZ" sz="1400" dirty="0" err="1" smtClean="0">
                <a:solidFill>
                  <a:srgbClr val="FF0000"/>
                </a:solidFill>
                <a:hlinkClick r:id="rId11"/>
              </a:rPr>
              <a:t>zajezdy.cz</a:t>
            </a:r>
            <a:r>
              <a:rPr lang="cs-CZ" sz="1400" dirty="0" smtClean="0">
                <a:solidFill>
                  <a:srgbClr val="FF0000"/>
                </a:solidFill>
                <a:hlinkClick r:id="rId11"/>
              </a:rPr>
              <a:t>/</a:t>
            </a:r>
            <a:r>
              <a:rPr lang="cs-CZ" sz="1400" dirty="0" err="1" smtClean="0">
                <a:solidFill>
                  <a:srgbClr val="FF0000"/>
                </a:solidFill>
                <a:hlinkClick r:id="rId11"/>
              </a:rPr>
              <a:t>img</a:t>
            </a:r>
            <a:r>
              <a:rPr lang="cs-CZ" sz="1400" dirty="0" smtClean="0">
                <a:solidFill>
                  <a:srgbClr val="FF0000"/>
                </a:solidFill>
                <a:hlinkClick r:id="rId11"/>
              </a:rPr>
              <a:t>/mapy_</a:t>
            </a:r>
            <a:r>
              <a:rPr lang="cs-CZ" sz="1400" dirty="0" err="1" smtClean="0">
                <a:solidFill>
                  <a:srgbClr val="FF0000"/>
                </a:solidFill>
                <a:hlinkClick r:id="rId11"/>
              </a:rPr>
              <a:t>statu</a:t>
            </a:r>
            <a:r>
              <a:rPr lang="cs-CZ" sz="1400" dirty="0" smtClean="0">
                <a:solidFill>
                  <a:srgbClr val="FF0000"/>
                </a:solidFill>
                <a:hlinkClick r:id="rId11"/>
              </a:rPr>
              <a:t>/</a:t>
            </a:r>
            <a:r>
              <a:rPr lang="cs-CZ" sz="1400" dirty="0" err="1" smtClean="0">
                <a:solidFill>
                  <a:srgbClr val="FF0000"/>
                </a:solidFill>
                <a:hlinkClick r:id="rId11"/>
              </a:rPr>
              <a:t>singapur</a:t>
            </a:r>
            <a:r>
              <a:rPr lang="cs-CZ" sz="1400" dirty="0" smtClean="0">
                <a:solidFill>
                  <a:srgbClr val="FF0000"/>
                </a:solidFill>
                <a:hlinkClick r:id="rId11"/>
              </a:rPr>
              <a:t>_217.gif?</a:t>
            </a:r>
            <a:r>
              <a:rPr lang="cs-CZ" sz="1400" dirty="0" err="1" smtClean="0">
                <a:solidFill>
                  <a:srgbClr val="FF0000"/>
                </a:solidFill>
                <a:hlinkClick r:id="rId11"/>
              </a:rPr>
              <a:t>time</a:t>
            </a:r>
            <a:r>
              <a:rPr lang="cs-CZ" sz="1400" dirty="0" smtClean="0">
                <a:solidFill>
                  <a:srgbClr val="FF0000"/>
                </a:solidFill>
                <a:hlinkClick r:id="rId11"/>
              </a:rPr>
              <a:t>=2012</a:t>
            </a:r>
            <a:endParaRPr lang="cs-CZ" sz="1400" dirty="0" smtClean="0">
              <a:solidFill>
                <a:srgbClr val="FF0000"/>
              </a:solidFill>
            </a:endParaRPr>
          </a:p>
          <a:p>
            <a:r>
              <a:rPr lang="cs-CZ" sz="1400" dirty="0" smtClean="0">
                <a:solidFill>
                  <a:srgbClr val="FF0000"/>
                </a:solidFill>
                <a:hlinkClick r:id="rId12"/>
              </a:rPr>
              <a:t>http://dovolena.</a:t>
            </a:r>
            <a:r>
              <a:rPr lang="cs-CZ" sz="1400" dirty="0" err="1" smtClean="0">
                <a:solidFill>
                  <a:srgbClr val="FF0000"/>
                </a:solidFill>
                <a:hlinkClick r:id="rId12"/>
              </a:rPr>
              <a:t>zajezdy.cz</a:t>
            </a:r>
            <a:r>
              <a:rPr lang="cs-CZ" sz="1400" dirty="0" smtClean="0">
                <a:solidFill>
                  <a:srgbClr val="FF0000"/>
                </a:solidFill>
                <a:hlinkClick r:id="rId12"/>
              </a:rPr>
              <a:t>/</a:t>
            </a:r>
            <a:r>
              <a:rPr lang="cs-CZ" sz="1400" dirty="0" err="1" smtClean="0">
                <a:solidFill>
                  <a:srgbClr val="FF0000"/>
                </a:solidFill>
                <a:hlinkClick r:id="rId12"/>
              </a:rPr>
              <a:t>img</a:t>
            </a:r>
            <a:r>
              <a:rPr lang="cs-CZ" sz="1400" dirty="0" smtClean="0">
                <a:solidFill>
                  <a:srgbClr val="FF0000"/>
                </a:solidFill>
                <a:hlinkClick r:id="rId12"/>
              </a:rPr>
              <a:t>/mapy_</a:t>
            </a:r>
            <a:r>
              <a:rPr lang="cs-CZ" sz="1400" dirty="0" err="1" smtClean="0">
                <a:solidFill>
                  <a:srgbClr val="FF0000"/>
                </a:solidFill>
                <a:hlinkClick r:id="rId12"/>
              </a:rPr>
              <a:t>statu</a:t>
            </a:r>
            <a:r>
              <a:rPr lang="cs-CZ" sz="1400" dirty="0" smtClean="0">
                <a:solidFill>
                  <a:srgbClr val="FF0000"/>
                </a:solidFill>
                <a:hlinkClick r:id="rId12"/>
              </a:rPr>
              <a:t>/</a:t>
            </a:r>
            <a:r>
              <a:rPr lang="cs-CZ" sz="1400" dirty="0" err="1" smtClean="0">
                <a:solidFill>
                  <a:srgbClr val="FF0000"/>
                </a:solidFill>
                <a:hlinkClick r:id="rId12"/>
              </a:rPr>
              <a:t>indie</a:t>
            </a:r>
            <a:r>
              <a:rPr lang="cs-CZ" sz="1400" dirty="0" smtClean="0">
                <a:solidFill>
                  <a:srgbClr val="FF0000"/>
                </a:solidFill>
                <a:hlinkClick r:id="rId12"/>
              </a:rPr>
              <a:t>_145.gif?</a:t>
            </a:r>
            <a:r>
              <a:rPr lang="cs-CZ" sz="1400" dirty="0" err="1" smtClean="0">
                <a:solidFill>
                  <a:srgbClr val="FF0000"/>
                </a:solidFill>
                <a:hlinkClick r:id="rId12"/>
              </a:rPr>
              <a:t>time</a:t>
            </a:r>
            <a:r>
              <a:rPr lang="cs-CZ" sz="1400" dirty="0" smtClean="0">
                <a:solidFill>
                  <a:srgbClr val="FF0000"/>
                </a:solidFill>
                <a:hlinkClick r:id="rId12"/>
              </a:rPr>
              <a:t>=2012</a:t>
            </a:r>
            <a:endParaRPr lang="cs-CZ" sz="1400" dirty="0" smtClean="0">
              <a:solidFill>
                <a:srgbClr val="FF0000"/>
              </a:solidFill>
            </a:endParaRPr>
          </a:p>
          <a:p>
            <a:r>
              <a:rPr lang="cs-CZ" sz="1400" dirty="0" smtClean="0">
                <a:solidFill>
                  <a:srgbClr val="FF0000"/>
                </a:solidFill>
                <a:hlinkClick r:id="rId13"/>
              </a:rPr>
              <a:t>http://upload.wikimedia.org/wikipedia/commons/b/ba/Flag_of_Germany.svg</a:t>
            </a:r>
            <a:endParaRPr lang="cs-CZ" sz="1400" dirty="0" smtClean="0">
              <a:solidFill>
                <a:srgbClr val="FF0000"/>
              </a:solidFill>
            </a:endParaRPr>
          </a:p>
          <a:p>
            <a:endParaRPr lang="cs-CZ" sz="1400" dirty="0" smtClean="0">
              <a:solidFill>
                <a:srgbClr val="FF0000"/>
              </a:solidFill>
            </a:endParaRPr>
          </a:p>
          <a:p>
            <a:endParaRPr lang="cs-CZ" sz="1400" dirty="0" smtClean="0">
              <a:solidFill>
                <a:srgbClr val="FF0000"/>
              </a:solidFill>
            </a:endParaRPr>
          </a:p>
          <a:p>
            <a:endParaRPr lang="cs-CZ" sz="1400" dirty="0" smtClean="0">
              <a:solidFill>
                <a:srgbClr val="FF0000"/>
              </a:solidFill>
            </a:endParaRPr>
          </a:p>
          <a:p>
            <a:endParaRPr lang="cs-CZ" sz="1400" dirty="0" smtClean="0">
              <a:solidFill>
                <a:srgbClr val="FF0000"/>
              </a:solidFill>
            </a:endParaRPr>
          </a:p>
          <a:p>
            <a:endParaRPr lang="cs-CZ" sz="1400" dirty="0" smtClean="0">
              <a:solidFill>
                <a:srgbClr val="FF0000"/>
              </a:solidFill>
            </a:endParaRPr>
          </a:p>
          <a:p>
            <a:endParaRPr lang="cs-CZ" sz="1400" dirty="0" smtClean="0">
              <a:solidFill>
                <a:srgbClr val="FF0000"/>
              </a:solidFill>
            </a:endParaRPr>
          </a:p>
          <a:p>
            <a:endParaRPr lang="cs-CZ" sz="1400" dirty="0" smtClean="0">
              <a:solidFill>
                <a:srgbClr val="FF0000"/>
              </a:solidFill>
            </a:endParaRPr>
          </a:p>
          <a:p>
            <a:endParaRPr lang="cs-CZ" sz="1600" dirty="0" smtClean="0"/>
          </a:p>
          <a:p>
            <a:endParaRPr lang="cs-CZ" sz="1600" dirty="0" smtClean="0"/>
          </a:p>
          <a:p>
            <a:endParaRPr lang="cs-CZ" sz="1600" dirty="0" smtClean="0"/>
          </a:p>
          <a:p>
            <a:endParaRPr lang="cs-CZ" sz="1600" dirty="0" smtClean="0"/>
          </a:p>
          <a:p>
            <a:endParaRPr lang="cs-CZ" sz="1600" dirty="0" smtClean="0"/>
          </a:p>
          <a:p>
            <a:endParaRPr lang="cs-CZ" sz="1600" dirty="0" smtClean="0"/>
          </a:p>
          <a:p>
            <a:endParaRPr lang="cs-CZ" sz="1600" dirty="0" smtClean="0"/>
          </a:p>
          <a:p>
            <a:endParaRPr lang="cs-CZ" sz="1600" dirty="0" smtClean="0"/>
          </a:p>
          <a:p>
            <a:endParaRPr lang="cs-CZ" sz="1600" dirty="0" smtClean="0"/>
          </a:p>
          <a:p>
            <a:endParaRPr lang="cs-CZ" sz="1600" dirty="0" smtClean="0"/>
          </a:p>
          <a:p>
            <a:endParaRPr lang="cs-CZ" sz="1600" dirty="0"/>
          </a:p>
        </p:txBody>
      </p:sp>
      <p:sp>
        <p:nvSpPr>
          <p:cNvPr id="4" name="Zástupný symbol pro obsah 3"/>
          <p:cNvSpPr>
            <a:spLocks noGrp="1"/>
          </p:cNvSpPr>
          <p:nvPr>
            <p:ph sz="half" idx="2"/>
          </p:nvPr>
        </p:nvSpPr>
        <p:spPr>
          <a:xfrm>
            <a:off x="4572000" y="1268760"/>
            <a:ext cx="4330824" cy="5112568"/>
          </a:xfrm>
        </p:spPr>
        <p:txBody>
          <a:bodyPr>
            <a:normAutofit/>
          </a:bodyPr>
          <a:lstStyle/>
          <a:p>
            <a:r>
              <a:rPr lang="cs-CZ" sz="1400" dirty="0" smtClean="0">
                <a:hlinkClick r:id="rId14"/>
              </a:rPr>
              <a:t>http://upload.wikimedia.org/wikipedia/commons/8/80/Coat_of_Arms_of_Germany.svg</a:t>
            </a:r>
            <a:endParaRPr lang="cs-CZ" sz="1400" dirty="0" smtClean="0"/>
          </a:p>
          <a:p>
            <a:r>
              <a:rPr lang="cs-CZ" sz="1400" dirty="0" smtClean="0">
                <a:hlinkClick r:id="rId15"/>
              </a:rPr>
              <a:t>http://upload.wikimedia.org/wikipedia/commons/c/c3/Flag_of_France.svg</a:t>
            </a:r>
            <a:endParaRPr lang="cs-CZ" sz="1400" dirty="0" smtClean="0"/>
          </a:p>
          <a:p>
            <a:r>
              <a:rPr lang="cs-CZ" sz="1400" dirty="0" smtClean="0">
                <a:hlinkClick r:id="rId16"/>
              </a:rPr>
              <a:t>http://upload.wikimedia.org/wikipedia/commons/b/b7/Armoiries_r%C3%A9publique_fran%C3%A7aise.svg</a:t>
            </a:r>
            <a:endParaRPr lang="cs-CZ" sz="1400" dirty="0" smtClean="0"/>
          </a:p>
          <a:p>
            <a:r>
              <a:rPr lang="cs-CZ" sz="1400" dirty="0" smtClean="0">
                <a:hlinkClick r:id="rId17"/>
              </a:rPr>
              <a:t>http://upload.wikimedia.org/wikipedia/commons/2/20/Flag_of_the_Netherlands.svg</a:t>
            </a:r>
            <a:endParaRPr lang="cs-CZ" sz="1400" dirty="0" smtClean="0"/>
          </a:p>
          <a:p>
            <a:r>
              <a:rPr lang="cs-CZ" sz="1400" dirty="0" smtClean="0">
                <a:hlinkClick r:id="rId18"/>
              </a:rPr>
              <a:t>http://upload.wikimedia.org/wikipedia/commons/8/83/Coat_of_arms_of_the_Netherlands_%281815-1907%29.svg</a:t>
            </a:r>
            <a:endParaRPr lang="cs-CZ" sz="1400" dirty="0" smtClean="0"/>
          </a:p>
          <a:p>
            <a:r>
              <a:rPr lang="cs-CZ" sz="1400" dirty="0" smtClean="0">
                <a:hlinkClick r:id="rId19"/>
              </a:rPr>
              <a:t>http://upload.wikimedia.org/wikipedia/commons/b/be/Flag_of_England.svg</a:t>
            </a:r>
            <a:endParaRPr lang="cs-CZ" sz="1400" dirty="0" smtClean="0"/>
          </a:p>
          <a:p>
            <a:r>
              <a:rPr lang="cs-CZ" sz="1400" dirty="0" smtClean="0">
                <a:hlinkClick r:id="rId20"/>
              </a:rPr>
              <a:t>http://upload.wikimedia.org/wikipedia/commons/d/dd/Royal_Arms_of_England_%281198-1340%29.svg</a:t>
            </a:r>
            <a:endParaRPr lang="cs-CZ" sz="1400" dirty="0" smtClean="0"/>
          </a:p>
          <a:p>
            <a:r>
              <a:rPr lang="cs-CZ" sz="1400" dirty="0" smtClean="0">
                <a:hlinkClick r:id="rId21"/>
              </a:rPr>
              <a:t>http://upload.wikimedia.org/wikipedia/commons/4/4c/Flag_of_Sweden.svg</a:t>
            </a:r>
            <a:endParaRPr lang="cs-CZ" sz="1400" dirty="0" smtClean="0"/>
          </a:p>
          <a:p>
            <a:r>
              <a:rPr lang="cs-CZ" sz="1400" dirty="0" smtClean="0">
                <a:hlinkClick r:id="rId22"/>
              </a:rPr>
              <a:t>http://upload.wikimedia.org/wikipedia/commons/8/8d/Greater_coat_of_arms_of_Sweden.svg</a:t>
            </a:r>
            <a:endParaRPr lang="cs-CZ" sz="1400" dirty="0" smtClean="0"/>
          </a:p>
          <a:p>
            <a:endParaRPr lang="cs-CZ" sz="1400" dirty="0" smtClean="0"/>
          </a:p>
          <a:p>
            <a:endParaRPr lang="cs-CZ" sz="1400" dirty="0" smtClean="0"/>
          </a:p>
          <a:p>
            <a:endParaRPr lang="cs-CZ" sz="1400" dirty="0"/>
          </a:p>
        </p:txBody>
      </p:sp>
    </p:spTree>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Nadpis 4"/>
          <p:cNvSpPr>
            <a:spLocks noGrp="1"/>
          </p:cNvSpPr>
          <p:nvPr>
            <p:ph type="title"/>
          </p:nvPr>
        </p:nvSpPr>
        <p:spPr/>
        <p:txBody>
          <a:bodyPr/>
          <a:lstStyle/>
          <a:p>
            <a:r>
              <a:rPr lang="cs-CZ" b="1" u="sng" dirty="0" smtClean="0">
                <a:effectLst>
                  <a:outerShdw blurRad="38100" dist="38100" dir="2700000" algn="tl">
                    <a:srgbClr val="000000">
                      <a:alpha val="43137"/>
                    </a:srgbClr>
                  </a:outerShdw>
                </a:effectLst>
              </a:rPr>
              <a:t>ZDROJE</a:t>
            </a:r>
            <a:endParaRPr lang="cs-CZ" b="1" u="sng" dirty="0">
              <a:effectLst>
                <a:outerShdw blurRad="38100" dist="38100" dir="2700000" algn="tl">
                  <a:srgbClr val="000000">
                    <a:alpha val="43137"/>
                  </a:srgbClr>
                </a:outerShdw>
              </a:effectLst>
            </a:endParaRPr>
          </a:p>
        </p:txBody>
      </p:sp>
      <p:sp>
        <p:nvSpPr>
          <p:cNvPr id="3" name="Zástupný symbol pro obsah 2"/>
          <p:cNvSpPr>
            <a:spLocks noGrp="1"/>
          </p:cNvSpPr>
          <p:nvPr>
            <p:ph sz="half" idx="1"/>
          </p:nvPr>
        </p:nvSpPr>
        <p:spPr>
          <a:xfrm>
            <a:off x="395536" y="1268760"/>
            <a:ext cx="4330824" cy="5184576"/>
          </a:xfrm>
        </p:spPr>
        <p:txBody>
          <a:bodyPr>
            <a:normAutofit/>
          </a:bodyPr>
          <a:lstStyle/>
          <a:p>
            <a:r>
              <a:rPr lang="cs-CZ" sz="1400" dirty="0" smtClean="0">
                <a:hlinkClick r:id="rId2"/>
              </a:rPr>
              <a:t>http://upload.wikimedia.org/wikipedia/commons/a/a4/Flag_of_the_United_States.svg</a:t>
            </a:r>
            <a:endParaRPr lang="cs-CZ" sz="1400" dirty="0" smtClean="0"/>
          </a:p>
          <a:p>
            <a:r>
              <a:rPr lang="cs-CZ" sz="1400" dirty="0" smtClean="0">
                <a:hlinkClick r:id="rId3"/>
              </a:rPr>
              <a:t>http://upload.wikimedia.org/wikipedia/commons/b/be/US-GreatSeal-Obverse.svg</a:t>
            </a:r>
            <a:endParaRPr lang="cs-CZ" sz="1400" dirty="0" smtClean="0"/>
          </a:p>
          <a:p>
            <a:r>
              <a:rPr lang="cs-CZ" sz="1400" dirty="0" smtClean="0">
                <a:hlinkClick r:id="rId4"/>
              </a:rPr>
              <a:t>http://upload.wikimedia.org/wikipedia/commons/c/cf/Flag_of_Canada.svg</a:t>
            </a:r>
            <a:endParaRPr lang="cs-CZ" sz="1400" dirty="0" smtClean="0"/>
          </a:p>
          <a:p>
            <a:r>
              <a:rPr lang="cs-CZ" sz="1400" dirty="0" smtClean="0">
                <a:hlinkClick r:id="rId5"/>
              </a:rPr>
              <a:t>http://upload.wikimedia.org/wikipedia/commons/8/85/Canadian_Coat_of_Arms_Shield.svg</a:t>
            </a:r>
            <a:endParaRPr lang="cs-CZ" sz="1400" dirty="0" smtClean="0"/>
          </a:p>
          <a:p>
            <a:r>
              <a:rPr lang="cs-CZ" sz="1400" dirty="0" smtClean="0">
                <a:hlinkClick r:id="rId6"/>
              </a:rPr>
              <a:t>http://upload.wikimedia.org/wikipedia/commons/b/b9/Flag_of_Australia.svg</a:t>
            </a:r>
            <a:endParaRPr lang="cs-CZ" sz="1400" dirty="0" smtClean="0"/>
          </a:p>
          <a:p>
            <a:r>
              <a:rPr lang="cs-CZ" sz="1400" dirty="0" smtClean="0">
                <a:hlinkClick r:id="rId7"/>
              </a:rPr>
              <a:t>http://upload.wikimedia.org/wikipedia/commons/7/78/Australian_Coat_of_Arms.png</a:t>
            </a:r>
            <a:endParaRPr lang="cs-CZ" sz="1400" dirty="0" smtClean="0"/>
          </a:p>
          <a:p>
            <a:r>
              <a:rPr lang="cs-CZ" sz="1400" dirty="0" smtClean="0">
                <a:hlinkClick r:id="rId8"/>
              </a:rPr>
              <a:t>http://upload.wikimedia.org/wikipedia/commons/4/48/Flag_of_Singapore.svg</a:t>
            </a:r>
            <a:endParaRPr lang="cs-CZ" sz="1400" dirty="0" smtClean="0"/>
          </a:p>
          <a:p>
            <a:r>
              <a:rPr lang="cs-CZ" sz="1400" dirty="0" smtClean="0">
                <a:hlinkClick r:id="rId9"/>
              </a:rPr>
              <a:t>http://upload.wikimedia.org/wikipedia/commons/3/38/Coat_of_arms_of_Singapore_%28blazon%29.svg</a:t>
            </a:r>
            <a:endParaRPr lang="cs-CZ" sz="1400" dirty="0" smtClean="0"/>
          </a:p>
          <a:p>
            <a:r>
              <a:rPr lang="cs-CZ" sz="1400" dirty="0" smtClean="0">
                <a:hlinkClick r:id="rId10"/>
              </a:rPr>
              <a:t>http://upload.wikimedia.org/wikipedia/commons/4/41/Flag_of_India.svg</a:t>
            </a:r>
            <a:endParaRPr lang="cs-CZ" sz="1400" dirty="0" smtClean="0"/>
          </a:p>
          <a:p>
            <a:r>
              <a:rPr lang="cs-CZ" sz="1400" dirty="0" smtClean="0">
                <a:hlinkClick r:id="rId11"/>
              </a:rPr>
              <a:t>http://upload.wikimedia.org/wikipedia/commons/5/55/Emblem_of_India.svg</a:t>
            </a:r>
            <a:endParaRPr lang="cs-CZ" sz="1400" dirty="0" smtClean="0"/>
          </a:p>
          <a:p>
            <a:endParaRPr lang="cs-CZ" sz="1400" dirty="0" smtClean="0">
              <a:solidFill>
                <a:srgbClr val="FF0000"/>
              </a:solidFill>
            </a:endParaRPr>
          </a:p>
          <a:p>
            <a:endParaRPr lang="cs-CZ" sz="1400" dirty="0" smtClean="0">
              <a:solidFill>
                <a:srgbClr val="FF0000"/>
              </a:solidFill>
            </a:endParaRPr>
          </a:p>
          <a:p>
            <a:endParaRPr lang="cs-CZ" sz="1400" dirty="0" smtClean="0">
              <a:solidFill>
                <a:srgbClr val="FF0000"/>
              </a:solidFill>
            </a:endParaRPr>
          </a:p>
          <a:p>
            <a:endParaRPr lang="cs-CZ" sz="1400" dirty="0" smtClean="0">
              <a:solidFill>
                <a:srgbClr val="FF0000"/>
              </a:solidFill>
            </a:endParaRPr>
          </a:p>
          <a:p>
            <a:endParaRPr lang="cs-CZ" sz="1400" dirty="0" smtClean="0">
              <a:solidFill>
                <a:srgbClr val="FF0000"/>
              </a:solidFill>
            </a:endParaRPr>
          </a:p>
          <a:p>
            <a:endParaRPr lang="cs-CZ" sz="1600" dirty="0" smtClean="0"/>
          </a:p>
          <a:p>
            <a:endParaRPr lang="cs-CZ" sz="1600" dirty="0" smtClean="0"/>
          </a:p>
          <a:p>
            <a:endParaRPr lang="cs-CZ" sz="1600" dirty="0" smtClean="0"/>
          </a:p>
          <a:p>
            <a:endParaRPr lang="cs-CZ" sz="1600" dirty="0" smtClean="0"/>
          </a:p>
          <a:p>
            <a:endParaRPr lang="cs-CZ" sz="1600" dirty="0" smtClean="0"/>
          </a:p>
          <a:p>
            <a:endParaRPr lang="cs-CZ" sz="1600" dirty="0" smtClean="0"/>
          </a:p>
          <a:p>
            <a:endParaRPr lang="cs-CZ" sz="1600" dirty="0" smtClean="0"/>
          </a:p>
          <a:p>
            <a:endParaRPr lang="cs-CZ" sz="1600" dirty="0" smtClean="0"/>
          </a:p>
          <a:p>
            <a:endParaRPr lang="cs-CZ" sz="1600" dirty="0" smtClean="0"/>
          </a:p>
          <a:p>
            <a:endParaRPr lang="cs-CZ" sz="1600" dirty="0" smtClean="0"/>
          </a:p>
          <a:p>
            <a:endParaRPr lang="cs-CZ" sz="1600" dirty="0"/>
          </a:p>
        </p:txBody>
      </p:sp>
      <p:sp>
        <p:nvSpPr>
          <p:cNvPr id="4" name="Zástupný symbol pro obsah 3"/>
          <p:cNvSpPr>
            <a:spLocks noGrp="1"/>
          </p:cNvSpPr>
          <p:nvPr>
            <p:ph sz="half" idx="2"/>
          </p:nvPr>
        </p:nvSpPr>
        <p:spPr>
          <a:xfrm>
            <a:off x="4572000" y="1268760"/>
            <a:ext cx="4330824" cy="5112568"/>
          </a:xfrm>
        </p:spPr>
        <p:txBody>
          <a:bodyPr>
            <a:normAutofit/>
          </a:bodyPr>
          <a:lstStyle/>
          <a:p>
            <a:r>
              <a:rPr lang="cs-CZ" sz="1400" dirty="0" smtClean="0">
                <a:hlinkClick r:id="rId12"/>
              </a:rPr>
              <a:t>http://www.</a:t>
            </a:r>
            <a:r>
              <a:rPr lang="cs-CZ" sz="1400" dirty="0" err="1" smtClean="0">
                <a:hlinkClick r:id="rId12"/>
              </a:rPr>
              <a:t>skolamichael.cz</a:t>
            </a:r>
            <a:r>
              <a:rPr lang="cs-CZ" sz="1400" dirty="0" smtClean="0">
                <a:hlinkClick r:id="rId12"/>
              </a:rPr>
              <a:t>/web/</a:t>
            </a:r>
            <a:r>
              <a:rPr lang="cs-CZ" sz="1400" dirty="0" err="1" smtClean="0">
                <a:hlinkClick r:id="rId12"/>
              </a:rPr>
              <a:t>uploads</a:t>
            </a:r>
            <a:r>
              <a:rPr lang="cs-CZ" sz="1400" dirty="0" smtClean="0">
                <a:hlinkClick r:id="rId12"/>
              </a:rPr>
              <a:t>/image/</a:t>
            </a:r>
            <a:r>
              <a:rPr lang="cs-CZ" sz="1400" dirty="0" err="1" smtClean="0">
                <a:hlinkClick r:id="rId12"/>
              </a:rPr>
              <a:t>zazemi</a:t>
            </a:r>
            <a:r>
              <a:rPr lang="cs-CZ" sz="1400" dirty="0" smtClean="0">
                <a:hlinkClick r:id="rId12"/>
              </a:rPr>
              <a:t>_</a:t>
            </a:r>
            <a:r>
              <a:rPr lang="cs-CZ" sz="1400" dirty="0" err="1" smtClean="0">
                <a:hlinkClick r:id="rId12"/>
              </a:rPr>
              <a:t>pocitace.jpg</a:t>
            </a:r>
            <a:endParaRPr lang="cs-CZ" sz="1400" dirty="0" smtClean="0"/>
          </a:p>
          <a:p>
            <a:r>
              <a:rPr lang="cs-CZ" sz="1400" dirty="0" smtClean="0">
                <a:hlinkClick r:id="rId13"/>
              </a:rPr>
              <a:t>http://monitor24.cz/</a:t>
            </a:r>
            <a:r>
              <a:rPr lang="cs-CZ" sz="1400" dirty="0" err="1" smtClean="0">
                <a:hlinkClick r:id="rId13"/>
              </a:rPr>
              <a:t>videos</a:t>
            </a:r>
            <a:r>
              <a:rPr lang="cs-CZ" sz="1400" dirty="0" smtClean="0">
                <a:hlinkClick r:id="rId13"/>
              </a:rPr>
              <a:t>/media/k2/</a:t>
            </a:r>
            <a:r>
              <a:rPr lang="cs-CZ" sz="1400" dirty="0" err="1" smtClean="0">
                <a:hlinkClick r:id="rId13"/>
              </a:rPr>
              <a:t>items</a:t>
            </a:r>
            <a:r>
              <a:rPr lang="cs-CZ" sz="1400" dirty="0" smtClean="0">
                <a:hlinkClick r:id="rId13"/>
              </a:rPr>
              <a:t>/</a:t>
            </a:r>
            <a:r>
              <a:rPr lang="cs-CZ" sz="1400" dirty="0" err="1" smtClean="0">
                <a:hlinkClick r:id="rId13"/>
              </a:rPr>
              <a:t>cache</a:t>
            </a:r>
            <a:r>
              <a:rPr lang="cs-CZ" sz="1400" dirty="0" smtClean="0">
                <a:hlinkClick r:id="rId13"/>
              </a:rPr>
              <a:t>/60cac5bf67bfb0259c686e8da95fd599_</a:t>
            </a:r>
            <a:r>
              <a:rPr lang="cs-CZ" sz="1400" dirty="0" err="1" smtClean="0">
                <a:hlinkClick r:id="rId13"/>
              </a:rPr>
              <a:t>XL.jpg</a:t>
            </a:r>
            <a:endParaRPr lang="cs-CZ" sz="1400" dirty="0" smtClean="0">
              <a:hlinkClick r:id="rId13"/>
            </a:endParaRPr>
          </a:p>
          <a:p>
            <a:r>
              <a:rPr lang="cs-CZ" sz="1400" dirty="0" smtClean="0">
                <a:hlinkClick r:id="rId13"/>
              </a:rPr>
              <a:t>http://www.</a:t>
            </a:r>
            <a:r>
              <a:rPr lang="cs-CZ" sz="1400" dirty="0" err="1" smtClean="0">
                <a:hlinkClick r:id="rId13"/>
              </a:rPr>
              <a:t>aise.cz</a:t>
            </a:r>
            <a:r>
              <a:rPr lang="cs-CZ" sz="1400" dirty="0" smtClean="0">
                <a:hlinkClick r:id="rId13"/>
              </a:rPr>
              <a:t>/</a:t>
            </a:r>
            <a:r>
              <a:rPr lang="cs-CZ" sz="1400" dirty="0" err="1" smtClean="0">
                <a:hlinkClick r:id="rId13"/>
              </a:rPr>
              <a:t>images</a:t>
            </a:r>
            <a:r>
              <a:rPr lang="cs-CZ" sz="1400" dirty="0" smtClean="0">
                <a:hlinkClick r:id="rId13"/>
              </a:rPr>
              <a:t>/</a:t>
            </a:r>
            <a:r>
              <a:rPr lang="cs-CZ" sz="1400" dirty="0" err="1" smtClean="0">
                <a:hlinkClick r:id="rId13"/>
              </a:rPr>
              <a:t>france</a:t>
            </a:r>
            <a:r>
              <a:rPr lang="cs-CZ" sz="1400" dirty="0" smtClean="0">
                <a:hlinkClick r:id="rId13"/>
              </a:rPr>
              <a:t>_1.jpg</a:t>
            </a:r>
          </a:p>
          <a:p>
            <a:r>
              <a:rPr lang="cs-CZ" sz="1400" dirty="0" smtClean="0">
                <a:hlinkClick r:id="rId13"/>
              </a:rPr>
              <a:t>http://img.ihned.cz/attachment.php/690/23767690/aiotu3F7HMNkl6QWbcdefpqy01STUw29/1010714730_dejvice8_650x433_.jpg</a:t>
            </a:r>
            <a:endParaRPr lang="cs-CZ" sz="1400" dirty="0" smtClean="0"/>
          </a:p>
          <a:p>
            <a:r>
              <a:rPr lang="cs-CZ" sz="1400" dirty="0" smtClean="0">
                <a:hlinkClick r:id="rId14"/>
              </a:rPr>
              <a:t>http://i3.cn.cz/14/1332240383_201203200044_PRG_1.jpg</a:t>
            </a:r>
            <a:endParaRPr lang="cs-CZ" sz="1400" dirty="0" smtClean="0"/>
          </a:p>
          <a:p>
            <a:r>
              <a:rPr lang="cs-CZ" sz="1400" dirty="0" smtClean="0">
                <a:hlinkClick r:id="rId15"/>
              </a:rPr>
              <a:t>http://www.</a:t>
            </a:r>
            <a:r>
              <a:rPr lang="cs-CZ" sz="1400" dirty="0" err="1" smtClean="0">
                <a:hlinkClick r:id="rId15"/>
              </a:rPr>
              <a:t>mobinfo.cz</a:t>
            </a:r>
            <a:r>
              <a:rPr lang="cs-CZ" sz="1400" dirty="0" smtClean="0">
                <a:hlinkClick r:id="rId15"/>
              </a:rPr>
              <a:t>/foto/2012/10/Samsung_</a:t>
            </a:r>
            <a:r>
              <a:rPr lang="cs-CZ" sz="1400" dirty="0" err="1" smtClean="0">
                <a:hlinkClick r:id="rId15"/>
              </a:rPr>
              <a:t>Smart</a:t>
            </a:r>
            <a:r>
              <a:rPr lang="cs-CZ" sz="1400" dirty="0" smtClean="0">
                <a:hlinkClick r:id="rId15"/>
              </a:rPr>
              <a:t>_</a:t>
            </a:r>
            <a:r>
              <a:rPr lang="cs-CZ" sz="1400" dirty="0" err="1" smtClean="0">
                <a:hlinkClick r:id="rId15"/>
              </a:rPr>
              <a:t>School</a:t>
            </a:r>
            <a:r>
              <a:rPr lang="cs-CZ" sz="1400" dirty="0" smtClean="0">
                <a:hlinkClick r:id="rId15"/>
              </a:rPr>
              <a:t>_05.jpg</a:t>
            </a:r>
            <a:endParaRPr lang="cs-CZ" sz="1400" dirty="0" smtClean="0"/>
          </a:p>
          <a:p>
            <a:r>
              <a:rPr lang="cs-CZ" sz="1400" dirty="0" smtClean="0">
                <a:hlinkClick r:id="rId16"/>
              </a:rPr>
              <a:t>http://svetrik.blogz.cz/files/skola10.jpg</a:t>
            </a:r>
            <a:endParaRPr lang="cs-CZ" sz="1400" dirty="0" smtClean="0"/>
          </a:p>
          <a:p>
            <a:r>
              <a:rPr lang="cs-CZ" sz="1400" dirty="0" smtClean="0">
                <a:hlinkClick r:id="rId17"/>
              </a:rPr>
              <a:t>http://svetrik.blogz.cz/files/skola12.jpg</a:t>
            </a:r>
            <a:endParaRPr lang="cs-CZ" sz="1400" dirty="0" smtClean="0"/>
          </a:p>
          <a:p>
            <a:r>
              <a:rPr lang="cs-CZ" sz="1400" dirty="0" smtClean="0">
                <a:hlinkClick r:id="rId18"/>
              </a:rPr>
              <a:t>http://lide.</a:t>
            </a:r>
            <a:r>
              <a:rPr lang="cs-CZ" sz="1400" dirty="0" err="1" smtClean="0">
                <a:hlinkClick r:id="rId18"/>
              </a:rPr>
              <a:t>uhk.cz</a:t>
            </a:r>
            <a:r>
              <a:rPr lang="cs-CZ" sz="1400" dirty="0" smtClean="0">
                <a:hlinkClick r:id="rId18"/>
              </a:rPr>
              <a:t>/</a:t>
            </a:r>
            <a:r>
              <a:rPr lang="cs-CZ" sz="1400" dirty="0" err="1" smtClean="0">
                <a:hlinkClick r:id="rId18"/>
              </a:rPr>
              <a:t>pdf</a:t>
            </a:r>
            <a:r>
              <a:rPr lang="cs-CZ" sz="1400" dirty="0" smtClean="0">
                <a:hlinkClick r:id="rId18"/>
              </a:rPr>
              <a:t>/</a:t>
            </a:r>
            <a:r>
              <a:rPr lang="cs-CZ" sz="1400" dirty="0" err="1" smtClean="0">
                <a:hlinkClick r:id="rId18"/>
              </a:rPr>
              <a:t>ucitel</a:t>
            </a:r>
            <a:r>
              <a:rPr lang="cs-CZ" sz="1400" dirty="0" smtClean="0">
                <a:hlinkClick r:id="rId18"/>
              </a:rPr>
              <a:t>/vaclavl1/04_05a_konference_</a:t>
            </a:r>
            <a:r>
              <a:rPr lang="cs-CZ" sz="1400" dirty="0" err="1" smtClean="0">
                <a:hlinkClick r:id="rId18"/>
              </a:rPr>
              <a:t>prisp</a:t>
            </a:r>
            <a:r>
              <a:rPr lang="cs-CZ" sz="1400" dirty="0" smtClean="0">
                <a:hlinkClick r:id="rId18"/>
              </a:rPr>
              <a:t>/</a:t>
            </a:r>
            <a:r>
              <a:rPr lang="cs-CZ" sz="1400" dirty="0" err="1" smtClean="0">
                <a:hlinkClick r:id="rId18"/>
              </a:rPr>
              <a:t>didakticke</a:t>
            </a:r>
            <a:r>
              <a:rPr lang="cs-CZ" sz="1400" dirty="0" smtClean="0">
                <a:hlinkClick r:id="rId18"/>
              </a:rPr>
              <a:t>_zvyklosti/o10.jpg</a:t>
            </a:r>
            <a:endParaRPr lang="cs-CZ" sz="1400" dirty="0" smtClean="0"/>
          </a:p>
          <a:p>
            <a:r>
              <a:rPr lang="cs-CZ" sz="1400" dirty="0" smtClean="0">
                <a:hlinkClick r:id="rId19"/>
              </a:rPr>
              <a:t>http://www.</a:t>
            </a:r>
            <a:r>
              <a:rPr lang="cs-CZ" sz="1400" dirty="0" err="1" smtClean="0">
                <a:hlinkClick r:id="rId19"/>
              </a:rPr>
              <a:t>otevrene</a:t>
            </a:r>
            <a:r>
              <a:rPr lang="cs-CZ" sz="1400" dirty="0" smtClean="0">
                <a:hlinkClick r:id="rId19"/>
              </a:rPr>
              <a:t>-</a:t>
            </a:r>
            <a:r>
              <a:rPr lang="cs-CZ" sz="1400" dirty="0" err="1" smtClean="0">
                <a:hlinkClick r:id="rId19"/>
              </a:rPr>
              <a:t>vyucovani.cz</a:t>
            </a:r>
            <a:r>
              <a:rPr lang="cs-CZ" sz="1400" dirty="0" smtClean="0">
                <a:hlinkClick r:id="rId19"/>
              </a:rPr>
              <a:t>/</a:t>
            </a:r>
            <a:r>
              <a:rPr lang="cs-CZ" sz="1400" dirty="0" err="1" smtClean="0">
                <a:hlinkClick r:id="rId19"/>
              </a:rPr>
              <a:t>ov</a:t>
            </a:r>
            <a:r>
              <a:rPr lang="cs-CZ" sz="1400" dirty="0" smtClean="0">
                <a:hlinkClick r:id="rId19"/>
              </a:rPr>
              <a:t>/</a:t>
            </a:r>
            <a:r>
              <a:rPr lang="cs-CZ" sz="1400" dirty="0" err="1" smtClean="0">
                <a:hlinkClick r:id="rId19"/>
              </a:rPr>
              <a:t>mistnost</a:t>
            </a:r>
            <a:r>
              <a:rPr lang="cs-CZ" sz="1400" dirty="0" smtClean="0">
                <a:hlinkClick r:id="rId19"/>
              </a:rPr>
              <a:t>/</a:t>
            </a:r>
            <a:r>
              <a:rPr lang="cs-CZ" sz="1400" dirty="0" err="1" smtClean="0">
                <a:hlinkClick r:id="rId19"/>
              </a:rPr>
              <a:t>mistnost</a:t>
            </a:r>
            <a:r>
              <a:rPr lang="cs-CZ" sz="1400" dirty="0" smtClean="0">
                <a:hlinkClick r:id="rId19"/>
              </a:rPr>
              <a:t>_1.jpg</a:t>
            </a:r>
            <a:endParaRPr lang="cs-CZ" sz="1400" dirty="0" smtClean="0"/>
          </a:p>
          <a:p>
            <a:r>
              <a:rPr lang="cs-CZ" sz="1400" dirty="0" smtClean="0">
                <a:hlinkClick r:id="rId20"/>
              </a:rPr>
              <a:t>http://www.</a:t>
            </a:r>
            <a:r>
              <a:rPr lang="cs-CZ" sz="1400" dirty="0" err="1" smtClean="0">
                <a:hlinkClick r:id="rId20"/>
              </a:rPr>
              <a:t>zdravky.cz</a:t>
            </a:r>
            <a:r>
              <a:rPr lang="cs-CZ" sz="1400" dirty="0" smtClean="0">
                <a:hlinkClick r:id="rId20"/>
              </a:rPr>
              <a:t>/</a:t>
            </a:r>
            <a:r>
              <a:rPr lang="cs-CZ" sz="1400" dirty="0" err="1" smtClean="0">
                <a:hlinkClick r:id="rId20"/>
              </a:rPr>
              <a:t>uploads</a:t>
            </a:r>
            <a:r>
              <a:rPr lang="cs-CZ" sz="1400" dirty="0" smtClean="0">
                <a:hlinkClick r:id="rId20"/>
              </a:rPr>
              <a:t>/</a:t>
            </a:r>
            <a:r>
              <a:rPr lang="cs-CZ" sz="1400" dirty="0" err="1" smtClean="0">
                <a:hlinkClick r:id="rId20"/>
              </a:rPr>
              <a:t>article</a:t>
            </a:r>
            <a:r>
              <a:rPr lang="cs-CZ" sz="1400" dirty="0" smtClean="0">
                <a:hlinkClick r:id="rId20"/>
              </a:rPr>
              <a:t>/4252_</a:t>
            </a:r>
            <a:r>
              <a:rPr lang="cs-CZ" sz="1400" dirty="0" err="1" smtClean="0">
                <a:hlinkClick r:id="rId20"/>
              </a:rPr>
              <a:t>big.jpg</a:t>
            </a:r>
            <a:endParaRPr lang="cs-CZ" sz="1400" dirty="0" smtClean="0"/>
          </a:p>
          <a:p>
            <a:endParaRPr lang="cs-CZ" sz="1400" dirty="0"/>
          </a:p>
        </p:txBody>
      </p:sp>
    </p:spTree>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Nadpis 4"/>
          <p:cNvSpPr>
            <a:spLocks noGrp="1"/>
          </p:cNvSpPr>
          <p:nvPr>
            <p:ph type="title"/>
          </p:nvPr>
        </p:nvSpPr>
        <p:spPr/>
        <p:txBody>
          <a:bodyPr/>
          <a:lstStyle/>
          <a:p>
            <a:r>
              <a:rPr lang="cs-CZ" b="1" u="sng" dirty="0" smtClean="0">
                <a:effectLst>
                  <a:outerShdw blurRad="38100" dist="38100" dir="2700000" algn="tl">
                    <a:srgbClr val="000000">
                      <a:alpha val="43137"/>
                    </a:srgbClr>
                  </a:outerShdw>
                </a:effectLst>
              </a:rPr>
              <a:t>ZDROJE</a:t>
            </a:r>
            <a:endParaRPr lang="cs-CZ" b="1" u="sng" dirty="0">
              <a:effectLst>
                <a:outerShdw blurRad="38100" dist="38100" dir="2700000" algn="tl">
                  <a:srgbClr val="000000">
                    <a:alpha val="43137"/>
                  </a:srgbClr>
                </a:outerShdw>
              </a:effectLst>
            </a:endParaRPr>
          </a:p>
        </p:txBody>
      </p:sp>
      <p:sp>
        <p:nvSpPr>
          <p:cNvPr id="3" name="Zástupný symbol pro obsah 2"/>
          <p:cNvSpPr>
            <a:spLocks noGrp="1"/>
          </p:cNvSpPr>
          <p:nvPr>
            <p:ph sz="half" idx="1"/>
          </p:nvPr>
        </p:nvSpPr>
        <p:spPr>
          <a:xfrm>
            <a:off x="395536" y="1268760"/>
            <a:ext cx="4330824" cy="5184576"/>
          </a:xfrm>
        </p:spPr>
        <p:txBody>
          <a:bodyPr>
            <a:normAutofit/>
          </a:bodyPr>
          <a:lstStyle/>
          <a:p>
            <a:r>
              <a:rPr lang="cs-CZ" sz="1400" dirty="0" smtClean="0">
                <a:hlinkClick r:id="rId2"/>
              </a:rPr>
              <a:t>https://encrypted-tbn3.gstatic.com/images?q=tbn:ANd9GcQUex9CCK6rbPjKFp51QkbpV2D-mtq7ecb1m6kaXyrLYGK9r_lP</a:t>
            </a:r>
            <a:endParaRPr lang="cs-CZ" sz="1400" dirty="0" smtClean="0"/>
          </a:p>
          <a:p>
            <a:r>
              <a:rPr lang="cs-CZ" sz="1400" dirty="0" smtClean="0">
                <a:hlinkClick r:id="rId3"/>
              </a:rPr>
              <a:t>http://nd05.jxs.cz/257/101/cf21b87794_86609143_o2.jpg</a:t>
            </a:r>
            <a:endParaRPr lang="cs-CZ" sz="1400" dirty="0" smtClean="0"/>
          </a:p>
          <a:p>
            <a:r>
              <a:rPr lang="cs-CZ" sz="1400" dirty="0" smtClean="0">
                <a:hlinkClick r:id="rId4"/>
              </a:rPr>
              <a:t>http://www.</a:t>
            </a:r>
            <a:r>
              <a:rPr lang="cs-CZ" sz="1400" dirty="0" err="1" smtClean="0">
                <a:hlinkClick r:id="rId4"/>
              </a:rPr>
              <a:t>opengate.cz</a:t>
            </a:r>
            <a:r>
              <a:rPr lang="cs-CZ" sz="1400" dirty="0" smtClean="0">
                <a:hlinkClick r:id="rId4"/>
              </a:rPr>
              <a:t>/</a:t>
            </a:r>
            <a:r>
              <a:rPr lang="cs-CZ" sz="1400" dirty="0" err="1" smtClean="0">
                <a:hlinkClick r:id="rId4"/>
              </a:rPr>
              <a:t>img</a:t>
            </a:r>
            <a:r>
              <a:rPr lang="cs-CZ" sz="1400" dirty="0" smtClean="0">
                <a:hlinkClick r:id="rId4"/>
              </a:rPr>
              <a:t>/</a:t>
            </a:r>
            <a:r>
              <a:rPr lang="cs-CZ" sz="1400" dirty="0" err="1" smtClean="0">
                <a:hlinkClick r:id="rId4"/>
              </a:rPr>
              <a:t>edee</a:t>
            </a:r>
            <a:r>
              <a:rPr lang="cs-CZ" sz="1400" dirty="0" smtClean="0">
                <a:hlinkClick r:id="rId4"/>
              </a:rPr>
              <a:t>/in-</a:t>
            </a:r>
            <a:r>
              <a:rPr lang="cs-CZ" sz="1400" dirty="0" err="1" smtClean="0">
                <a:hlinkClick r:id="rId4"/>
              </a:rPr>
              <a:t>pages</a:t>
            </a:r>
            <a:r>
              <a:rPr lang="cs-CZ" sz="1400" dirty="0" smtClean="0">
                <a:hlinkClick r:id="rId4"/>
              </a:rPr>
              <a:t>/u/</a:t>
            </a:r>
            <a:r>
              <a:rPr lang="cs-CZ" sz="1400" dirty="0" err="1" smtClean="0">
                <a:hlinkClick r:id="rId4"/>
              </a:rPr>
              <a:t>prirodovedeckecentrum</a:t>
            </a:r>
            <a:r>
              <a:rPr lang="cs-CZ" sz="1400" dirty="0" smtClean="0">
                <a:hlinkClick r:id="rId4"/>
              </a:rPr>
              <a:t>-009.jpg</a:t>
            </a:r>
          </a:p>
          <a:p>
            <a:r>
              <a:rPr lang="cs-CZ" sz="1400" dirty="0" smtClean="0">
                <a:hlinkClick r:id="rId4"/>
              </a:rPr>
              <a:t>http://www.</a:t>
            </a:r>
            <a:r>
              <a:rPr lang="cs-CZ" sz="1400" dirty="0" err="1" smtClean="0">
                <a:hlinkClick r:id="rId4"/>
              </a:rPr>
              <a:t>designmagazin.cz</a:t>
            </a:r>
            <a:r>
              <a:rPr lang="cs-CZ" sz="1400" dirty="0" smtClean="0">
                <a:hlinkClick r:id="rId4"/>
              </a:rPr>
              <a:t>/foto/2012/08/</a:t>
            </a:r>
            <a:r>
              <a:rPr lang="cs-CZ" sz="1400" dirty="0" err="1" smtClean="0">
                <a:hlinkClick r:id="rId4"/>
              </a:rPr>
              <a:t>skola</a:t>
            </a:r>
            <a:r>
              <a:rPr lang="cs-CZ" sz="1400" dirty="0" smtClean="0">
                <a:hlinkClick r:id="rId4"/>
              </a:rPr>
              <a:t>-</a:t>
            </a:r>
            <a:r>
              <a:rPr lang="cs-CZ" sz="1400" dirty="0" err="1" smtClean="0">
                <a:hlinkClick r:id="rId4"/>
              </a:rPr>
              <a:t>vittra</a:t>
            </a:r>
            <a:r>
              <a:rPr lang="cs-CZ" sz="1400" dirty="0" smtClean="0">
                <a:hlinkClick r:id="rId4"/>
              </a:rPr>
              <a:t>-</a:t>
            </a:r>
            <a:r>
              <a:rPr lang="cs-CZ" sz="1400" dirty="0" err="1" smtClean="0">
                <a:hlinkClick r:id="rId4"/>
              </a:rPr>
              <a:t>telefonplan</a:t>
            </a:r>
            <a:r>
              <a:rPr lang="cs-CZ" sz="1400" dirty="0" smtClean="0">
                <a:hlinkClick r:id="rId4"/>
              </a:rPr>
              <a:t>-0.jpg</a:t>
            </a:r>
            <a:endParaRPr lang="cs-CZ" sz="1400" dirty="0" smtClean="0"/>
          </a:p>
          <a:p>
            <a:r>
              <a:rPr lang="cs-CZ" sz="1400" dirty="0" smtClean="0">
                <a:hlinkClick r:id="rId5"/>
              </a:rPr>
              <a:t>https://encrypted-tbn1.gstatic.com/images?q=tbn:ANd9GcTqsgfUIsgWl0fpDg4TkgvOV7pwLPXpRg7j5T_MdzHZO0mn4jQ</a:t>
            </a:r>
            <a:endParaRPr lang="cs-CZ" sz="1400" dirty="0" smtClean="0"/>
          </a:p>
          <a:p>
            <a:r>
              <a:rPr lang="cs-CZ" sz="1400" dirty="0" smtClean="0">
                <a:hlinkClick r:id="rId6"/>
              </a:rPr>
              <a:t>http://www.</a:t>
            </a:r>
            <a:r>
              <a:rPr lang="cs-CZ" sz="1400" dirty="0" err="1" smtClean="0">
                <a:hlinkClick r:id="rId6"/>
              </a:rPr>
              <a:t>busportal.cz</a:t>
            </a:r>
            <a:r>
              <a:rPr lang="cs-CZ" sz="1400" dirty="0" smtClean="0">
                <a:hlinkClick r:id="rId6"/>
              </a:rPr>
              <a:t>/</a:t>
            </a:r>
            <a:r>
              <a:rPr lang="cs-CZ" sz="1400" dirty="0" err="1" smtClean="0">
                <a:hlinkClick r:id="rId6"/>
              </a:rPr>
              <a:t>images</a:t>
            </a:r>
            <a:r>
              <a:rPr lang="cs-CZ" sz="1400" dirty="0" smtClean="0">
                <a:hlinkClick r:id="rId6"/>
              </a:rPr>
              <a:t>/</a:t>
            </a:r>
            <a:r>
              <a:rPr lang="cs-CZ" sz="1400" dirty="0" err="1" smtClean="0">
                <a:hlinkClick r:id="rId6"/>
              </a:rPr>
              <a:t>stories</a:t>
            </a:r>
            <a:r>
              <a:rPr lang="cs-CZ" sz="1400" dirty="0" smtClean="0">
                <a:hlinkClick r:id="rId6"/>
              </a:rPr>
              <a:t>/2005/1507-P1010115.jpg</a:t>
            </a:r>
            <a:endParaRPr lang="cs-CZ" sz="1400" dirty="0" smtClean="0"/>
          </a:p>
          <a:p>
            <a:r>
              <a:rPr lang="cs-CZ" sz="1400" dirty="0" smtClean="0">
                <a:hlinkClick r:id="rId7"/>
              </a:rPr>
              <a:t>http://www.</a:t>
            </a:r>
            <a:r>
              <a:rPr lang="cs-CZ" sz="1400" dirty="0" err="1" smtClean="0">
                <a:hlinkClick r:id="rId7"/>
              </a:rPr>
              <a:t>aise.cz</a:t>
            </a:r>
            <a:r>
              <a:rPr lang="cs-CZ" sz="1400" dirty="0" smtClean="0">
                <a:hlinkClick r:id="rId7"/>
              </a:rPr>
              <a:t>/</a:t>
            </a:r>
            <a:r>
              <a:rPr lang="cs-CZ" sz="1400" dirty="0" err="1" smtClean="0">
                <a:hlinkClick r:id="rId7"/>
              </a:rPr>
              <a:t>images</a:t>
            </a:r>
            <a:r>
              <a:rPr lang="cs-CZ" sz="1400" dirty="0" smtClean="0">
                <a:hlinkClick r:id="rId7"/>
              </a:rPr>
              <a:t>/</a:t>
            </a:r>
            <a:r>
              <a:rPr lang="cs-CZ" sz="1400" dirty="0" err="1" smtClean="0">
                <a:hlinkClick r:id="rId7"/>
              </a:rPr>
              <a:t>canada</a:t>
            </a:r>
            <a:r>
              <a:rPr lang="cs-CZ" sz="1400" dirty="0" smtClean="0">
                <a:hlinkClick r:id="rId7"/>
              </a:rPr>
              <a:t>_1.jpg</a:t>
            </a:r>
          </a:p>
          <a:p>
            <a:r>
              <a:rPr lang="cs-CZ" sz="1400" dirty="0" smtClean="0">
                <a:hlinkClick r:id="rId7"/>
              </a:rPr>
              <a:t>http://study.</a:t>
            </a:r>
            <a:r>
              <a:rPr lang="cs-CZ" sz="1400" dirty="0" err="1" smtClean="0">
                <a:hlinkClick r:id="rId7"/>
              </a:rPr>
              <a:t>cz</a:t>
            </a:r>
            <a:r>
              <a:rPr lang="cs-CZ" sz="1400" dirty="0" smtClean="0">
                <a:hlinkClick r:id="rId7"/>
              </a:rPr>
              <a:t>/</a:t>
            </a:r>
            <a:r>
              <a:rPr lang="cs-CZ" sz="1400" dirty="0" err="1" smtClean="0">
                <a:hlinkClick r:id="rId7"/>
              </a:rPr>
              <a:t>sites</a:t>
            </a:r>
            <a:r>
              <a:rPr lang="cs-CZ" sz="1400" dirty="0" smtClean="0">
                <a:hlinkClick r:id="rId7"/>
              </a:rPr>
              <a:t>/default/</a:t>
            </a:r>
            <a:r>
              <a:rPr lang="cs-CZ" sz="1400" dirty="0" err="1" smtClean="0">
                <a:hlinkClick r:id="rId7"/>
              </a:rPr>
              <a:t>files</a:t>
            </a:r>
            <a:r>
              <a:rPr lang="cs-CZ" sz="1400" dirty="0" smtClean="0">
                <a:hlinkClick r:id="rId7"/>
              </a:rPr>
              <a:t>/</a:t>
            </a:r>
            <a:r>
              <a:rPr lang="cs-CZ" sz="1400" dirty="0" err="1" smtClean="0">
                <a:hlinkClick r:id="rId7"/>
              </a:rPr>
              <a:t>imagecache</a:t>
            </a:r>
            <a:r>
              <a:rPr lang="cs-CZ" sz="1400" dirty="0" smtClean="0">
                <a:hlinkClick r:id="rId7"/>
              </a:rPr>
              <a:t>/</a:t>
            </a:r>
            <a:r>
              <a:rPr lang="cs-CZ" sz="1400" dirty="0" err="1" smtClean="0">
                <a:hlinkClick r:id="rId7"/>
              </a:rPr>
              <a:t>gallery</a:t>
            </a:r>
            <a:r>
              <a:rPr lang="cs-CZ" sz="1400" dirty="0" smtClean="0">
                <a:hlinkClick r:id="rId7"/>
              </a:rPr>
              <a:t>_</a:t>
            </a:r>
            <a:r>
              <a:rPr lang="cs-CZ" sz="1400" dirty="0" err="1" smtClean="0">
                <a:hlinkClick r:id="rId7"/>
              </a:rPr>
              <a:t>big</a:t>
            </a:r>
            <a:r>
              <a:rPr lang="cs-CZ" sz="1400" dirty="0" smtClean="0">
                <a:hlinkClick r:id="rId7"/>
              </a:rPr>
              <a:t>/</a:t>
            </a:r>
            <a:r>
              <a:rPr lang="cs-CZ" sz="1400" dirty="0" err="1" smtClean="0">
                <a:hlinkClick r:id="rId7"/>
              </a:rPr>
              <a:t>photogallery</a:t>
            </a:r>
            <a:r>
              <a:rPr lang="cs-CZ" sz="1400" dirty="0" smtClean="0">
                <a:hlinkClick r:id="rId7"/>
              </a:rPr>
              <a:t>/</a:t>
            </a:r>
            <a:r>
              <a:rPr lang="cs-CZ" sz="1400" dirty="0" err="1" smtClean="0">
                <a:hlinkClick r:id="rId7"/>
              </a:rPr>
              <a:t>vancouver</a:t>
            </a:r>
            <a:r>
              <a:rPr lang="cs-CZ" sz="1400" dirty="0" smtClean="0">
                <a:hlinkClick r:id="rId7"/>
              </a:rPr>
              <a:t>-</a:t>
            </a:r>
            <a:r>
              <a:rPr lang="cs-CZ" sz="1400" dirty="0" err="1" smtClean="0">
                <a:hlinkClick r:id="rId7"/>
              </a:rPr>
              <a:t>ilac.jpg</a:t>
            </a:r>
            <a:r>
              <a:rPr lang="cs-CZ" sz="1400" dirty="0" smtClean="0">
                <a:hlinkClick r:id="rId7"/>
              </a:rPr>
              <a:t>?1356092766</a:t>
            </a:r>
            <a:endParaRPr lang="cs-CZ" sz="1400" dirty="0" smtClean="0"/>
          </a:p>
          <a:p>
            <a:endParaRPr lang="cs-CZ" sz="1400" dirty="0" smtClean="0">
              <a:solidFill>
                <a:srgbClr val="FF0000"/>
              </a:solidFill>
            </a:endParaRPr>
          </a:p>
          <a:p>
            <a:endParaRPr lang="cs-CZ" sz="1400" dirty="0" smtClean="0">
              <a:solidFill>
                <a:srgbClr val="FF0000"/>
              </a:solidFill>
            </a:endParaRPr>
          </a:p>
          <a:p>
            <a:endParaRPr lang="cs-CZ" sz="1400" dirty="0" smtClean="0">
              <a:solidFill>
                <a:srgbClr val="FF0000"/>
              </a:solidFill>
            </a:endParaRPr>
          </a:p>
          <a:p>
            <a:endParaRPr lang="cs-CZ" sz="1400" dirty="0" smtClean="0">
              <a:solidFill>
                <a:srgbClr val="FF0000"/>
              </a:solidFill>
            </a:endParaRPr>
          </a:p>
          <a:p>
            <a:endParaRPr lang="cs-CZ" sz="1400" dirty="0" smtClean="0">
              <a:solidFill>
                <a:srgbClr val="FF0000"/>
              </a:solidFill>
            </a:endParaRPr>
          </a:p>
          <a:p>
            <a:endParaRPr lang="cs-CZ" sz="1600" dirty="0" smtClean="0"/>
          </a:p>
          <a:p>
            <a:endParaRPr lang="cs-CZ" sz="1600" dirty="0" smtClean="0"/>
          </a:p>
          <a:p>
            <a:endParaRPr lang="cs-CZ" sz="1600" dirty="0" smtClean="0"/>
          </a:p>
          <a:p>
            <a:endParaRPr lang="cs-CZ" sz="1600" dirty="0" smtClean="0"/>
          </a:p>
          <a:p>
            <a:endParaRPr lang="cs-CZ" sz="1600" dirty="0" smtClean="0"/>
          </a:p>
          <a:p>
            <a:endParaRPr lang="cs-CZ" sz="1600" dirty="0" smtClean="0"/>
          </a:p>
          <a:p>
            <a:endParaRPr lang="cs-CZ" sz="1600" dirty="0" smtClean="0"/>
          </a:p>
          <a:p>
            <a:endParaRPr lang="cs-CZ" sz="1600" dirty="0" smtClean="0"/>
          </a:p>
          <a:p>
            <a:endParaRPr lang="cs-CZ" sz="1600" dirty="0" smtClean="0"/>
          </a:p>
          <a:p>
            <a:endParaRPr lang="cs-CZ" sz="1600" dirty="0" smtClean="0"/>
          </a:p>
          <a:p>
            <a:endParaRPr lang="cs-CZ" sz="1600" dirty="0"/>
          </a:p>
        </p:txBody>
      </p:sp>
      <p:sp>
        <p:nvSpPr>
          <p:cNvPr id="4" name="Zástupný symbol pro obsah 3"/>
          <p:cNvSpPr>
            <a:spLocks noGrp="1"/>
          </p:cNvSpPr>
          <p:nvPr>
            <p:ph sz="half" idx="2"/>
          </p:nvPr>
        </p:nvSpPr>
        <p:spPr>
          <a:xfrm>
            <a:off x="4572000" y="1268760"/>
            <a:ext cx="4330824" cy="5112568"/>
          </a:xfrm>
        </p:spPr>
        <p:txBody>
          <a:bodyPr>
            <a:normAutofit/>
          </a:bodyPr>
          <a:lstStyle/>
          <a:p>
            <a:r>
              <a:rPr lang="cs-CZ" sz="1400" dirty="0" smtClean="0">
                <a:hlinkClick r:id="rId8"/>
              </a:rPr>
              <a:t>http://australie.informationplanet.cz/useruploads/images/galerie_fotek_obecna/skoly_v_australii.jpg</a:t>
            </a:r>
            <a:endParaRPr lang="cs-CZ" sz="1400" dirty="0" smtClean="0"/>
          </a:p>
          <a:p>
            <a:r>
              <a:rPr lang="cs-CZ" sz="1400" dirty="0" smtClean="0">
                <a:hlinkClick r:id="rId9"/>
              </a:rPr>
              <a:t>http://www.</a:t>
            </a:r>
            <a:r>
              <a:rPr lang="cs-CZ" sz="1400" dirty="0" err="1" smtClean="0">
                <a:hlinkClick r:id="rId9"/>
              </a:rPr>
              <a:t>boomeranganz.cz</a:t>
            </a:r>
            <a:r>
              <a:rPr lang="cs-CZ" sz="1400" dirty="0" smtClean="0">
                <a:hlinkClick r:id="rId9"/>
              </a:rPr>
              <a:t>/</a:t>
            </a:r>
            <a:r>
              <a:rPr lang="cs-CZ" sz="1400" dirty="0" err="1" smtClean="0">
                <a:hlinkClick r:id="rId9"/>
              </a:rPr>
              <a:t>upload</a:t>
            </a:r>
            <a:r>
              <a:rPr lang="cs-CZ" sz="1400" dirty="0" smtClean="0">
                <a:hlinkClick r:id="rId9"/>
              </a:rPr>
              <a:t>/</a:t>
            </a:r>
            <a:r>
              <a:rPr lang="cs-CZ" sz="1400" dirty="0" err="1" smtClean="0">
                <a:hlinkClick r:id="rId9"/>
              </a:rPr>
              <a:t>Jazykove</a:t>
            </a:r>
            <a:r>
              <a:rPr lang="cs-CZ" sz="1400" dirty="0" smtClean="0">
                <a:hlinkClick r:id="rId9"/>
              </a:rPr>
              <a:t>%20skoly%20Australie%20a%20vysoke%20skoly%20Australie.jpg</a:t>
            </a:r>
            <a:endParaRPr lang="cs-CZ" sz="1400" dirty="0" smtClean="0"/>
          </a:p>
          <a:p>
            <a:r>
              <a:rPr lang="cs-CZ" sz="1400" dirty="0" smtClean="0">
                <a:hlinkClick r:id="rId10"/>
              </a:rPr>
              <a:t>http://australie.informationplanet.cz/useruploads/images/martin_college/martin_college_sydney.jpg</a:t>
            </a:r>
            <a:endParaRPr lang="cs-CZ" sz="1400" dirty="0" smtClean="0"/>
          </a:p>
          <a:p>
            <a:r>
              <a:rPr lang="cs-CZ" sz="1400" dirty="0" smtClean="0">
                <a:hlinkClick r:id="rId11"/>
              </a:rPr>
              <a:t>http://www.</a:t>
            </a:r>
            <a:r>
              <a:rPr lang="cs-CZ" sz="1400" dirty="0" err="1" smtClean="0">
                <a:hlinkClick r:id="rId11"/>
              </a:rPr>
              <a:t>australiaonline.cz</a:t>
            </a:r>
            <a:r>
              <a:rPr lang="cs-CZ" sz="1400" dirty="0" smtClean="0">
                <a:hlinkClick r:id="rId11"/>
              </a:rPr>
              <a:t>/</a:t>
            </a:r>
            <a:r>
              <a:rPr lang="cs-CZ" sz="1400" dirty="0" err="1" smtClean="0">
                <a:hlinkClick r:id="rId11"/>
              </a:rPr>
              <a:t>images</a:t>
            </a:r>
            <a:r>
              <a:rPr lang="cs-CZ" sz="1400" dirty="0" smtClean="0">
                <a:hlinkClick r:id="rId11"/>
              </a:rPr>
              <a:t>/</a:t>
            </a:r>
            <a:r>
              <a:rPr lang="cs-CZ" sz="1400" dirty="0" err="1" smtClean="0">
                <a:hlinkClick r:id="rId11"/>
              </a:rPr>
              <a:t>enlarged</a:t>
            </a:r>
            <a:r>
              <a:rPr lang="cs-CZ" sz="1400" dirty="0" smtClean="0">
                <a:hlinkClick r:id="rId11"/>
              </a:rPr>
              <a:t>/77130421.jpg</a:t>
            </a:r>
            <a:endParaRPr lang="cs-CZ" sz="1400" dirty="0" smtClean="0"/>
          </a:p>
          <a:p>
            <a:r>
              <a:rPr lang="cs-CZ" sz="1400" dirty="0" smtClean="0">
                <a:hlinkClick r:id="rId12"/>
              </a:rPr>
              <a:t>https://encrypted-tbn0.gstatic.com/images?q=tbn:ANd9GcT76FiR2-cJgBhRffvgXc2kMNnpQO0swklQZvC0TDcsWPKPvDZ5</a:t>
            </a:r>
            <a:endParaRPr lang="cs-CZ" sz="1400" dirty="0" smtClean="0"/>
          </a:p>
          <a:p>
            <a:r>
              <a:rPr lang="cs-CZ" sz="1400" dirty="0" smtClean="0">
                <a:hlinkClick r:id="rId13"/>
              </a:rPr>
              <a:t>http://tiscali.cz.imagebox.cz/press/2012/10/07/38773-indicka-skola-ilustracni-fotografie-653x367.jpg</a:t>
            </a:r>
            <a:endParaRPr lang="cs-CZ" sz="1400" dirty="0" smtClean="0"/>
          </a:p>
          <a:p>
            <a:r>
              <a:rPr lang="cs-CZ" sz="1400" dirty="0" smtClean="0">
                <a:hlinkClick r:id="rId14"/>
              </a:rPr>
              <a:t>http://img.mf.cz/463/396/2-14_skola_496x330.jpg</a:t>
            </a:r>
            <a:endParaRPr lang="cs-CZ" sz="1400" dirty="0" smtClean="0"/>
          </a:p>
          <a:p>
            <a:r>
              <a:rPr lang="cs-CZ" sz="1400" dirty="0" smtClean="0">
                <a:hlinkClick r:id="rId15"/>
              </a:rPr>
              <a:t>http://www.</a:t>
            </a:r>
            <a:r>
              <a:rPr lang="cs-CZ" sz="1400" dirty="0" err="1" smtClean="0">
                <a:hlinkClick r:id="rId15"/>
              </a:rPr>
              <a:t>tibetska</a:t>
            </a:r>
            <a:r>
              <a:rPr lang="cs-CZ" sz="1400" dirty="0" smtClean="0">
                <a:hlinkClick r:id="rId15"/>
              </a:rPr>
              <a:t>-mandala.</a:t>
            </a:r>
            <a:r>
              <a:rPr lang="cs-CZ" sz="1400" dirty="0" err="1" smtClean="0">
                <a:hlinkClick r:id="rId15"/>
              </a:rPr>
              <a:t>cz</a:t>
            </a:r>
            <a:r>
              <a:rPr lang="cs-CZ" sz="1400" dirty="0" smtClean="0">
                <a:hlinkClick r:id="rId15"/>
              </a:rPr>
              <a:t>/foto/foto2.jpg</a:t>
            </a:r>
            <a:endParaRPr lang="cs-CZ" sz="1400" dirty="0" smtClean="0"/>
          </a:p>
        </p:txBody>
      </p:sp>
    </p:spTree>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Nadpis 4"/>
          <p:cNvSpPr>
            <a:spLocks noGrp="1"/>
          </p:cNvSpPr>
          <p:nvPr>
            <p:ph type="title"/>
          </p:nvPr>
        </p:nvSpPr>
        <p:spPr/>
        <p:txBody>
          <a:bodyPr/>
          <a:lstStyle/>
          <a:p>
            <a:r>
              <a:rPr lang="cs-CZ" b="1" u="sng" dirty="0" smtClean="0">
                <a:effectLst>
                  <a:outerShdw blurRad="38100" dist="38100" dir="2700000" algn="tl">
                    <a:srgbClr val="000000">
                      <a:alpha val="43137"/>
                    </a:srgbClr>
                  </a:outerShdw>
                </a:effectLst>
              </a:rPr>
              <a:t>ZDROJE</a:t>
            </a:r>
            <a:endParaRPr lang="cs-CZ" b="1" u="sng" dirty="0">
              <a:effectLst>
                <a:outerShdw blurRad="38100" dist="38100" dir="2700000" algn="tl">
                  <a:srgbClr val="000000">
                    <a:alpha val="43137"/>
                  </a:srgbClr>
                </a:outerShdw>
              </a:effectLst>
            </a:endParaRPr>
          </a:p>
        </p:txBody>
      </p:sp>
      <p:sp>
        <p:nvSpPr>
          <p:cNvPr id="3" name="Zástupný symbol pro obsah 2"/>
          <p:cNvSpPr>
            <a:spLocks noGrp="1"/>
          </p:cNvSpPr>
          <p:nvPr>
            <p:ph sz="half" idx="1"/>
          </p:nvPr>
        </p:nvSpPr>
        <p:spPr>
          <a:xfrm>
            <a:off x="395536" y="1268760"/>
            <a:ext cx="4330824" cy="5184576"/>
          </a:xfrm>
        </p:spPr>
        <p:txBody>
          <a:bodyPr>
            <a:normAutofit fontScale="92500" lnSpcReduction="10000"/>
          </a:bodyPr>
          <a:lstStyle/>
          <a:p>
            <a:r>
              <a:rPr lang="cs-CZ" sz="1500" dirty="0" smtClean="0">
                <a:hlinkClick r:id="rId2"/>
              </a:rPr>
              <a:t>http://lucie-inf.xf.cz/Skolstvi-v-zahranici.html</a:t>
            </a:r>
            <a:endParaRPr lang="cs-CZ" sz="1500" dirty="0" smtClean="0"/>
          </a:p>
          <a:p>
            <a:r>
              <a:rPr lang="cs-CZ" sz="1500" dirty="0" smtClean="0">
                <a:hlinkClick r:id="rId3"/>
              </a:rPr>
              <a:t>http://www.</a:t>
            </a:r>
            <a:r>
              <a:rPr lang="cs-CZ" sz="1500" dirty="0" err="1" smtClean="0">
                <a:hlinkClick r:id="rId3"/>
              </a:rPr>
              <a:t>ptejteseknihovny.cz</a:t>
            </a:r>
            <a:r>
              <a:rPr lang="cs-CZ" sz="1500" dirty="0" smtClean="0">
                <a:hlinkClick r:id="rId3"/>
              </a:rPr>
              <a:t>/</a:t>
            </a:r>
            <a:r>
              <a:rPr lang="cs-CZ" sz="1500" dirty="0" err="1" smtClean="0">
                <a:hlinkClick r:id="rId3"/>
              </a:rPr>
              <a:t>uloziste</a:t>
            </a:r>
            <a:r>
              <a:rPr lang="cs-CZ" sz="1500" dirty="0" smtClean="0">
                <a:hlinkClick r:id="rId3"/>
              </a:rPr>
              <a:t>/aba001/2011/</a:t>
            </a:r>
            <a:r>
              <a:rPr lang="cs-CZ" sz="1500" dirty="0" err="1" smtClean="0">
                <a:hlinkClick r:id="rId3"/>
              </a:rPr>
              <a:t>skolstvi</a:t>
            </a:r>
            <a:r>
              <a:rPr lang="cs-CZ" sz="1500" dirty="0" smtClean="0">
                <a:hlinkClick r:id="rId3"/>
              </a:rPr>
              <a:t>-v-</a:t>
            </a:r>
            <a:r>
              <a:rPr lang="cs-CZ" sz="1500" dirty="0" err="1" smtClean="0">
                <a:hlinkClick r:id="rId3"/>
              </a:rPr>
              <a:t>nemecku</a:t>
            </a:r>
            <a:endParaRPr lang="cs-CZ" sz="1500" dirty="0" smtClean="0"/>
          </a:p>
          <a:p>
            <a:r>
              <a:rPr lang="cs-CZ" sz="1500" dirty="0" smtClean="0">
                <a:hlinkClick r:id="rId4"/>
              </a:rPr>
              <a:t>http://www.</a:t>
            </a:r>
            <a:r>
              <a:rPr lang="cs-CZ" sz="1500" dirty="0" err="1" smtClean="0">
                <a:hlinkClick r:id="rId4"/>
              </a:rPr>
              <a:t>nicm.cz</a:t>
            </a:r>
            <a:r>
              <a:rPr lang="cs-CZ" sz="1500" dirty="0" smtClean="0">
                <a:hlinkClick r:id="rId4"/>
              </a:rPr>
              <a:t>/</a:t>
            </a:r>
            <a:r>
              <a:rPr lang="cs-CZ" sz="1500" dirty="0" err="1" smtClean="0">
                <a:hlinkClick r:id="rId4"/>
              </a:rPr>
              <a:t>nemecky</a:t>
            </a:r>
            <a:r>
              <a:rPr lang="cs-CZ" sz="1500" dirty="0" smtClean="0">
                <a:hlinkClick r:id="rId4"/>
              </a:rPr>
              <a:t>-</a:t>
            </a:r>
            <a:r>
              <a:rPr lang="cs-CZ" sz="1500" dirty="0" err="1" smtClean="0">
                <a:hlinkClick r:id="rId4"/>
              </a:rPr>
              <a:t>vzdelavaci</a:t>
            </a:r>
            <a:r>
              <a:rPr lang="cs-CZ" sz="1500" dirty="0" smtClean="0">
                <a:hlinkClick r:id="rId4"/>
              </a:rPr>
              <a:t>-</a:t>
            </a:r>
            <a:r>
              <a:rPr lang="cs-CZ" sz="1500" dirty="0" err="1" smtClean="0">
                <a:hlinkClick r:id="rId4"/>
              </a:rPr>
              <a:t>system</a:t>
            </a:r>
            <a:endParaRPr lang="cs-CZ" sz="1500" dirty="0" smtClean="0"/>
          </a:p>
          <a:p>
            <a:r>
              <a:rPr lang="cs-CZ" sz="1500" dirty="0" smtClean="0">
                <a:hlinkClick r:id="rId5"/>
              </a:rPr>
              <a:t>http://www.</a:t>
            </a:r>
            <a:r>
              <a:rPr lang="cs-CZ" sz="1500" dirty="0" err="1" smtClean="0">
                <a:hlinkClick r:id="rId5"/>
              </a:rPr>
              <a:t>nicm.cz</a:t>
            </a:r>
            <a:r>
              <a:rPr lang="cs-CZ" sz="1500" dirty="0" smtClean="0">
                <a:hlinkClick r:id="rId5"/>
              </a:rPr>
              <a:t>/francouzsky-</a:t>
            </a:r>
            <a:r>
              <a:rPr lang="cs-CZ" sz="1500" dirty="0" err="1" smtClean="0">
                <a:hlinkClick r:id="rId5"/>
              </a:rPr>
              <a:t>vzdelavaci</a:t>
            </a:r>
            <a:r>
              <a:rPr lang="cs-CZ" sz="1500" dirty="0" smtClean="0">
                <a:hlinkClick r:id="rId5"/>
              </a:rPr>
              <a:t>-</a:t>
            </a:r>
            <a:r>
              <a:rPr lang="cs-CZ" sz="1500" dirty="0" err="1" smtClean="0">
                <a:hlinkClick r:id="rId5"/>
              </a:rPr>
              <a:t>system</a:t>
            </a:r>
            <a:endParaRPr lang="cs-CZ" sz="1500" dirty="0" smtClean="0"/>
          </a:p>
          <a:p>
            <a:r>
              <a:rPr lang="cs-CZ" sz="1500" dirty="0" smtClean="0">
                <a:hlinkClick r:id="rId6"/>
              </a:rPr>
              <a:t>http://www.</a:t>
            </a:r>
            <a:r>
              <a:rPr lang="cs-CZ" sz="1500" dirty="0" err="1" smtClean="0">
                <a:hlinkClick r:id="rId6"/>
              </a:rPr>
              <a:t>ucitelskenoviny.cz</a:t>
            </a:r>
            <a:r>
              <a:rPr lang="cs-CZ" sz="1500" dirty="0" smtClean="0">
                <a:hlinkClick r:id="rId6"/>
              </a:rPr>
              <a:t>/index.</a:t>
            </a:r>
            <a:r>
              <a:rPr lang="cs-CZ" sz="1500" dirty="0" err="1" smtClean="0">
                <a:hlinkClick r:id="rId6"/>
              </a:rPr>
              <a:t>php</a:t>
            </a:r>
            <a:r>
              <a:rPr lang="cs-CZ" sz="1500" dirty="0" smtClean="0">
                <a:hlinkClick r:id="rId6"/>
              </a:rPr>
              <a:t>?archiv&amp;</a:t>
            </a:r>
            <a:r>
              <a:rPr lang="cs-CZ" sz="1500" dirty="0" err="1" smtClean="0">
                <a:hlinkClick r:id="rId6"/>
              </a:rPr>
              <a:t>clanek</a:t>
            </a:r>
            <a:r>
              <a:rPr lang="cs-CZ" sz="1500" dirty="0" smtClean="0">
                <a:hlinkClick r:id="rId6"/>
              </a:rPr>
              <a:t>=2674&amp;PHPSESSID=086bfe</a:t>
            </a:r>
            <a:endParaRPr lang="cs-CZ" sz="1500" dirty="0" smtClean="0"/>
          </a:p>
          <a:p>
            <a:r>
              <a:rPr lang="cs-CZ" sz="1500" u="sng" dirty="0" smtClean="0">
                <a:hlinkClick r:id="rId7"/>
              </a:rPr>
              <a:t>http://londyn.worldcity.cz/skolstvi.php</a:t>
            </a:r>
            <a:endParaRPr lang="cs-CZ" sz="1500" dirty="0" smtClean="0"/>
          </a:p>
          <a:p>
            <a:r>
              <a:rPr lang="cs-CZ" sz="1500" dirty="0" smtClean="0">
                <a:hlinkClick r:id="rId8"/>
              </a:rPr>
              <a:t>http://www.</a:t>
            </a:r>
            <a:r>
              <a:rPr lang="cs-CZ" sz="1500" dirty="0" err="1" smtClean="0">
                <a:hlinkClick r:id="rId8"/>
              </a:rPr>
              <a:t>topzine.cz</a:t>
            </a:r>
            <a:r>
              <a:rPr lang="cs-CZ" sz="1500" dirty="0" smtClean="0">
                <a:hlinkClick r:id="rId8"/>
              </a:rPr>
              <a:t>/</a:t>
            </a:r>
            <a:r>
              <a:rPr lang="cs-CZ" sz="1500" dirty="0" err="1" smtClean="0">
                <a:hlinkClick r:id="rId8"/>
              </a:rPr>
              <a:t>vzdelavaci</a:t>
            </a:r>
            <a:r>
              <a:rPr lang="cs-CZ" sz="1500" dirty="0" smtClean="0">
                <a:hlinkClick r:id="rId8"/>
              </a:rPr>
              <a:t>-</a:t>
            </a:r>
            <a:r>
              <a:rPr lang="cs-CZ" sz="1500" dirty="0" err="1" smtClean="0">
                <a:hlinkClick r:id="rId8"/>
              </a:rPr>
              <a:t>system</a:t>
            </a:r>
            <a:r>
              <a:rPr lang="cs-CZ" sz="1500" dirty="0" smtClean="0">
                <a:hlinkClick r:id="rId8"/>
              </a:rPr>
              <a:t>-v-</a:t>
            </a:r>
            <a:r>
              <a:rPr lang="cs-CZ" sz="1500" dirty="0" err="1" smtClean="0">
                <a:hlinkClick r:id="rId8"/>
              </a:rPr>
              <a:t>anglii</a:t>
            </a:r>
            <a:r>
              <a:rPr lang="cs-CZ" sz="1500" dirty="0" smtClean="0">
                <a:hlinkClick r:id="rId8"/>
              </a:rPr>
              <a:t>-studenti-z-</a:t>
            </a:r>
            <a:r>
              <a:rPr lang="cs-CZ" sz="1500" dirty="0" err="1" smtClean="0">
                <a:hlinkClick r:id="rId8"/>
              </a:rPr>
              <a:t>bohatsich</a:t>
            </a:r>
            <a:r>
              <a:rPr lang="cs-CZ" sz="1500" dirty="0" smtClean="0">
                <a:hlinkClick r:id="rId8"/>
              </a:rPr>
              <a:t>-rodin-</a:t>
            </a:r>
            <a:r>
              <a:rPr lang="cs-CZ" sz="1500" dirty="0" err="1" smtClean="0">
                <a:hlinkClick r:id="rId8"/>
              </a:rPr>
              <a:t>maji</a:t>
            </a:r>
            <a:r>
              <a:rPr lang="cs-CZ" sz="1500" dirty="0" smtClean="0">
                <a:hlinkClick r:id="rId8"/>
              </a:rPr>
              <a:t>-</a:t>
            </a:r>
            <a:r>
              <a:rPr lang="cs-CZ" sz="1500" dirty="0" err="1" smtClean="0">
                <a:hlinkClick r:id="rId8"/>
              </a:rPr>
              <a:t>vyhodu</a:t>
            </a:r>
            <a:endParaRPr lang="cs-CZ" sz="1500" dirty="0" smtClean="0"/>
          </a:p>
          <a:p>
            <a:r>
              <a:rPr lang="cs-CZ" sz="1500" dirty="0" smtClean="0">
                <a:hlinkClick r:id="rId9"/>
              </a:rPr>
              <a:t>http://bydleni.</a:t>
            </a:r>
            <a:r>
              <a:rPr lang="cs-CZ" sz="1500" dirty="0" err="1" smtClean="0">
                <a:hlinkClick r:id="rId9"/>
              </a:rPr>
              <a:t>idnes.cz</a:t>
            </a:r>
            <a:r>
              <a:rPr lang="cs-CZ" sz="1500" dirty="0" smtClean="0">
                <a:hlinkClick r:id="rId9"/>
              </a:rPr>
              <a:t>/</a:t>
            </a:r>
            <a:r>
              <a:rPr lang="cs-CZ" sz="1500" dirty="0" err="1" smtClean="0">
                <a:hlinkClick r:id="rId9"/>
              </a:rPr>
              <a:t>skola</a:t>
            </a:r>
            <a:r>
              <a:rPr lang="cs-CZ" sz="1500" dirty="0" smtClean="0">
                <a:hlinkClick r:id="rId9"/>
              </a:rPr>
              <a:t>-v-</a:t>
            </a:r>
            <a:r>
              <a:rPr lang="cs-CZ" sz="1500" dirty="0" err="1" smtClean="0">
                <a:hlinkClick r:id="rId9"/>
              </a:rPr>
              <a:t>anglii</a:t>
            </a:r>
            <a:r>
              <a:rPr lang="cs-CZ" sz="1500" dirty="0" smtClean="0">
                <a:hlinkClick r:id="rId9"/>
              </a:rPr>
              <a:t>-</a:t>
            </a:r>
            <a:r>
              <a:rPr lang="cs-CZ" sz="1500" dirty="0" err="1" smtClean="0">
                <a:hlinkClick r:id="rId9"/>
              </a:rPr>
              <a:t>ucitelku</a:t>
            </a:r>
            <a:r>
              <a:rPr lang="cs-CZ" sz="1500" dirty="0" smtClean="0">
                <a:hlinkClick r:id="rId9"/>
              </a:rPr>
              <a:t>-zklamala-</a:t>
            </a:r>
            <a:r>
              <a:rPr lang="cs-CZ" sz="1500" dirty="0" err="1" smtClean="0">
                <a:hlinkClick r:id="rId9"/>
              </a:rPr>
              <a:t>dol</a:t>
            </a:r>
            <a:r>
              <a:rPr lang="cs-CZ" sz="1500" dirty="0" smtClean="0">
                <a:hlinkClick r:id="rId9"/>
              </a:rPr>
              <a:t>-/dum_osobnosti.</a:t>
            </a:r>
            <a:r>
              <a:rPr lang="cs-CZ" sz="1500" dirty="0" err="1" smtClean="0">
                <a:hlinkClick r:id="rId9"/>
              </a:rPr>
              <a:t>aspx</a:t>
            </a:r>
            <a:r>
              <a:rPr lang="cs-CZ" sz="1500" dirty="0" smtClean="0">
                <a:hlinkClick r:id="rId9"/>
              </a:rPr>
              <a:t>?c=2001M118U01F</a:t>
            </a:r>
            <a:r>
              <a:rPr lang="cs-CZ" sz="1500" dirty="0" smtClean="0"/>
              <a:t> – se souhlasem autorky</a:t>
            </a:r>
          </a:p>
          <a:p>
            <a:r>
              <a:rPr lang="cs-CZ" sz="1500" dirty="0" smtClean="0">
                <a:hlinkClick r:id="rId10"/>
              </a:rPr>
              <a:t>http://www.</a:t>
            </a:r>
            <a:r>
              <a:rPr lang="cs-CZ" sz="1500" dirty="0" err="1" smtClean="0">
                <a:hlinkClick r:id="rId10"/>
              </a:rPr>
              <a:t>seminarky.cz</a:t>
            </a:r>
            <a:r>
              <a:rPr lang="cs-CZ" sz="1500" dirty="0" smtClean="0">
                <a:hlinkClick r:id="rId10"/>
              </a:rPr>
              <a:t>/Principy-</a:t>
            </a:r>
            <a:r>
              <a:rPr lang="cs-CZ" sz="1500" dirty="0" err="1" smtClean="0">
                <a:hlinkClick r:id="rId10"/>
              </a:rPr>
              <a:t>vzdelavaciho</a:t>
            </a:r>
            <a:r>
              <a:rPr lang="cs-CZ" sz="1500" dirty="0" smtClean="0">
                <a:hlinkClick r:id="rId10"/>
              </a:rPr>
              <a:t>-</a:t>
            </a:r>
            <a:r>
              <a:rPr lang="cs-CZ" sz="1500" dirty="0" err="1" smtClean="0">
                <a:hlinkClick r:id="rId10"/>
              </a:rPr>
              <a:t>systemu</a:t>
            </a:r>
            <a:r>
              <a:rPr lang="cs-CZ" sz="1500" dirty="0" smtClean="0">
                <a:hlinkClick r:id="rId10"/>
              </a:rPr>
              <a:t>-ve-</a:t>
            </a:r>
            <a:r>
              <a:rPr lang="cs-CZ" sz="1500" dirty="0" err="1" smtClean="0">
                <a:hlinkClick r:id="rId10"/>
              </a:rPr>
              <a:t>Svedsku</a:t>
            </a:r>
            <a:r>
              <a:rPr lang="cs-CZ" sz="1500" dirty="0" smtClean="0">
                <a:hlinkClick r:id="rId10"/>
              </a:rPr>
              <a:t>-10813</a:t>
            </a:r>
            <a:endParaRPr lang="cs-CZ" sz="1500" dirty="0" smtClean="0"/>
          </a:p>
          <a:p>
            <a:r>
              <a:rPr lang="cs-CZ" sz="1500" dirty="0" smtClean="0">
                <a:hlinkClick r:id="rId11"/>
              </a:rPr>
              <a:t>http://kdf.mff.cuni.cz/vyuka/pedagogika/prace.php#o1</a:t>
            </a:r>
            <a:endParaRPr lang="cs-CZ" sz="1500" dirty="0" smtClean="0"/>
          </a:p>
          <a:p>
            <a:endParaRPr lang="cs-CZ" sz="1500" dirty="0" smtClean="0"/>
          </a:p>
          <a:p>
            <a:endParaRPr lang="cs-CZ" sz="1500" dirty="0" smtClean="0">
              <a:solidFill>
                <a:srgbClr val="FF0000"/>
              </a:solidFill>
            </a:endParaRPr>
          </a:p>
          <a:p>
            <a:endParaRPr lang="cs-CZ" sz="1500" dirty="0" smtClean="0">
              <a:solidFill>
                <a:srgbClr val="FF0000"/>
              </a:solidFill>
            </a:endParaRPr>
          </a:p>
          <a:p>
            <a:endParaRPr lang="cs-CZ" sz="1400" dirty="0" smtClean="0">
              <a:solidFill>
                <a:srgbClr val="FF0000"/>
              </a:solidFill>
            </a:endParaRPr>
          </a:p>
          <a:p>
            <a:endParaRPr lang="cs-CZ" sz="1400" dirty="0" smtClean="0">
              <a:solidFill>
                <a:srgbClr val="FF0000"/>
              </a:solidFill>
            </a:endParaRPr>
          </a:p>
          <a:p>
            <a:endParaRPr lang="cs-CZ" sz="1600" dirty="0" smtClean="0"/>
          </a:p>
          <a:p>
            <a:endParaRPr lang="cs-CZ" sz="1600" dirty="0" smtClean="0"/>
          </a:p>
          <a:p>
            <a:endParaRPr lang="cs-CZ" sz="1600" dirty="0" smtClean="0"/>
          </a:p>
          <a:p>
            <a:endParaRPr lang="cs-CZ" sz="1600" dirty="0" smtClean="0"/>
          </a:p>
          <a:p>
            <a:endParaRPr lang="cs-CZ" sz="1600" dirty="0" smtClean="0"/>
          </a:p>
          <a:p>
            <a:endParaRPr lang="cs-CZ" sz="1600" dirty="0" smtClean="0"/>
          </a:p>
          <a:p>
            <a:endParaRPr lang="cs-CZ" sz="1600" dirty="0" smtClean="0"/>
          </a:p>
          <a:p>
            <a:endParaRPr lang="cs-CZ" sz="1600" dirty="0" smtClean="0"/>
          </a:p>
          <a:p>
            <a:endParaRPr lang="cs-CZ" sz="1600" dirty="0" smtClean="0"/>
          </a:p>
          <a:p>
            <a:endParaRPr lang="cs-CZ" sz="1600" dirty="0" smtClean="0"/>
          </a:p>
          <a:p>
            <a:endParaRPr lang="cs-CZ" sz="1600" dirty="0"/>
          </a:p>
        </p:txBody>
      </p:sp>
      <p:sp>
        <p:nvSpPr>
          <p:cNvPr id="4" name="Zástupný symbol pro obsah 3"/>
          <p:cNvSpPr>
            <a:spLocks noGrp="1"/>
          </p:cNvSpPr>
          <p:nvPr>
            <p:ph sz="half" idx="2"/>
          </p:nvPr>
        </p:nvSpPr>
        <p:spPr>
          <a:xfrm>
            <a:off x="4572000" y="1268760"/>
            <a:ext cx="4330824" cy="5112568"/>
          </a:xfrm>
        </p:spPr>
        <p:txBody>
          <a:bodyPr>
            <a:normAutofit fontScale="92500" lnSpcReduction="10000"/>
          </a:bodyPr>
          <a:lstStyle/>
          <a:p>
            <a:r>
              <a:rPr lang="cs-CZ" sz="1500" dirty="0" smtClean="0">
                <a:hlinkClick r:id="rId12"/>
              </a:rPr>
              <a:t>http://www.</a:t>
            </a:r>
            <a:r>
              <a:rPr lang="cs-CZ" sz="1500" dirty="0" err="1" smtClean="0">
                <a:hlinkClick r:id="rId12"/>
              </a:rPr>
              <a:t>nicm.cz</a:t>
            </a:r>
            <a:r>
              <a:rPr lang="cs-CZ" sz="1500" dirty="0" smtClean="0">
                <a:hlinkClick r:id="rId12"/>
              </a:rPr>
              <a:t>/americky-</a:t>
            </a:r>
            <a:r>
              <a:rPr lang="cs-CZ" sz="1500" dirty="0" err="1" smtClean="0">
                <a:hlinkClick r:id="rId12"/>
              </a:rPr>
              <a:t>vzdelavaci</a:t>
            </a:r>
            <a:r>
              <a:rPr lang="cs-CZ" sz="1500" dirty="0" smtClean="0">
                <a:hlinkClick r:id="rId12"/>
              </a:rPr>
              <a:t>-</a:t>
            </a:r>
            <a:r>
              <a:rPr lang="cs-CZ" sz="1500" dirty="0" err="1" smtClean="0">
                <a:hlinkClick r:id="rId12"/>
              </a:rPr>
              <a:t>system</a:t>
            </a:r>
            <a:endParaRPr lang="cs-CZ" sz="1500" dirty="0" smtClean="0"/>
          </a:p>
          <a:p>
            <a:r>
              <a:rPr lang="cs-CZ" sz="1500" dirty="0" smtClean="0">
                <a:hlinkClick r:id="rId13"/>
              </a:rPr>
              <a:t>http://referaty.aktuality.sk/skolsky-system-v-usa/referat-10381</a:t>
            </a:r>
            <a:endParaRPr lang="cs-CZ" sz="1500" dirty="0" smtClean="0"/>
          </a:p>
          <a:p>
            <a:r>
              <a:rPr lang="cs-CZ" sz="1500" dirty="0" smtClean="0">
                <a:hlinkClick r:id="rId14"/>
              </a:rPr>
              <a:t>http://www.</a:t>
            </a:r>
            <a:r>
              <a:rPr lang="cs-CZ" sz="1500" dirty="0" err="1" smtClean="0">
                <a:hlinkClick r:id="rId14"/>
              </a:rPr>
              <a:t>nicm.cz</a:t>
            </a:r>
            <a:r>
              <a:rPr lang="cs-CZ" sz="1500" dirty="0" smtClean="0">
                <a:hlinkClick r:id="rId14"/>
              </a:rPr>
              <a:t>/kanadsky-</a:t>
            </a:r>
            <a:r>
              <a:rPr lang="cs-CZ" sz="1500" dirty="0" err="1" smtClean="0">
                <a:hlinkClick r:id="rId14"/>
              </a:rPr>
              <a:t>vzdelavaci</a:t>
            </a:r>
            <a:r>
              <a:rPr lang="cs-CZ" sz="1500" dirty="0" smtClean="0">
                <a:hlinkClick r:id="rId14"/>
              </a:rPr>
              <a:t>-</a:t>
            </a:r>
            <a:r>
              <a:rPr lang="cs-CZ" sz="1500" dirty="0" err="1" smtClean="0">
                <a:hlinkClick r:id="rId14"/>
              </a:rPr>
              <a:t>system</a:t>
            </a:r>
            <a:endParaRPr lang="cs-CZ" sz="1500" dirty="0" smtClean="0"/>
          </a:p>
          <a:p>
            <a:r>
              <a:rPr lang="cs-CZ" sz="1500" u="sng" dirty="0" smtClean="0">
                <a:hlinkClick r:id="rId15"/>
              </a:rPr>
              <a:t>http://paivindii.blogspot.cz/2009/06/special-pro-sl-annu.html</a:t>
            </a:r>
            <a:endParaRPr lang="cs-CZ" sz="1500" dirty="0" smtClean="0"/>
          </a:p>
          <a:p>
            <a:r>
              <a:rPr lang="cs-CZ" sz="1500" u="sng" dirty="0" smtClean="0">
                <a:hlinkClick r:id="rId16"/>
              </a:rPr>
              <a:t>http://adopce.</a:t>
            </a:r>
            <a:r>
              <a:rPr lang="cs-CZ" sz="1500" u="sng" dirty="0" err="1" smtClean="0">
                <a:hlinkClick r:id="rId16"/>
              </a:rPr>
              <a:t>polna.sweb.cz</a:t>
            </a:r>
            <a:r>
              <a:rPr lang="cs-CZ" sz="1500" u="sng" dirty="0" smtClean="0">
                <a:hlinkClick r:id="rId16"/>
              </a:rPr>
              <a:t>/</a:t>
            </a:r>
            <a:r>
              <a:rPr lang="cs-CZ" sz="1500" u="sng" dirty="0" err="1" smtClean="0">
                <a:hlinkClick r:id="rId16"/>
              </a:rPr>
              <a:t>skolstvi.htm</a:t>
            </a:r>
            <a:endParaRPr lang="cs-CZ" sz="1500" dirty="0" smtClean="0"/>
          </a:p>
          <a:p>
            <a:r>
              <a:rPr lang="cs-CZ" sz="1500" u="sng" dirty="0" smtClean="0">
                <a:hlinkClick r:id="rId17"/>
              </a:rPr>
              <a:t>http://zs710.eu/index.</a:t>
            </a:r>
            <a:r>
              <a:rPr lang="cs-CZ" sz="1500" u="sng" dirty="0" err="1" smtClean="0">
                <a:hlinkClick r:id="rId17"/>
              </a:rPr>
              <a:t>php</a:t>
            </a:r>
            <a:r>
              <a:rPr lang="cs-CZ" sz="1500" u="sng" dirty="0" smtClean="0">
                <a:hlinkClick r:id="rId17"/>
              </a:rPr>
              <a:t>/projekty/52-adopce/91-</a:t>
            </a:r>
            <a:r>
              <a:rPr lang="cs-CZ" sz="1500" u="sng" dirty="0" err="1" smtClean="0">
                <a:hlinkClick r:id="rId17"/>
              </a:rPr>
              <a:t>skolstvivindii</a:t>
            </a:r>
            <a:endParaRPr lang="cs-CZ" sz="1500" dirty="0" smtClean="0"/>
          </a:p>
          <a:p>
            <a:r>
              <a:rPr lang="cs-CZ" sz="1500" u="sng" dirty="0" smtClean="0">
                <a:hlinkClick r:id="rId18"/>
              </a:rPr>
              <a:t>http://www.</a:t>
            </a:r>
            <a:r>
              <a:rPr lang="cs-CZ" sz="1500" u="sng" dirty="0" err="1" smtClean="0">
                <a:hlinkClick r:id="rId18"/>
              </a:rPr>
              <a:t>spomocnik.cz</a:t>
            </a:r>
            <a:r>
              <a:rPr lang="cs-CZ" sz="1500" u="sng" dirty="0" smtClean="0">
                <a:hlinkClick r:id="rId18"/>
              </a:rPr>
              <a:t>/index.</a:t>
            </a:r>
            <a:r>
              <a:rPr lang="cs-CZ" sz="1500" u="sng" dirty="0" err="1" smtClean="0">
                <a:hlinkClick r:id="rId18"/>
              </a:rPr>
              <a:t>php</a:t>
            </a:r>
            <a:r>
              <a:rPr lang="cs-CZ" sz="1500" u="sng" dirty="0" smtClean="0">
                <a:hlinkClick r:id="rId18"/>
              </a:rPr>
              <a:t>?id_</a:t>
            </a:r>
            <a:r>
              <a:rPr lang="cs-CZ" sz="1500" u="sng" dirty="0" err="1" smtClean="0">
                <a:hlinkClick r:id="rId18"/>
              </a:rPr>
              <a:t>document</a:t>
            </a:r>
            <a:r>
              <a:rPr lang="cs-CZ" sz="1500" u="sng" dirty="0" smtClean="0">
                <a:hlinkClick r:id="rId18"/>
              </a:rPr>
              <a:t>=2316</a:t>
            </a:r>
            <a:endParaRPr lang="cs-CZ" sz="1500" dirty="0" smtClean="0"/>
          </a:p>
          <a:p>
            <a:r>
              <a:rPr lang="cs-CZ" sz="1500" u="sng" dirty="0" smtClean="0">
                <a:hlinkClick r:id="rId19"/>
              </a:rPr>
              <a:t>http://www.</a:t>
            </a:r>
            <a:r>
              <a:rPr lang="cs-CZ" sz="1500" u="sng" dirty="0" err="1" smtClean="0">
                <a:hlinkClick r:id="rId19"/>
              </a:rPr>
              <a:t>czechtimes.cz</a:t>
            </a:r>
            <a:r>
              <a:rPr lang="cs-CZ" sz="1500" u="sng" dirty="0" smtClean="0">
                <a:hlinkClick r:id="rId19"/>
              </a:rPr>
              <a:t>/</a:t>
            </a:r>
            <a:r>
              <a:rPr lang="cs-CZ" sz="1500" u="sng" dirty="0" err="1" smtClean="0">
                <a:hlinkClick r:id="rId19"/>
              </a:rPr>
              <a:t>clanky</a:t>
            </a:r>
            <a:r>
              <a:rPr lang="cs-CZ" sz="1500" u="sng" dirty="0" smtClean="0">
                <a:hlinkClick r:id="rId19"/>
              </a:rPr>
              <a:t>/386-jak-se-</a:t>
            </a:r>
            <a:r>
              <a:rPr lang="cs-CZ" sz="1500" u="sng" dirty="0" err="1" smtClean="0">
                <a:hlinkClick r:id="rId19"/>
              </a:rPr>
              <a:t>zije</a:t>
            </a:r>
            <a:r>
              <a:rPr lang="cs-CZ" sz="1500" u="sng" dirty="0" smtClean="0">
                <a:hlinkClick r:id="rId19"/>
              </a:rPr>
              <a:t>-v-</a:t>
            </a:r>
            <a:r>
              <a:rPr lang="cs-CZ" sz="1500" u="sng" dirty="0" err="1" smtClean="0">
                <a:hlinkClick r:id="rId19"/>
              </a:rPr>
              <a:t>singapuru</a:t>
            </a:r>
            <a:endParaRPr lang="cs-CZ" sz="1500" dirty="0" smtClean="0"/>
          </a:p>
          <a:p>
            <a:r>
              <a:rPr lang="cs-CZ" sz="1500" b="1" dirty="0" smtClean="0"/>
              <a:t>Karel Pazourek, Příprava a další vzdělávání učitelů sekundárních škol v Austrálii, seminární práce  - </a:t>
            </a:r>
            <a:r>
              <a:rPr lang="cs-CZ" sz="1600" dirty="0" smtClean="0">
                <a:hlinkClick r:id="rId20"/>
              </a:rPr>
              <a:t>http://search.mff.cuni.cz/index.htm</a:t>
            </a:r>
            <a:r>
              <a:rPr lang="cs-CZ" sz="1600" dirty="0" smtClean="0"/>
              <a:t> - vyučování v Austrálii</a:t>
            </a:r>
          </a:p>
          <a:p>
            <a:r>
              <a:rPr lang="cs-CZ" sz="1500" b="1" dirty="0" smtClean="0"/>
              <a:t>Janošková, D. a kol., Občanská výchova 6 s blokem rodinná výchova, </a:t>
            </a:r>
            <a:r>
              <a:rPr lang="cs-CZ" sz="1500" b="1" dirty="0" err="1" smtClean="0"/>
              <a:t>Fraus</a:t>
            </a:r>
            <a:r>
              <a:rPr lang="cs-CZ" sz="1500" b="1" dirty="0" smtClean="0"/>
              <a:t>, 2003</a:t>
            </a:r>
          </a:p>
          <a:p>
            <a:endParaRPr lang="cs-CZ" sz="1500" dirty="0" smtClean="0"/>
          </a:p>
          <a:p>
            <a:endParaRPr lang="cs-CZ" sz="1500" dirty="0" smtClean="0"/>
          </a:p>
          <a:p>
            <a:endParaRPr lang="cs-CZ" sz="1400" dirty="0" smtClean="0"/>
          </a:p>
          <a:p>
            <a:pPr>
              <a:buNone/>
            </a:pPr>
            <a:r>
              <a:rPr lang="cs-CZ" sz="1400" dirty="0" smtClean="0"/>
              <a:t> </a:t>
            </a:r>
          </a:p>
          <a:p>
            <a:endParaRPr lang="cs-CZ" sz="1400" dirty="0" smtClean="0"/>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Motiv sady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Motiv sady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518</TotalTime>
  <Words>1919</Words>
  <Application>Microsoft Office PowerPoint</Application>
  <PresentationFormat>Předvádění na obrazovce (4:3)</PresentationFormat>
  <Paragraphs>338</Paragraphs>
  <Slides>48</Slides>
  <Notes>6</Notes>
  <HiddenSlides>0</HiddenSlides>
  <MMClips>0</MMClips>
  <ScaleCrop>false</ScaleCrop>
  <HeadingPairs>
    <vt:vector size="4" baseType="variant">
      <vt:variant>
        <vt:lpstr>Motiv</vt:lpstr>
      </vt:variant>
      <vt:variant>
        <vt:i4>1</vt:i4>
      </vt:variant>
      <vt:variant>
        <vt:lpstr>Nadpisy snímků</vt:lpstr>
      </vt:variant>
      <vt:variant>
        <vt:i4>48</vt:i4>
      </vt:variant>
    </vt:vector>
  </HeadingPairs>
  <TitlesOfParts>
    <vt:vector size="49" baseType="lpstr">
      <vt:lpstr>Motiv sady Office</vt:lpstr>
      <vt:lpstr>Snímek 1</vt:lpstr>
      <vt:lpstr>Snímek 2</vt:lpstr>
      <vt:lpstr>Školství v zahraničí</vt:lpstr>
      <vt:lpstr>Německo</vt:lpstr>
      <vt:lpstr>Německo</vt:lpstr>
      <vt:lpstr>Snímek 6</vt:lpstr>
      <vt:lpstr>Snímek 7</vt:lpstr>
      <vt:lpstr>Francie</vt:lpstr>
      <vt:lpstr>Snímek 9</vt:lpstr>
      <vt:lpstr>Snímek 10</vt:lpstr>
      <vt:lpstr>Snímek 11</vt:lpstr>
      <vt:lpstr>Nizozemsko</vt:lpstr>
      <vt:lpstr>Snímek 13</vt:lpstr>
      <vt:lpstr>Snímek 14</vt:lpstr>
      <vt:lpstr>Snímek 15</vt:lpstr>
      <vt:lpstr>Anglie</vt:lpstr>
      <vt:lpstr>Snímek 17</vt:lpstr>
      <vt:lpstr>Snímek 18</vt:lpstr>
      <vt:lpstr>Snímek 19</vt:lpstr>
      <vt:lpstr>Snímek 20</vt:lpstr>
      <vt:lpstr>Švédsko</vt:lpstr>
      <vt:lpstr>Snímek 22</vt:lpstr>
      <vt:lpstr>Snímek 23</vt:lpstr>
      <vt:lpstr>Snímek 24</vt:lpstr>
      <vt:lpstr>USA</vt:lpstr>
      <vt:lpstr>Snímek 26</vt:lpstr>
      <vt:lpstr>Snímek 27</vt:lpstr>
      <vt:lpstr>Snímek 28</vt:lpstr>
      <vt:lpstr>Kanada</vt:lpstr>
      <vt:lpstr>Snímek 30</vt:lpstr>
      <vt:lpstr>Snímek 31</vt:lpstr>
      <vt:lpstr>Snímek 32</vt:lpstr>
      <vt:lpstr>Austrálie</vt:lpstr>
      <vt:lpstr>Snímek 34</vt:lpstr>
      <vt:lpstr>Snímek 35</vt:lpstr>
      <vt:lpstr>Snímek 36</vt:lpstr>
      <vt:lpstr>Singapur</vt:lpstr>
      <vt:lpstr>Singapur</vt:lpstr>
      <vt:lpstr>Snímek 39</vt:lpstr>
      <vt:lpstr>Snímek 40</vt:lpstr>
      <vt:lpstr>Indie</vt:lpstr>
      <vt:lpstr>Snímek 42</vt:lpstr>
      <vt:lpstr>Snímek 43</vt:lpstr>
      <vt:lpstr>Snímek 44</vt:lpstr>
      <vt:lpstr>ZDROJE</vt:lpstr>
      <vt:lpstr>ZDROJE</vt:lpstr>
      <vt:lpstr>ZDROJE</vt:lpstr>
      <vt:lpstr>ZDROJE</vt:lpstr>
    </vt:vector>
  </TitlesOfParts>
  <Company>ZŠ Dyjákovice</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Školství v zahraničí</dc:title>
  <dc:creator>Hříbková Jitka</dc:creator>
  <cp:lastModifiedBy>U1</cp:lastModifiedBy>
  <cp:revision>73</cp:revision>
  <dcterms:created xsi:type="dcterms:W3CDTF">2011-04-30T12:40:29Z</dcterms:created>
  <dcterms:modified xsi:type="dcterms:W3CDTF">2013-03-04T14:38:16Z</dcterms:modified>
</cp:coreProperties>
</file>