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3" r:id="rId2"/>
    <p:sldId id="274" r:id="rId3"/>
    <p:sldId id="260" r:id="rId4"/>
    <p:sldId id="272" r:id="rId5"/>
    <p:sldId id="268" r:id="rId6"/>
    <p:sldId id="261" r:id="rId7"/>
    <p:sldId id="263" r:id="rId8"/>
    <p:sldId id="256" r:id="rId9"/>
    <p:sldId id="257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479" autoAdjust="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901C32-A102-4EBC-984C-F423F60488C7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4EA7DD-E87E-4707-9188-AF1C911F08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Diskusa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4EA7DD-E87E-4707-9188-AF1C911F08F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Diskuse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4EA7DD-E87E-4707-9188-AF1C911F08F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96919-3A4F-407D-87C1-758C32C4293F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1420F0-C162-4688-BEC6-1DF4842CDF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heck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kena.websnadno.cz/AdraKenyaKissii085_-_plny.jpg" TargetMode="External"/><Relationship Id="rId3" Type="http://schemas.openxmlformats.org/officeDocument/2006/relationships/hyperlink" Target="http://www.cesky-magazin.cz/img2/492/financovani_2.jpg" TargetMode="External"/><Relationship Id="rId7" Type="http://schemas.openxmlformats.org/officeDocument/2006/relationships/hyperlink" Target="http://www.1-2-3-ubytovanie.sk/images/photo/privat-vila-adria/587-vila-adria-ufo.jpg" TargetMode="External"/><Relationship Id="rId12" Type="http://schemas.openxmlformats.org/officeDocument/2006/relationships/hyperlink" Target="http://www.mojebetynka.cz/data/2008/jen%20na%20web/0109/stolovanivyska.jpg" TargetMode="External"/><Relationship Id="rId2" Type="http://schemas.openxmlformats.org/officeDocument/2006/relationships/hyperlink" Target="http://www.certnakoz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ezdomovci.jpg" TargetMode="External"/><Relationship Id="rId11" Type="http://schemas.openxmlformats.org/officeDocument/2006/relationships/hyperlink" Target="http://www.europeum.org/doc/obrazky/cislo14/deti.jpg" TargetMode="External"/><Relationship Id="rId5" Type="http://schemas.openxmlformats.org/officeDocument/2006/relationships/hyperlink" Target="http://www2.pictures.zimbio.com/gi/Tomas+Rosicky+Arsenal+v+Atletico+Madrid+Emirates+mdoRXK54XyYl.jpg" TargetMode="External"/><Relationship Id="rId10" Type="http://schemas.openxmlformats.org/officeDocument/2006/relationships/hyperlink" Target="http://www.protibet.org/gallery/1257949241_d15.jpg" TargetMode="External"/><Relationship Id="rId4" Type="http://schemas.openxmlformats.org/officeDocument/2006/relationships/hyperlink" Target="http://img.blesk.cz/img/1/normal480/520475-img-zajimavosti-stari-duchodci-crop-crop.jpg" TargetMode="External"/><Relationship Id="rId9" Type="http://schemas.openxmlformats.org/officeDocument/2006/relationships/hyperlink" Target="http://img.reflex.cz/img/3/article/875965_demonstrace-proti-kaceni-na-sumave-stanislav-krup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VkO7 - 14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5. 4.</a:t>
                      </a:r>
                      <a:r>
                        <a:rPr lang="cs-CZ" sz="1300" baseline="0" dirty="0" smtClean="0">
                          <a:latin typeface="Calibri"/>
                        </a:rPr>
                        <a:t>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Životní úroveň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4052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Majetek v našem životě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Výchova k občanství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301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sedmý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ŽIVOTNÍ ÚROVEŇ je </a:t>
            </a:r>
            <a:r>
              <a:rPr lang="cs-CZ" b="1" dirty="0"/>
              <a:t>kombinací výkladové hodiny a procvičování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obrázky </a:t>
            </a:r>
            <a:r>
              <a:rPr lang="cs-CZ" dirty="0" smtClean="0"/>
              <a:t>z internetu.</a:t>
            </a:r>
          </a:p>
          <a:p>
            <a:endParaRPr lang="cs-CZ" dirty="0"/>
          </a:p>
          <a:p>
            <a:r>
              <a:rPr lang="en-US" dirty="0" smtClean="0"/>
              <a:t>Do </a:t>
            </a:r>
            <a:r>
              <a:rPr lang="en-US" dirty="0" err="1"/>
              <a:t>textu</a:t>
            </a:r>
            <a:r>
              <a:rPr lang="en-US" dirty="0"/>
              <a:t> </a:t>
            </a:r>
            <a:r>
              <a:rPr lang="en-US" dirty="0" err="1"/>
              <a:t>jsou</a:t>
            </a:r>
            <a:r>
              <a:rPr lang="en-US" dirty="0"/>
              <a:t> </a:t>
            </a:r>
            <a:r>
              <a:rPr lang="en-US" dirty="0" err="1"/>
              <a:t>vloženy</a:t>
            </a:r>
            <a:r>
              <a:rPr lang="en-US" dirty="0"/>
              <a:t> </a:t>
            </a:r>
            <a:r>
              <a:rPr lang="cs-CZ" dirty="0" smtClean="0"/>
              <a:t>úkoly</a:t>
            </a:r>
            <a:r>
              <a:rPr lang="en-US" dirty="0" smtClean="0"/>
              <a:t> </a:t>
            </a:r>
            <a:r>
              <a:rPr lang="en-US" dirty="0"/>
              <a:t>pro </a:t>
            </a:r>
            <a:r>
              <a:rPr lang="en-US" dirty="0" err="1"/>
              <a:t>žáky</a:t>
            </a:r>
            <a:r>
              <a:rPr lang="en-US" dirty="0" smtClean="0"/>
              <a:t>.</a:t>
            </a:r>
            <a:endParaRPr lang="cs-CZ" dirty="0" smtClean="0"/>
          </a:p>
          <a:p>
            <a:endParaRPr lang="en-US" dirty="0"/>
          </a:p>
          <a:p>
            <a:r>
              <a:rPr lang="cs-CZ" dirty="0" smtClean="0"/>
              <a:t>Interaktivní </a:t>
            </a:r>
            <a:r>
              <a:rPr lang="cs-CZ" dirty="0"/>
              <a:t>cvičení </a:t>
            </a:r>
            <a:r>
              <a:rPr lang="cs-CZ" dirty="0" smtClean="0"/>
              <a:t>procvičuje probrané </a:t>
            </a:r>
            <a:r>
              <a:rPr lang="cs-CZ" dirty="0"/>
              <a:t>učivo.</a:t>
            </a:r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7.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Metodické pokyny jsou u každého cvičení.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/>
              <a:t/>
            </a:r>
            <a:br>
              <a:rPr lang="cs-CZ" b="1" dirty="0"/>
            </a:br>
            <a:r>
              <a:rPr lang="cs-CZ" sz="3100" b="1" dirty="0"/>
              <a:t>Ve </a:t>
            </a:r>
            <a:r>
              <a:rPr lang="cs-CZ" sz="3100" b="1" dirty="0" err="1"/>
              <a:t>čtyřsměrce</a:t>
            </a:r>
            <a:r>
              <a:rPr lang="cs-CZ" sz="3100" b="1" dirty="0"/>
              <a:t> vyškrtej písmena dle předložených slov. </a:t>
            </a:r>
            <a:br>
              <a:rPr lang="cs-CZ" sz="3100" b="1" dirty="0"/>
            </a:br>
            <a:r>
              <a:rPr lang="cs-CZ" sz="3100" b="1" dirty="0"/>
              <a:t>Zbylá písmena dávají tajenku - téma dnešní hodiny.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1628800"/>
          <a:ext cx="3600399" cy="3024340"/>
        </p:xfrm>
        <a:graphic>
          <a:graphicData uri="http://schemas.openxmlformats.org/drawingml/2006/table">
            <a:tbl>
              <a:tblPr/>
              <a:tblGrid>
                <a:gridCol w="327309"/>
                <a:gridCol w="327309"/>
                <a:gridCol w="327309"/>
                <a:gridCol w="327309"/>
                <a:gridCol w="327309"/>
                <a:gridCol w="327309"/>
                <a:gridCol w="327309"/>
                <a:gridCol w="327309"/>
                <a:gridCol w="327309"/>
                <a:gridCol w="327309"/>
                <a:gridCol w="327309"/>
              </a:tblGrid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Ú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Ň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Š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Í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788024" y="1628800"/>
          <a:ext cx="3213100" cy="3024340"/>
        </p:xfrm>
        <a:graphic>
          <a:graphicData uri="http://schemas.openxmlformats.org/drawingml/2006/table">
            <a:tbl>
              <a:tblPr/>
              <a:tblGrid>
                <a:gridCol w="3213100"/>
              </a:tblGrid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SPOTŘEBA, OSOBA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MAJETEK, ZNÁMKA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BOHATSTVÍ, ZLATÍ HOŠI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VLASTNICTVÍ, OKNA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AUTO, HRAD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PENÍZE, STATEK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KNIHA, TULÁK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ZASTÁVKA, TREST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VLAK, TAŠKA, MEZE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24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LANO, ŘÁD, MÍSTA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55576" y="5229200"/>
          <a:ext cx="4176458" cy="288032"/>
        </p:xfrm>
        <a:graphic>
          <a:graphicData uri="http://schemas.openxmlformats.org/drawingml/2006/table">
            <a:tbl>
              <a:tblPr/>
              <a:tblGrid>
                <a:gridCol w="321266"/>
                <a:gridCol w="321266"/>
                <a:gridCol w="321266"/>
                <a:gridCol w="321266"/>
                <a:gridCol w="298895"/>
                <a:gridCol w="343637"/>
                <a:gridCol w="321266"/>
                <a:gridCol w="321266"/>
                <a:gridCol w="321266"/>
                <a:gridCol w="321266"/>
                <a:gridCol w="321266"/>
                <a:gridCol w="321266"/>
                <a:gridCol w="321266"/>
              </a:tblGrid>
              <a:tr h="288032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708920"/>
            <a:ext cx="7772400" cy="1470025"/>
          </a:xfrm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6600" b="1" u="sng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Životní úroveň</a:t>
            </a:r>
            <a:endParaRPr lang="cs-CZ" sz="6600" b="1" u="sng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860032" y="5877272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4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</a:t>
            </a: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úroveň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života rodiny, domácnosti, které ovlivňují její životní styl a postavení ve společnosti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vybavenost bytu, jeho plocha, peněžní příjmy členů rodiny, rozsah vlastnictví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11760" y="332656"/>
            <a:ext cx="2242922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b="1" u="sng" dirty="0"/>
              <a:t>PRÁCE VE DVOJICÍCH: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836712"/>
            <a:ext cx="83529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Pankrác měl štěstí, vyhrál v soutěži 1 milión. Poraď mu, jak má naložit s penězi. </a:t>
            </a:r>
          </a:p>
          <a:p>
            <a:r>
              <a:rPr lang="cs-CZ" b="1" u="sng" dirty="0"/>
              <a:t>Ber v úvahu tyto náležitosti: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>
              <a:buFont typeface="+mj-lt"/>
              <a:buAutoNum type="arabicPeriod"/>
            </a:pPr>
            <a:r>
              <a:rPr lang="cs-CZ" sz="1800" b="1" dirty="0" smtClean="0"/>
              <a:t>Bydlí v podnájmu……………………………………………………………………………………………………..</a:t>
            </a:r>
          </a:p>
          <a:p>
            <a:pPr>
              <a:buFont typeface="+mj-lt"/>
              <a:buAutoNum type="arabicPeriod"/>
            </a:pPr>
            <a:endParaRPr lang="cs-CZ" sz="1800" b="1" dirty="0" smtClean="0"/>
          </a:p>
          <a:p>
            <a:pPr>
              <a:buFont typeface="+mj-lt"/>
              <a:buAutoNum type="arabicPeriod"/>
            </a:pPr>
            <a:r>
              <a:rPr lang="cs-CZ" sz="1800" b="1" dirty="0" smtClean="0"/>
              <a:t>Rád cestuje………………………………………………………………………………………………………………</a:t>
            </a:r>
          </a:p>
          <a:p>
            <a:pPr>
              <a:buFont typeface="+mj-lt"/>
              <a:buAutoNum type="arabicPeriod"/>
            </a:pPr>
            <a:endParaRPr lang="cs-CZ" sz="1800" b="1" dirty="0" smtClean="0"/>
          </a:p>
          <a:p>
            <a:pPr>
              <a:buFont typeface="+mj-lt"/>
              <a:buAutoNum type="arabicPeriod"/>
            </a:pPr>
            <a:r>
              <a:rPr lang="cs-CZ" sz="1800" b="1" dirty="0" smtClean="0"/>
              <a:t>Jeho sestra se angažuje v charitativních akcích………………………………………………………..</a:t>
            </a:r>
          </a:p>
          <a:p>
            <a:pPr>
              <a:buFont typeface="+mj-lt"/>
              <a:buAutoNum type="arabicPeriod"/>
            </a:pPr>
            <a:endParaRPr lang="cs-CZ" sz="1800" b="1" dirty="0" smtClean="0"/>
          </a:p>
          <a:p>
            <a:pPr>
              <a:buFont typeface="+mj-lt"/>
              <a:buAutoNum type="arabicPeriod"/>
            </a:pPr>
            <a:r>
              <a:rPr lang="cs-CZ" sz="1800" b="1" dirty="0" smtClean="0"/>
              <a:t>Rád by získal pozici vedoucího…………………………………………………………………………………</a:t>
            </a:r>
          </a:p>
          <a:p>
            <a:pPr>
              <a:buFont typeface="+mj-lt"/>
              <a:buAutoNum type="arabicPeriod"/>
            </a:pPr>
            <a:endParaRPr lang="cs-CZ" sz="1800" b="1" dirty="0" smtClean="0"/>
          </a:p>
          <a:p>
            <a:pPr>
              <a:buFont typeface="+mj-lt"/>
              <a:buAutoNum type="arabicPeriod"/>
            </a:pPr>
            <a:r>
              <a:rPr lang="cs-CZ" sz="1800" b="1" dirty="0" smtClean="0"/>
              <a:t>Otec právě přišel o práci………………………………………………………………………………………….</a:t>
            </a:r>
          </a:p>
          <a:p>
            <a:pPr>
              <a:buFont typeface="+mj-lt"/>
              <a:buAutoNum type="arabicPeriod"/>
            </a:pPr>
            <a:endParaRPr lang="cs-CZ" sz="1800" b="1" dirty="0" smtClean="0"/>
          </a:p>
          <a:p>
            <a:pPr>
              <a:buFont typeface="+mj-lt"/>
              <a:buAutoNum type="arabicPeriod"/>
            </a:pPr>
            <a:r>
              <a:rPr lang="cs-CZ" sz="1800" b="1" dirty="0" smtClean="0"/>
              <a:t>Má přítelkyni a pomýšlejí na svatbu…………………………………………………………………………</a:t>
            </a:r>
          </a:p>
          <a:p>
            <a:pPr>
              <a:buFont typeface="+mj-lt"/>
              <a:buAutoNum type="arabicPeriod"/>
            </a:pPr>
            <a:endParaRPr lang="cs-CZ" sz="1800" b="1" dirty="0" smtClean="0"/>
          </a:p>
          <a:p>
            <a:pPr>
              <a:buFont typeface="+mj-lt"/>
              <a:buAutoNum type="arabicPeriod"/>
            </a:pPr>
            <a:r>
              <a:rPr lang="cs-CZ" sz="1800" b="1" dirty="0" smtClean="0"/>
              <a:t>Minulý měsíc si koupil 20 let starou škodovku………………………………………………………….</a:t>
            </a:r>
          </a:p>
          <a:p>
            <a:pPr>
              <a:buFont typeface="+mj-lt"/>
              <a:buAutoNum type="arabicPeriod"/>
            </a:pPr>
            <a:endParaRPr lang="cs-CZ" sz="1800" b="1" dirty="0" smtClean="0"/>
          </a:p>
          <a:p>
            <a:pPr>
              <a:buFont typeface="+mj-lt"/>
              <a:buAutoNum type="arabicPeriod"/>
            </a:pPr>
            <a:r>
              <a:rPr lang="cs-CZ" sz="1800" b="1" smtClean="0"/>
              <a:t>Další </a:t>
            </a:r>
            <a:r>
              <a:rPr lang="cs-CZ" sz="1800" b="1" dirty="0" smtClean="0"/>
              <a:t>uveď dle uvážení:……………………………………………………………………………………….</a:t>
            </a: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6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by s miliónovou výhrou naložili tito lidé:</a:t>
            </a:r>
            <a:endParaRPr lang="cs-CZ" sz="3600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img.blesk.cz/img/1/full/542236-img-duchodci-lavicka-par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7056784" cy="466307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Důchodci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Tomáš Rosický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266" name="Picture 2" descr="http://www2.pictures.zimbio.com/gi/Tomas+Rosicky+Arsenal+v+Atletico+Madrid+Emirates+mdoRXK54XyY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84784"/>
            <a:ext cx="6295988" cy="45365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Bezdomovci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http://upload.wikimedia.org/wikipedia/commons/0/0d/Bezdomovc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12776"/>
            <a:ext cx="7272808" cy="457391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Majitelé této vily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3554" name="Picture 2" descr="http://www.lukasnovak.net/skolni-prace/tws-reality-ferda/ukazka/obr/vi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412776"/>
            <a:ext cx="6480720" cy="48605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Africké děti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http://kena.websnadno.cz/AdraKenyaKissii085_-_pl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268760"/>
            <a:ext cx="6552728" cy="490879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Ochránci ŽP - lesů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ttp://img.reflex.cz/img/3/article/875965_demonstrace-proti-kaceni-na-sumave-stanislav-krup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916832"/>
            <a:ext cx="6652356" cy="34563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827584" y="2276872"/>
            <a:ext cx="7776864" cy="864096"/>
          </a:xfrm>
          <a:prstGeom prst="roundRect">
            <a:avLst/>
          </a:prstGeom>
          <a:solidFill>
            <a:srgbClr val="FFC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755576" y="260648"/>
            <a:ext cx="7776864" cy="864096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Životní úroveň je posuzována podle: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059832" y="1340768"/>
            <a:ext cx="2808312" cy="72008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Spotřebovaných věcí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2348880"/>
            <a:ext cx="822960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Kvalitu života ovlivňují i další věci: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179512" y="3429000"/>
            <a:ext cx="280831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Zdravotní péče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1520" y="4221088"/>
            <a:ext cx="280831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Čistota vody a ovzduší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03848" y="5085184"/>
            <a:ext cx="280831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Odpočinek, volný čas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03848" y="4221088"/>
            <a:ext cx="280831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Kvalita potravin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131840" y="3429000"/>
            <a:ext cx="280831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Úroveň bydlení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51520" y="5085184"/>
            <a:ext cx="280831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eleň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156176" y="5085184"/>
            <a:ext cx="280831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Úroveň vzdělání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156176" y="4221088"/>
            <a:ext cx="280831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Kulturní vyžití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084168" y="3429000"/>
            <a:ext cx="2808312" cy="72008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 vztahy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67544" y="1412776"/>
            <a:ext cx="806489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Životní úroveň se liší nejen podle toho, zda žijeme na venkově nebo ve městě, ale také ve které části regionu. Je odlišná i v různých částech světa, závisí na přírodních i zeměpisných podmínkách.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ŽIVOTNÍ ÚROVEŇ ZÁVISÍ:</a:t>
            </a:r>
            <a:endParaRPr lang="cs-CZ" sz="3600" b="1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539552" y="2708920"/>
            <a:ext cx="806489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 100 lety bylo u nás známkou vysoké ŽÚ, když byla do kuchyně zavedena studená voda a všechny místnosti byly vytápěny kamny na uhlí.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4005064"/>
            <a:ext cx="806489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Známe mnoho příběhů o lidech, kteří žijí šťastný život, přestože nejsou bohatí. Existují případy, kdy lidi žili šťastněji, doku nezbohatli. Napadá tě proč?</a:t>
            </a:r>
            <a:endParaRPr lang="cs-CZ" dirty="0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Porovnej kvalitu života lidí na fotografiích.</a:t>
            </a:r>
            <a:endParaRPr lang="cs-CZ" sz="3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0" name="Picture 4" descr="http://www.protibet.org/gallery/1257949241_d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24744"/>
            <a:ext cx="4539340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2" name="Picture 6" descr="http://www.europeum.org/doc/obrazky/cislo14/det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77072"/>
            <a:ext cx="3425930" cy="25922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4" name="Picture 8" descr="http://www.mojebetynka.cz/data/2008/jen%20na%20web/0109/stolovanivysk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1628800"/>
            <a:ext cx="3240360" cy="43204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b="1" dirty="0" smtClean="0"/>
              <a:t>Janošková, D. a kol., Občanská výchova 7 s blokem rodinná výchova, </a:t>
            </a:r>
            <a:r>
              <a:rPr lang="cs-CZ" sz="1800" b="1" dirty="0" err="1" smtClean="0"/>
              <a:t>Fraus</a:t>
            </a:r>
            <a:r>
              <a:rPr lang="cs-CZ" sz="1800" b="1" dirty="0" smtClean="0"/>
              <a:t>, 2004</a:t>
            </a:r>
            <a:endParaRPr lang="cs-CZ" sz="1800" b="1" dirty="0" smtClean="0">
              <a:hlinkClick r:id="rId2"/>
            </a:endParaRPr>
          </a:p>
          <a:p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cesky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magazin.cz</a:t>
            </a:r>
            <a:r>
              <a:rPr lang="cs-CZ" sz="1400" dirty="0" smtClean="0">
                <a:hlinkClick r:id="rId3"/>
              </a:rPr>
              <a:t>/img2/492/</a:t>
            </a:r>
            <a:r>
              <a:rPr lang="cs-CZ" sz="1400" dirty="0" err="1" smtClean="0">
                <a:hlinkClick r:id="rId3"/>
              </a:rPr>
              <a:t>financovani</a:t>
            </a:r>
            <a:r>
              <a:rPr lang="cs-CZ" sz="1400" dirty="0" smtClean="0">
                <a:hlinkClick r:id="rId3"/>
              </a:rPr>
              <a:t>_2.jpg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http://img.blesk.cz/img/1/normal480/520475-img-zajimavosti-stari-duchodci-crop-crop.jpg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http://www2.pictures.zimbio.com/</a:t>
            </a:r>
            <a:r>
              <a:rPr lang="cs-CZ" sz="1400" dirty="0" err="1" smtClean="0">
                <a:hlinkClick r:id="rId5"/>
              </a:rPr>
              <a:t>gi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Tomas</a:t>
            </a:r>
            <a:r>
              <a:rPr lang="cs-CZ" sz="1400" dirty="0" smtClean="0">
                <a:hlinkClick r:id="rId5"/>
              </a:rPr>
              <a:t>+</a:t>
            </a:r>
            <a:r>
              <a:rPr lang="cs-CZ" sz="1400" dirty="0" err="1" smtClean="0">
                <a:hlinkClick r:id="rId5"/>
              </a:rPr>
              <a:t>Rosicky</a:t>
            </a:r>
            <a:r>
              <a:rPr lang="cs-CZ" sz="1400" dirty="0" smtClean="0">
                <a:hlinkClick r:id="rId5"/>
              </a:rPr>
              <a:t>+</a:t>
            </a:r>
            <a:r>
              <a:rPr lang="cs-CZ" sz="1400" dirty="0" err="1" smtClean="0">
                <a:hlinkClick r:id="rId5"/>
              </a:rPr>
              <a:t>Arsenal</a:t>
            </a:r>
            <a:r>
              <a:rPr lang="cs-CZ" sz="1400" dirty="0" smtClean="0">
                <a:hlinkClick r:id="rId5"/>
              </a:rPr>
              <a:t>+v+</a:t>
            </a:r>
            <a:r>
              <a:rPr lang="cs-CZ" sz="1400" dirty="0" err="1" smtClean="0">
                <a:hlinkClick r:id="rId5"/>
              </a:rPr>
              <a:t>Atletico</a:t>
            </a:r>
            <a:r>
              <a:rPr lang="cs-CZ" sz="1400" dirty="0" smtClean="0">
                <a:hlinkClick r:id="rId5"/>
              </a:rPr>
              <a:t>+Madrid+</a:t>
            </a:r>
            <a:r>
              <a:rPr lang="cs-CZ" sz="1400" dirty="0" err="1" smtClean="0">
                <a:hlinkClick r:id="rId5"/>
              </a:rPr>
              <a:t>Emirates</a:t>
            </a:r>
            <a:r>
              <a:rPr lang="cs-CZ" sz="1400" dirty="0" smtClean="0">
                <a:hlinkClick r:id="rId5"/>
              </a:rPr>
              <a:t>+mdoRXK54XyYl.jpg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http://cs.wikipedia.org/wiki/Soubor:Bezdomovci.jpg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http://www.1-2-3-</a:t>
            </a:r>
            <a:r>
              <a:rPr lang="cs-CZ" sz="1400" dirty="0" err="1" smtClean="0">
                <a:hlinkClick r:id="rId7"/>
              </a:rPr>
              <a:t>ubytovanie.sk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images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photo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privat</a:t>
            </a:r>
            <a:r>
              <a:rPr lang="cs-CZ" sz="1400" dirty="0" smtClean="0">
                <a:hlinkClick r:id="rId7"/>
              </a:rPr>
              <a:t>-vila-</a:t>
            </a:r>
            <a:r>
              <a:rPr lang="cs-CZ" sz="1400" dirty="0" err="1" smtClean="0">
                <a:hlinkClick r:id="rId7"/>
              </a:rPr>
              <a:t>adria</a:t>
            </a:r>
            <a:r>
              <a:rPr lang="cs-CZ" sz="1400" dirty="0" smtClean="0">
                <a:hlinkClick r:id="rId7"/>
              </a:rPr>
              <a:t>/587-vila-</a:t>
            </a:r>
            <a:r>
              <a:rPr lang="cs-CZ" sz="1400" dirty="0" err="1" smtClean="0">
                <a:hlinkClick r:id="rId7"/>
              </a:rPr>
              <a:t>adria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ufo.jpg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http://kena.websnadno.cz/AdraKenyaKissii085_-_plny.jpg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http://img.reflex.cz/img/3/article/875965_demonstrace-proti-kaceni-na-sumave-stanislav-krupar.jpg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protibet.org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gallery</a:t>
            </a:r>
            <a:r>
              <a:rPr lang="cs-CZ" sz="1400" dirty="0" smtClean="0">
                <a:hlinkClick r:id="rId10"/>
              </a:rPr>
              <a:t>/1257949241_d15.jpg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europeum.org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doc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obrazky</a:t>
            </a:r>
            <a:r>
              <a:rPr lang="cs-CZ" sz="1400" dirty="0" smtClean="0">
                <a:hlinkClick r:id="rId11"/>
              </a:rPr>
              <a:t>/cislo14/</a:t>
            </a:r>
            <a:r>
              <a:rPr lang="cs-CZ" sz="1400" dirty="0" err="1" smtClean="0">
                <a:hlinkClick r:id="rId11"/>
              </a:rPr>
              <a:t>deti.jpg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mojebetynka.cz</a:t>
            </a:r>
            <a:r>
              <a:rPr lang="cs-CZ" sz="1400" dirty="0" smtClean="0">
                <a:hlinkClick r:id="rId12"/>
              </a:rPr>
              <a:t>/data/2008/jen%20na%20web/0109/</a:t>
            </a:r>
            <a:r>
              <a:rPr lang="cs-CZ" sz="1400" dirty="0" err="1" smtClean="0">
                <a:hlinkClick r:id="rId12"/>
              </a:rPr>
              <a:t>stolovanivyska.jpg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ransition>
    <p:check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603</Words>
  <Application>Microsoft Office PowerPoint</Application>
  <PresentationFormat>Předvádění na obrazovce (4:3)</PresentationFormat>
  <Paragraphs>235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 Ve čtyřsměrce vyškrtej písmena dle předložených slov.  Zbylá písmena dávají tajenku - téma dnešní hodiny. </vt:lpstr>
      <vt:lpstr>Životní úroveň</vt:lpstr>
      <vt:lpstr>Životní úroveň</vt:lpstr>
      <vt:lpstr>Snímek 6</vt:lpstr>
      <vt:lpstr>Jak by s miliónovou výhrou naložili tito lidé:</vt:lpstr>
      <vt:lpstr>Důchodci</vt:lpstr>
      <vt:lpstr>Tomáš Rosický</vt:lpstr>
      <vt:lpstr>Bezdomovci</vt:lpstr>
      <vt:lpstr>Majitelé této vily</vt:lpstr>
      <vt:lpstr>Africké děti</vt:lpstr>
      <vt:lpstr>Ochránci ŽP - lesů</vt:lpstr>
      <vt:lpstr>Životní úroveň je posuzována podle:</vt:lpstr>
      <vt:lpstr>ŽIVOTNÍ ÚROVEŇ ZÁVISÍ:</vt:lpstr>
      <vt:lpstr>Porovnej kvalitu života lidí na fotografiích.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Hříbková Jitka</dc:creator>
  <cp:lastModifiedBy>Hříbková Jitka</cp:lastModifiedBy>
  <cp:revision>25</cp:revision>
  <dcterms:created xsi:type="dcterms:W3CDTF">2011-04-04T16:27:37Z</dcterms:created>
  <dcterms:modified xsi:type="dcterms:W3CDTF">2013-03-03T13:09:21Z</dcterms:modified>
</cp:coreProperties>
</file>