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3"/>
  </p:notesMasterIdLst>
  <p:sldIdLst>
    <p:sldId id="266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Arial" pitchFamily="34" charset="0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300" y="3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buFont typeface="Times New Roman" pitchFamily="16" charset="0"/>
              <a:buNone/>
              <a:defRPr/>
            </a:pPr>
            <a:endParaRPr lang="cs-CZ">
              <a:latin typeface="Arial" charset="0"/>
              <a:ea typeface="+mn-ea"/>
              <a:cs typeface="Arial Unicode MS" charset="0"/>
            </a:endParaRPr>
          </a:p>
        </p:txBody>
      </p:sp>
      <p:sp>
        <p:nvSpPr>
          <p:cNvPr id="15363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0775" cy="36972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2875" cy="4103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4282067" y="10155367"/>
            <a:ext cx="3275859" cy="534591"/>
          </a:xfrm>
          <a:prstGeom prst="rect">
            <a:avLst/>
          </a:prstGeom>
        </p:spPr>
        <p:txBody>
          <a:bodyPr lIns="104287" tIns="52144" rIns="104287" bIns="52144"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411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5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50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25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2362" cy="3698875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355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4462" cy="4105275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89025" y="2224088"/>
            <a:ext cx="4160838" cy="47593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02263" y="2224088"/>
            <a:ext cx="4160837" cy="47593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58063" y="-276225"/>
            <a:ext cx="2205037" cy="725963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-276225"/>
            <a:ext cx="6464300" cy="725963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1363" y="-276225"/>
            <a:ext cx="8604250" cy="113188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w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741363" y="-276225"/>
            <a:ext cx="8604250" cy="1131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89025" y="2224088"/>
            <a:ext cx="8474075" cy="4759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2808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pic>
        <p:nvPicPr>
          <p:cNvPr id="1028" name="Picture 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937500" y="6251575"/>
            <a:ext cx="1968500" cy="1057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000" b="1" i="1">
          <a:solidFill>
            <a:srgbClr val="E6E6E6"/>
          </a:solidFill>
          <a:latin typeface="+mj-lt"/>
          <a:ea typeface="Arial Unicode MS" pitchFamily="34" charset="-128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000" b="1" i="1">
          <a:solidFill>
            <a:srgbClr val="E6E6E6"/>
          </a:solidFill>
          <a:latin typeface="Arial" charset="0"/>
          <a:ea typeface="Arial Unicode MS" pitchFamily="34" charset="-128"/>
          <a:cs typeface="Arial Unicode MS" charset="0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000" b="1" i="1">
          <a:solidFill>
            <a:srgbClr val="E6E6E6"/>
          </a:solidFill>
          <a:latin typeface="Arial" charset="0"/>
          <a:ea typeface="Arial Unicode MS" pitchFamily="34" charset="-128"/>
          <a:cs typeface="Arial Unicode MS" charset="0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000" b="1" i="1">
          <a:solidFill>
            <a:srgbClr val="E6E6E6"/>
          </a:solidFill>
          <a:latin typeface="Arial" charset="0"/>
          <a:ea typeface="Arial Unicode MS" pitchFamily="34" charset="-128"/>
          <a:cs typeface="Arial Unicode MS" charset="0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000" b="1" i="1">
          <a:solidFill>
            <a:srgbClr val="E6E6E6"/>
          </a:solidFill>
          <a:latin typeface="Arial" charset="0"/>
          <a:ea typeface="Arial Unicode MS" pitchFamily="34" charset="-128"/>
          <a:cs typeface="Arial Unicode MS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 b="1" i="1">
          <a:solidFill>
            <a:srgbClr val="E6E6E6"/>
          </a:solidFill>
          <a:latin typeface="Arial" charset="0"/>
          <a:cs typeface="Arial Unicode MS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 b="1" i="1">
          <a:solidFill>
            <a:srgbClr val="E6E6E6"/>
          </a:solidFill>
          <a:latin typeface="Arial" charset="0"/>
          <a:cs typeface="Arial Unicode MS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 b="1" i="1">
          <a:solidFill>
            <a:srgbClr val="E6E6E6"/>
          </a:solidFill>
          <a:latin typeface="Arial" charset="0"/>
          <a:cs typeface="Arial Unicode MS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 b="1" i="1">
          <a:solidFill>
            <a:srgbClr val="E6E6E6"/>
          </a:solidFill>
          <a:latin typeface="Arial" charset="0"/>
          <a:cs typeface="Arial Unicode MS" charset="0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E6E6E6"/>
          </a:solidFill>
          <a:latin typeface="+mn-lt"/>
          <a:ea typeface="Arial Unicode MS" pitchFamily="34" charset="-128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E6E6E6"/>
          </a:solidFill>
          <a:latin typeface="+mn-lt"/>
          <a:ea typeface="Arial Unicode MS" pitchFamily="34" charset="-128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E6E6E6"/>
          </a:solidFill>
          <a:latin typeface="+mn-lt"/>
          <a:ea typeface="Arial Unicode MS" pitchFamily="34" charset="-128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E6E6E6"/>
          </a:solidFill>
          <a:latin typeface="+mn-lt"/>
          <a:ea typeface="Arial Unicode MS" pitchFamily="34" charset="-128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99CCFF"/>
          </a:solidFill>
          <a:latin typeface="+mn-lt"/>
          <a:ea typeface="Arial Unicode MS" pitchFamily="34" charset="-128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99CCFF"/>
          </a:solidFill>
          <a:latin typeface="+mn-lt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99CCFF"/>
          </a:solidFill>
          <a:latin typeface="+mn-lt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99CCFF"/>
          </a:solidFill>
          <a:latin typeface="+mn-lt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99CCFF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b/Senat_2833.jpg/800px-Senat_2833.jpg" TargetMode="External"/><Relationship Id="rId3" Type="http://schemas.openxmlformats.org/officeDocument/2006/relationships/hyperlink" Target="http://www.mzv.cz/public/a/20/55/901260_818938_Volby.jpg" TargetMode="External"/><Relationship Id="rId7" Type="http://schemas.openxmlformats.org/officeDocument/2006/relationships/hyperlink" Target="http://upload.wikimedia.org/wikipedia/commons/thumb/7/7d/Zasedac%C3%AD_s%C3%A1l_Poslaneck%C3%A9_sn%C4%9Bmovny.jpg/800px-Zasedac%C3%AD_s%C3%A1l_Poslaneck%C3%A9_sn%C4%9Bmovny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unovsk%C3%BD_pal%C3%A1c,_Sn%C4%9Bmovn%C3%AD_05.JPG" TargetMode="External"/><Relationship Id="rId11" Type="http://schemas.openxmlformats.org/officeDocument/2006/relationships/hyperlink" Target="http://www.certnakoze.cz/" TargetMode="External"/><Relationship Id="rId5" Type="http://schemas.openxmlformats.org/officeDocument/2006/relationships/hyperlink" Target="http://www.matkamest.cz/heritage-photos/65/168/2/valdstejnsky-palac/celkovy-pohlad-na-palac-z-valdstejnskeho-namesti.jpg" TargetMode="External"/><Relationship Id="rId10" Type="http://schemas.openxmlformats.org/officeDocument/2006/relationships/hyperlink" Target="http://letiste.cz/mapa/kr.gif" TargetMode="External"/><Relationship Id="rId4" Type="http://schemas.openxmlformats.org/officeDocument/2006/relationships/hyperlink" Target="http://nd03.jxs.cz/698/637/67829f9bf4_89259055_o2.jpg" TargetMode="External"/><Relationship Id="rId9" Type="http://schemas.openxmlformats.org/officeDocument/2006/relationships/hyperlink" Target="http://www.euinfo.brno.cz/galerie/obrazky/1193318875-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94818" y="604818"/>
            <a:ext cx="8970372" cy="63500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cs-CZ" sz="1800">
              <a:solidFill>
                <a:schemeClr val="tx1"/>
              </a:solidFill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079526" y="3303585"/>
          <a:ext cx="4262918" cy="957558"/>
        </p:xfrm>
        <a:graphic>
          <a:graphicData uri="http://schemas.openxmlformats.org/drawingml/2006/table">
            <a:tbl>
              <a:tblPr/>
              <a:tblGrid>
                <a:gridCol w="2196517"/>
                <a:gridCol w="2066401"/>
              </a:tblGrid>
              <a:tr h="319186">
                <a:tc>
                  <a:txBody>
                    <a:bodyPr/>
                    <a:lstStyle/>
                    <a:p>
                      <a:r>
                        <a:rPr lang="cs-CZ" sz="1400" b="1" dirty="0">
                          <a:latin typeface="Calibri"/>
                        </a:rPr>
                        <a:t>Autor: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Calibri"/>
                        </a:rPr>
                        <a:t>Mgr. Jitka Hříbková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319186">
                <a:tc>
                  <a:txBody>
                    <a:bodyPr/>
                    <a:lstStyle/>
                    <a:p>
                      <a:r>
                        <a:rPr lang="cs-CZ" sz="1400" b="1" dirty="0">
                          <a:latin typeface="Calibri"/>
                        </a:rPr>
                        <a:t>Číslo </a:t>
                      </a:r>
                      <a:r>
                        <a:rPr lang="cs-CZ" sz="1400" b="1" dirty="0" err="1">
                          <a:latin typeface="Calibri"/>
                        </a:rPr>
                        <a:t>DUMu</a:t>
                      </a:r>
                      <a:r>
                        <a:rPr lang="cs-CZ" sz="1400" b="1" dirty="0">
                          <a:latin typeface="Calibri"/>
                        </a:rPr>
                        <a:t>: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/>
                        </a:rPr>
                        <a:t>VkO7</a:t>
                      </a:r>
                      <a:r>
                        <a:rPr lang="cs-CZ" sz="1400" baseline="0" dirty="0" smtClean="0">
                          <a:latin typeface="Calibri"/>
                        </a:rPr>
                        <a:t> -  16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319186">
                <a:tc>
                  <a:txBody>
                    <a:bodyPr/>
                    <a:lstStyle/>
                    <a:p>
                      <a:r>
                        <a:rPr lang="cs-CZ" sz="1400" b="1" dirty="0">
                          <a:latin typeface="Calibri"/>
                        </a:rPr>
                        <a:t>Datum ověření ve </a:t>
                      </a:r>
                      <a:r>
                        <a:rPr lang="cs-CZ" sz="1400" b="1" dirty="0" smtClean="0">
                          <a:latin typeface="Calibri"/>
                        </a:rPr>
                        <a:t> výuce</a:t>
                      </a:r>
                      <a:r>
                        <a:rPr lang="cs-CZ" sz="1400" b="1" dirty="0">
                          <a:latin typeface="Calibri"/>
                        </a:rPr>
                        <a:t>: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/>
                        </a:rPr>
                        <a:t>26. 4. 2011</a:t>
                      </a:r>
                      <a:endParaRPr lang="cs-CZ" sz="2000" dirty="0"/>
                    </a:p>
                  </a:txBody>
                  <a:tcPr marL="100806" marR="100806" marT="50398" marB="5039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832970" y="6399229"/>
            <a:ext cx="6906392" cy="359413"/>
          </a:xfrm>
          <a:prstGeom prst="rect">
            <a:avLst/>
          </a:prstGeom>
        </p:spPr>
        <p:txBody>
          <a:bodyPr wrap="square" lIns="100794" tIns="50397" rIns="100794" bIns="50397">
            <a:spAutoFit/>
          </a:bodyPr>
          <a:lstStyle/>
          <a:p>
            <a:r>
              <a:rPr lang="cs-CZ" sz="1800" u="sng" dirty="0">
                <a:solidFill>
                  <a:schemeClr val="tx1"/>
                </a:solidFill>
                <a:latin typeface="Calibri" pitchFamily="34" charset="0"/>
              </a:rPr>
              <a:t>Téma: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Volby ČR</a:t>
            </a:r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32970" y="5992108"/>
            <a:ext cx="3525043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cs-CZ" sz="1800" u="sng" dirty="0" err="1">
                <a:solidFill>
                  <a:schemeClr val="tx1"/>
                </a:solidFill>
                <a:latin typeface="Calibri" pitchFamily="34" charset="0"/>
              </a:rPr>
              <a:t>Tématický</a:t>
            </a:r>
            <a:r>
              <a:rPr lang="cs-CZ" sz="1800" u="sng" dirty="0">
                <a:solidFill>
                  <a:schemeClr val="tx1"/>
                </a:solidFill>
                <a:latin typeface="Calibri" pitchFamily="34" charset="0"/>
              </a:rPr>
              <a:t> okruh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Řízení společnosti</a:t>
            </a:r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32970" y="5584988"/>
            <a:ext cx="3668608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cs-CZ" sz="1800" u="sng" dirty="0">
                <a:solidFill>
                  <a:schemeClr val="tx1"/>
                </a:solidFill>
                <a:latin typeface="Calibri" pitchFamily="34" charset="0"/>
              </a:rPr>
              <a:t>Vzdělávací obor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Výchova k občanství</a:t>
            </a:r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2970" y="5177868"/>
            <a:ext cx="3752990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cs-CZ" sz="1800" u="sng" dirty="0">
                <a:solidFill>
                  <a:schemeClr val="tx1"/>
                </a:solidFill>
                <a:latin typeface="Calibri" pitchFamily="34" charset="0"/>
              </a:rPr>
              <a:t>Vzdělávací oblast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: Člověk a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společnost</a:t>
            </a:r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32970" y="4770748"/>
            <a:ext cx="1549053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cs-CZ" sz="1800" u="sng" dirty="0">
                <a:solidFill>
                  <a:schemeClr val="tx1"/>
                </a:solidFill>
                <a:latin typeface="Calibri" pitchFamily="34" charset="0"/>
              </a:rPr>
              <a:t>Ročník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sedmý</a:t>
            </a:r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45020" y="2440697"/>
            <a:ext cx="3011954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da-DK" sz="1800" dirty="0">
                <a:solidFill>
                  <a:schemeClr val="tx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896950" y="2718349"/>
            <a:ext cx="3877576" cy="359413"/>
          </a:xfrm>
          <a:prstGeom prst="rect">
            <a:avLst/>
          </a:prstGeom>
        </p:spPr>
        <p:txBody>
          <a:bodyPr wrap="none" lIns="100794" tIns="50397" rIns="100794" bIns="50397">
            <a:spAutoFit/>
          </a:bodyPr>
          <a:lstStyle/>
          <a:p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 Číslo 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2971" y="1909622"/>
            <a:ext cx="1438589" cy="2173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1559" y="715355"/>
            <a:ext cx="6033170" cy="1318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6051" y="604818"/>
            <a:ext cx="8970372" cy="63500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91738" y="922320"/>
            <a:ext cx="7858998" cy="2935759"/>
          </a:xfrm>
          <a:prstGeom prst="rect">
            <a:avLst/>
          </a:prstGeom>
        </p:spPr>
        <p:txBody>
          <a:bodyPr wrap="square" lIns="100794" tIns="50397" rIns="100794" bIns="50397">
            <a:spAutoFit/>
          </a:bodyPr>
          <a:lstStyle/>
          <a:p>
            <a:r>
              <a:rPr lang="cs-CZ" sz="1800" b="1" u="sng" dirty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  <a:p>
            <a:endParaRPr lang="cs-CZ" sz="1800" b="1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800" b="1" dirty="0">
                <a:solidFill>
                  <a:schemeClr val="tx1"/>
                </a:solidFill>
                <a:latin typeface="Calibri" pitchFamily="34" charset="0"/>
              </a:rPr>
              <a:t>Digitální výukový materiál </a:t>
            </a:r>
            <a:r>
              <a:rPr lang="cs-CZ" sz="1800" b="1" dirty="0" smtClean="0">
                <a:solidFill>
                  <a:schemeClr val="tx1"/>
                </a:solidFill>
                <a:latin typeface="Calibri" pitchFamily="34" charset="0"/>
              </a:rPr>
              <a:t>VOLBY ČR je součástí výkladové hodiny.</a:t>
            </a:r>
          </a:p>
          <a:p>
            <a:endParaRPr lang="cs-CZ" sz="1800" b="1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Výklad </a:t>
            </a:r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je doplněn 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obrázkem z vlastní galerie a obrázky z internetu.</a:t>
            </a:r>
          </a:p>
          <a:p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  <a:p>
            <a:endParaRPr lang="cs-CZ" sz="1800" b="1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800" b="1" dirty="0">
                <a:solidFill>
                  <a:schemeClr val="tx1"/>
                </a:solidFill>
                <a:latin typeface="Calibri" pitchFamily="34" charset="0"/>
              </a:rPr>
              <a:t>Výukový materiál je určen pro žáky </a:t>
            </a:r>
            <a:r>
              <a:rPr lang="cs-CZ" sz="1800" b="1" dirty="0" smtClean="0">
                <a:solidFill>
                  <a:schemeClr val="tx1"/>
                </a:solidFill>
                <a:latin typeface="Calibri" pitchFamily="34" charset="0"/>
              </a:rPr>
              <a:t>7. ročníku.</a:t>
            </a:r>
          </a:p>
          <a:p>
            <a:endParaRPr lang="cs-CZ" sz="1800" b="1" dirty="0">
              <a:solidFill>
                <a:schemeClr val="tx1"/>
              </a:solidFill>
              <a:latin typeface="Calibri" pitchFamily="34" charset="0"/>
            </a:endParaRPr>
          </a:p>
          <a:p>
            <a:r>
              <a:rPr lang="cs-CZ" sz="1800" dirty="0">
                <a:solidFill>
                  <a:schemeClr val="tx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sz="18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endParaRPr lang="cs-CZ" sz="1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>
          <a:xfrm>
            <a:off x="539750" y="251445"/>
            <a:ext cx="9180513" cy="1368152"/>
          </a:xfrm>
        </p:spPr>
        <p:txBody>
          <a:bodyPr tIns="35280"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</a:pPr>
            <a:r>
              <a:rPr lang="cs-CZ" i="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i="0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i="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i="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i="0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i="0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i="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i="0" u="sng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pic>
        <p:nvPicPr>
          <p:cNvPr id="2054" name="Picture 6" descr="http://www.mzv.cz/public/7b/9a/f3/397014_226370_volby_psp_mzv_1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40112" y="1907629"/>
            <a:ext cx="3816424" cy="28623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0" y="5732463"/>
            <a:ext cx="3735388" cy="547687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792163" y="539750"/>
            <a:ext cx="8607425" cy="1135063"/>
          </a:xfrm>
        </p:spPr>
        <p:txBody>
          <a:bodyPr tIns="35280"/>
          <a:lstStyle/>
          <a:p>
            <a:pPr algn="l"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  <a:defRPr/>
            </a:pPr>
            <a:r>
              <a:rPr lang="cs-CZ" i="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</a:rPr>
              <a:t>Volební právo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76263" y="2266950"/>
            <a:ext cx="8812212" cy="4762500"/>
          </a:xfrm>
        </p:spPr>
        <p:txBody>
          <a:bodyPr/>
          <a:lstStyle/>
          <a:p>
            <a:pPr marL="501650" indent="-430213" eaLnBrk="1">
              <a:buClr>
                <a:srgbClr val="FF9966"/>
              </a:buClr>
              <a:buSzPct val="75000"/>
              <a:buFont typeface="StarSymbol" charset="0"/>
              <a:buChar char="➲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Aktivní - „může volit“</a:t>
            </a:r>
          </a:p>
          <a:p>
            <a:pPr marL="1654175" lvl="4" indent="-862013" eaLnBrk="1">
              <a:buClr>
                <a:srgbClr val="FF9966"/>
              </a:buClr>
              <a:buSzPct val="75000"/>
              <a:buFont typeface="Wingdings" pitchFamily="2" charset="2"/>
              <a:buChar char="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Občan ČR</a:t>
            </a:r>
          </a:p>
          <a:p>
            <a:pPr marL="1654175" lvl="4" indent="-862013" eaLnBrk="1">
              <a:buClr>
                <a:srgbClr val="FF9966"/>
              </a:buClr>
              <a:buSzPct val="75000"/>
              <a:buFont typeface="Wingdings" pitchFamily="2" charset="2"/>
              <a:buChar char="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Od věkové hranice 18 let</a:t>
            </a:r>
          </a:p>
          <a:p>
            <a:pPr marL="501650" indent="-430213" eaLnBrk="1">
              <a:buClrTx/>
              <a:buSzTx/>
              <a:buFontTx/>
              <a:buNone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endParaRPr lang="cs-CZ" dirty="0" smtClean="0">
              <a:solidFill>
                <a:srgbClr val="FF0000"/>
              </a:solidFill>
            </a:endParaRPr>
          </a:p>
          <a:p>
            <a:pPr marL="501650" indent="-430213" eaLnBrk="1">
              <a:buClr>
                <a:srgbClr val="FF9966"/>
              </a:buClr>
              <a:buSzPct val="75000"/>
              <a:buFont typeface="StarSymbol" charset="0"/>
              <a:buChar char="➲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Pasivní - „může být volen</a:t>
            </a:r>
            <a:r>
              <a:rPr lang="cs-CZ" dirty="0" smtClean="0">
                <a:solidFill>
                  <a:srgbClr val="FF0000"/>
                </a:solidFill>
              </a:rPr>
              <a:t>“</a:t>
            </a:r>
          </a:p>
          <a:p>
            <a:pPr marL="1654175" lvl="4" indent="-862013" eaLnBrk="1">
              <a:buClr>
                <a:srgbClr val="FF9966"/>
              </a:buClr>
              <a:buSzPct val="75000"/>
              <a:buFont typeface="Wingdings" pitchFamily="2" charset="2"/>
              <a:buChar char="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Bezúhonný občan ČR</a:t>
            </a:r>
          </a:p>
          <a:p>
            <a:pPr marL="1654175" lvl="4" indent="-862013" eaLnBrk="1">
              <a:buClr>
                <a:srgbClr val="FF9966"/>
              </a:buClr>
              <a:buSzPct val="75000"/>
              <a:buFont typeface="Wingdings" pitchFamily="2" charset="2"/>
              <a:buChar char="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Aktivní volební právo</a:t>
            </a:r>
          </a:p>
          <a:p>
            <a:pPr marL="1654175" lvl="4" indent="-862013" eaLnBrk="1">
              <a:buClr>
                <a:srgbClr val="FF9966"/>
              </a:buClr>
              <a:buSzPct val="75000"/>
              <a:buFont typeface="Wingdings" pitchFamily="2" charset="2"/>
              <a:buChar char=""/>
              <a:tabLst>
                <a:tab pos="501650" algn="l"/>
                <a:tab pos="876300" algn="l"/>
                <a:tab pos="1595438" algn="l"/>
                <a:tab pos="2314575" algn="l"/>
                <a:tab pos="3033713" algn="l"/>
                <a:tab pos="3752850" algn="l"/>
                <a:tab pos="4471988" algn="l"/>
                <a:tab pos="5191125" algn="l"/>
                <a:tab pos="5910263" algn="l"/>
                <a:tab pos="6629400" algn="l"/>
                <a:tab pos="7348538" algn="l"/>
                <a:tab pos="8067675" algn="l"/>
                <a:tab pos="8786813" algn="l"/>
                <a:tab pos="9505950" algn="l"/>
                <a:tab pos="10225088" algn="l"/>
                <a:tab pos="10944225" algn="l"/>
              </a:tabLst>
            </a:pPr>
            <a:r>
              <a:rPr lang="cs-CZ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Od věkové hranice 18, 21, resp. 40 let (viz. dále)</a:t>
            </a:r>
          </a:p>
        </p:txBody>
      </p:sp>
      <p:pic>
        <p:nvPicPr>
          <p:cNvPr id="15362" name="Picture 2" descr="http://nd03.jxs.cz/698/637/67829f9bf4_89259055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4408" y="251445"/>
            <a:ext cx="3810000" cy="2667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http://www.matkamest.cz/heritage-photos/65/168/2/valdstejnsky-palac/celkovy-pohlad-na-palac-z-valdstejnskeho-names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4408" y="3707829"/>
            <a:ext cx="3499148" cy="26243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314" name="Picture 2" descr="http://upload.wikimedia.org/wikipedia/commons/b/b7/Thunovsk%C3%BD_pal%C3%A1c%2C_Sn%C4%9Bmovn%C3%AD_0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7824" y="3707829"/>
            <a:ext cx="3600400" cy="27003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752475" y="179388"/>
            <a:ext cx="8607425" cy="1135062"/>
          </a:xfrm>
        </p:spPr>
        <p:txBody>
          <a:bodyPr tIns="35280"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  <a:defRPr/>
            </a:pPr>
            <a:r>
              <a:rPr lang="cs-CZ" i="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</a:rPr>
              <a:t>Parlamentní volby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47700" y="1403350"/>
            <a:ext cx="8812213" cy="935038"/>
          </a:xfrm>
        </p:spPr>
        <p:txBody>
          <a:bodyPr/>
          <a:lstStyle/>
          <a:p>
            <a:pPr algn="ctr" eaLnBrk="1">
              <a:tabLst>
                <a:tab pos="503238" algn="l"/>
                <a:tab pos="877888" algn="l"/>
                <a:tab pos="1597025" algn="l"/>
                <a:tab pos="2316163" algn="l"/>
                <a:tab pos="3035300" algn="l"/>
                <a:tab pos="3754438" algn="l"/>
                <a:tab pos="4473575" algn="l"/>
                <a:tab pos="5192713" algn="l"/>
                <a:tab pos="5911850" algn="l"/>
                <a:tab pos="6630988" algn="l"/>
                <a:tab pos="7350125" algn="l"/>
                <a:tab pos="8069263" algn="l"/>
                <a:tab pos="8788400" algn="l"/>
                <a:tab pos="9507538" algn="l"/>
                <a:tab pos="10226675" algn="l"/>
                <a:tab pos="10945813" algn="l"/>
              </a:tabLst>
            </a:pP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Volby do Parlamentu ČR</a:t>
            </a:r>
          </a:p>
          <a:p>
            <a:pPr algn="ctr" eaLnBrk="1">
              <a:tabLst>
                <a:tab pos="503238" algn="l"/>
                <a:tab pos="877888" algn="l"/>
                <a:tab pos="1597025" algn="l"/>
                <a:tab pos="2316163" algn="l"/>
                <a:tab pos="3035300" algn="l"/>
                <a:tab pos="3754438" algn="l"/>
                <a:tab pos="4473575" algn="l"/>
                <a:tab pos="5192713" algn="l"/>
                <a:tab pos="5911850" algn="l"/>
                <a:tab pos="6630988" algn="l"/>
                <a:tab pos="7350125" algn="l"/>
                <a:tab pos="8069263" algn="l"/>
                <a:tab pos="8788400" algn="l"/>
                <a:tab pos="9507538" algn="l"/>
                <a:tab pos="10226675" algn="l"/>
                <a:tab pos="10945813" algn="l"/>
              </a:tabLst>
            </a:pPr>
            <a:r>
              <a:rPr lang="cs-CZ" dirty="0" smtClean="0"/>
              <a:t> </a:t>
            </a:r>
          </a:p>
        </p:txBody>
      </p:sp>
      <p:graphicFrame>
        <p:nvGraphicFramePr>
          <p:cNvPr id="6147" name="Group 3"/>
          <p:cNvGraphicFramePr>
            <a:graphicFrameLocks noGrp="1"/>
          </p:cNvGraphicFramePr>
          <p:nvPr/>
        </p:nvGraphicFramePr>
        <p:xfrm>
          <a:off x="179388" y="2771775"/>
          <a:ext cx="9723437" cy="885876"/>
        </p:xfrm>
        <a:graphic>
          <a:graphicData uri="http://schemas.openxmlformats.org/drawingml/2006/table">
            <a:tbl>
              <a:tblPr/>
              <a:tblGrid>
                <a:gridCol w="4862512"/>
                <a:gridCol w="4860925"/>
              </a:tblGrid>
              <a:tr h="57626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5000"/>
                        </a:lnSpc>
                        <a:spcBef>
                          <a:spcPts val="65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0" algn="l"/>
                          <a:tab pos="717550" algn="l"/>
                          <a:tab pos="1436688" algn="l"/>
                          <a:tab pos="2155825" algn="l"/>
                          <a:tab pos="2874963" algn="l"/>
                          <a:tab pos="3594100" algn="l"/>
                          <a:tab pos="4313238" algn="l"/>
                          <a:tab pos="5032375" algn="l"/>
                          <a:tab pos="5751513" algn="l"/>
                          <a:tab pos="6470650" algn="l"/>
                          <a:tab pos="7189788" algn="l"/>
                          <a:tab pos="7908925" algn="l"/>
                          <a:tab pos="8628063" algn="l"/>
                          <a:tab pos="9347200" algn="l"/>
                          <a:tab pos="10066338" algn="l"/>
                          <a:tab pos="10785475" algn="l"/>
                        </a:tabLst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n-lt"/>
                          <a:ea typeface="Arial Unicode MS" pitchFamily="34" charset="-128"/>
                          <a:cs typeface="Arial Unicode MS" pitchFamily="34" charset="-128"/>
                        </a:rPr>
                        <a:t>Volby do Poslanecké sněmovny</a:t>
                      </a:r>
                    </a:p>
                  </a:txBody>
                  <a:tcPr marL="90000" marR="90000" marT="86220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5000"/>
                        </a:lnSpc>
                        <a:spcBef>
                          <a:spcPts val="65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0" algn="l"/>
                          <a:tab pos="717550" algn="l"/>
                          <a:tab pos="1436688" algn="l"/>
                          <a:tab pos="2155825" algn="l"/>
                          <a:tab pos="2874963" algn="l"/>
                          <a:tab pos="3594100" algn="l"/>
                          <a:tab pos="4313238" algn="l"/>
                          <a:tab pos="5032375" algn="l"/>
                          <a:tab pos="5751513" algn="l"/>
                          <a:tab pos="6470650" algn="l"/>
                          <a:tab pos="7189788" algn="l"/>
                          <a:tab pos="7908925" algn="l"/>
                          <a:tab pos="8628063" algn="l"/>
                          <a:tab pos="9347200" algn="l"/>
                          <a:tab pos="10066338" algn="l"/>
                          <a:tab pos="10785475" algn="l"/>
                        </a:tabLst>
                      </a:pPr>
                      <a:r>
                        <a:rPr kumimoji="0" lang="cs-CZ" sz="2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n-lt"/>
                          <a:ea typeface="Arial Unicode MS" pitchFamily="34" charset="-128"/>
                          <a:cs typeface="Arial Unicode MS" pitchFamily="34" charset="-128"/>
                        </a:rPr>
                        <a:t>Volby do Senátu</a:t>
                      </a:r>
                    </a:p>
                  </a:txBody>
                  <a:tcPr marL="90000" marR="90000" marT="86220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</a:tbl>
          </a:graphicData>
        </a:graphic>
      </p:graphicFrame>
      <p:sp>
        <p:nvSpPr>
          <p:cNvPr id="4108" name="Line 15"/>
          <p:cNvSpPr>
            <a:spLocks noChangeShapeType="1"/>
          </p:cNvSpPr>
          <p:nvPr/>
        </p:nvSpPr>
        <p:spPr bwMode="auto">
          <a:xfrm flipH="1">
            <a:off x="2517775" y="1908175"/>
            <a:ext cx="2524125" cy="792163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9" name="Line 16"/>
          <p:cNvSpPr>
            <a:spLocks noChangeShapeType="1"/>
          </p:cNvSpPr>
          <p:nvPr/>
        </p:nvSpPr>
        <p:spPr bwMode="auto">
          <a:xfrm>
            <a:off x="5040313" y="1908175"/>
            <a:ext cx="2447925" cy="792163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675313" y="6954838"/>
            <a:ext cx="3294062" cy="317500"/>
          </a:xfrm>
          <a:prstGeom prst="rect">
            <a:avLst/>
          </a:prstGeom>
        </p:spPr>
        <p:txBody>
          <a:bodyPr lIns="100794" tIns="50397" rIns="100794" bIns="50397" anchor="ctr"/>
          <a:lstStyle/>
          <a:p>
            <a:pPr algn="ctr" defTabSz="1007943" fontAlgn="auto" hangingPunct="1">
              <a:lnSpc>
                <a:spcPct val="100000"/>
              </a:lnSpc>
              <a:spcAft>
                <a:spcPts val="0"/>
              </a:spcAft>
              <a:buClrTx/>
              <a:buSzTx/>
              <a:defRPr/>
            </a:pP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Valdštejnský palác</a:t>
            </a:r>
            <a:endParaRPr lang="cs-CZ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936625" y="6948488"/>
            <a:ext cx="3292475" cy="317500"/>
          </a:xfrm>
          <a:prstGeom prst="rect">
            <a:avLst/>
          </a:prstGeom>
        </p:spPr>
        <p:txBody>
          <a:bodyPr lIns="100794" tIns="50397" rIns="100794" bIns="50397" anchor="ctr"/>
          <a:lstStyle/>
          <a:p>
            <a:pPr algn="ctr" defTabSz="1007943" fontAlgn="auto" hangingPunct="1">
              <a:lnSpc>
                <a:spcPct val="100000"/>
              </a:lnSpc>
              <a:spcAft>
                <a:spcPts val="0"/>
              </a:spcAft>
              <a:buClrTx/>
              <a:buSzTx/>
              <a:defRPr/>
            </a:pPr>
            <a:r>
              <a:rPr lang="cs-CZ" b="1" u="sng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Thunovský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 palác</a:t>
            </a:r>
            <a:endParaRPr lang="cs-CZ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792163" y="395288"/>
            <a:ext cx="8605837" cy="1133475"/>
          </a:xfrm>
        </p:spPr>
        <p:txBody>
          <a:bodyPr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</a:pPr>
            <a:r>
              <a:rPr lang="cs-CZ" i="0" u="sng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Volby do Poslanecké sněmovny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0363" y="1692275"/>
            <a:ext cx="5040312" cy="5508625"/>
          </a:xfrm>
        </p:spPr>
        <p:txBody>
          <a:bodyPr/>
          <a:lstStyle/>
          <a:p>
            <a:pPr marL="341313" indent="-341313" algn="just" eaLnBrk="1"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Konají se jednou za 4 roky</a:t>
            </a:r>
          </a:p>
          <a:p>
            <a:pPr marL="341313" indent="-341313" algn="just" eaLnBrk="1"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Probíhají poměrným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sy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stémem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Zvoleno je 200 poslanců</a:t>
            </a:r>
          </a:p>
          <a:p>
            <a:pPr marL="341313" indent="-341313" algn="just" eaLnBrk="1"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Poslancem může být občan ČR s aktivním volebním právem starší 21 let </a:t>
            </a:r>
          </a:p>
        </p:txBody>
      </p:sp>
      <p:pic>
        <p:nvPicPr>
          <p:cNvPr id="11266" name="Picture 2" descr="Soubor:Zasedací sál Poslanecké sněmov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8424" y="2699717"/>
            <a:ext cx="3672408" cy="27543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792163" y="395288"/>
            <a:ext cx="8605837" cy="1133475"/>
          </a:xfrm>
        </p:spPr>
        <p:txBody>
          <a:bodyPr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  <a:defRPr/>
            </a:pPr>
            <a:r>
              <a:rPr lang="cs-CZ" i="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</a:rPr>
              <a:t>Volby do Senátu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0363" y="1692275"/>
            <a:ext cx="5111997" cy="5867400"/>
          </a:xfrm>
        </p:spPr>
        <p:txBody>
          <a:bodyPr/>
          <a:lstStyle/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Konají se jednou za 2 roky v jedné třetině z 81 volebních obvodů</a:t>
            </a:r>
          </a:p>
          <a:p>
            <a:pPr marL="341313" indent="-341313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 většinovým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systémem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Senátoři jsou voleni na 6 let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Senátorem může být občan ČR s aktivním volebním právem starší 40 let </a:t>
            </a:r>
          </a:p>
        </p:txBody>
      </p:sp>
      <p:pic>
        <p:nvPicPr>
          <p:cNvPr id="9218" name="Picture 2" descr="Soubor:Senat 283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8384" y="2555701"/>
            <a:ext cx="4176464" cy="29548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792163" y="395288"/>
            <a:ext cx="8605837" cy="1133475"/>
          </a:xfrm>
        </p:spPr>
        <p:txBody>
          <a:bodyPr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  <a:defRPr/>
            </a:pPr>
            <a:r>
              <a:rPr lang="cs-CZ" i="0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</a:rPr>
              <a:t>Volby do Evropského parlamentu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0363" y="2052638"/>
            <a:ext cx="4895973" cy="5867400"/>
          </a:xfrm>
        </p:spPr>
        <p:txBody>
          <a:bodyPr/>
          <a:lstStyle/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Konají se jednou za 5 let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Poslancem EP za ČR může být občan EU, starší 21 let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Česká republika má v EP 22 poslaneckých křesel z celkového počtu </a:t>
            </a:r>
            <a:r>
              <a:rPr lang="cs-CZ" b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754 poslanců</a:t>
            </a:r>
            <a:endParaRPr lang="cs-CZ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32400" y="1979637"/>
            <a:ext cx="3779838" cy="39592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3338" y="179388"/>
            <a:ext cx="8605837" cy="1133475"/>
          </a:xfrm>
        </p:spPr>
        <p:txBody>
          <a:bodyPr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</a:pPr>
            <a:r>
              <a:rPr lang="cs-CZ" i="0" u="sng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Volby do zastupitelstev krajů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0363" y="1547813"/>
            <a:ext cx="4679949" cy="5472112"/>
          </a:xfrm>
        </p:spPr>
        <p:txBody>
          <a:bodyPr/>
          <a:lstStyle/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Konají se jednou za 4 roky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Probíhají poměrným systémem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Krajským zastupitelem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může být občan ČR starší 18 let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rgbClr val="FF6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Česká republika je členěna na 13 (+1) samosprávných krajů – volič volí do „svého“ kraje (trvalý pobyt)</a:t>
            </a:r>
          </a:p>
        </p:txBody>
      </p:sp>
      <p:pic>
        <p:nvPicPr>
          <p:cNvPr id="8198" name="Picture 6" descr="http://www.zzskhk.cz/files/obrazky/mapa-kraj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6336" y="2339677"/>
            <a:ext cx="4536504" cy="27461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3" name="Picture 7" descr="Dyjákovice, Obecní úřad, čarodějni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6377" y="1259557"/>
            <a:ext cx="3384376" cy="45125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647700" y="107950"/>
            <a:ext cx="7958138" cy="1133475"/>
          </a:xfrm>
        </p:spPr>
        <p:txBody>
          <a:bodyPr/>
          <a:lstStyle/>
          <a:p>
            <a:pPr eaLnBrk="1">
              <a:tabLst>
                <a:tab pos="0" algn="l"/>
                <a:tab pos="717550" algn="l"/>
                <a:tab pos="1436688" algn="l"/>
                <a:tab pos="2155825" algn="l"/>
                <a:tab pos="2874963" algn="l"/>
                <a:tab pos="3594100" algn="l"/>
                <a:tab pos="4313238" algn="l"/>
                <a:tab pos="5032375" algn="l"/>
                <a:tab pos="5751513" algn="l"/>
                <a:tab pos="6470650" algn="l"/>
                <a:tab pos="7189788" algn="l"/>
                <a:tab pos="7908925" algn="l"/>
                <a:tab pos="8628063" algn="l"/>
                <a:tab pos="9347200" algn="l"/>
                <a:tab pos="10066338" algn="l"/>
                <a:tab pos="10785475" algn="l"/>
              </a:tabLst>
              <a:defRPr/>
            </a:pPr>
            <a:r>
              <a:rPr lang="cs-CZ" i="0" u="sng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</a:rPr>
              <a:t>Volby do zastupitelstev obcí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9388" y="1306513"/>
            <a:ext cx="5076948" cy="5894387"/>
          </a:xfrm>
        </p:spPr>
        <p:txBody>
          <a:bodyPr/>
          <a:lstStyle/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Komunální volby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Konají se jednou za 4 roky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Probíhají poměrným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stémem</a:t>
            </a:r>
            <a:endParaRPr lang="cs-CZ" sz="28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Obecním zastupitelem </a:t>
            </a:r>
            <a:r>
              <a:rPr lang="cs-CZ" sz="2800" b="1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-že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 občan ČR starší 18 let s trvalým pobytem v obci</a:t>
            </a: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None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endParaRPr lang="cs-CZ" sz="28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1313" indent="-341313" algn="just" eaLnBrk="1">
              <a:lnSpc>
                <a:spcPct val="83000"/>
              </a:lnSpc>
              <a:buFont typeface="Arial" pitchFamily="34" charset="0"/>
              <a:buChar char="•"/>
              <a:tabLst>
                <a:tab pos="341313" algn="l"/>
                <a:tab pos="715963" algn="l"/>
                <a:tab pos="1435100" algn="l"/>
                <a:tab pos="2154238" algn="l"/>
                <a:tab pos="2873375" algn="l"/>
                <a:tab pos="3592513" algn="l"/>
                <a:tab pos="4311650" algn="l"/>
                <a:tab pos="5030788" algn="l"/>
                <a:tab pos="5749925" algn="l"/>
                <a:tab pos="6469063" algn="l"/>
                <a:tab pos="7188200" algn="l"/>
                <a:tab pos="7907338" algn="l"/>
                <a:tab pos="8626475" algn="l"/>
                <a:tab pos="9345613" algn="l"/>
                <a:tab pos="10064750" algn="l"/>
                <a:tab pos="10783888" algn="l"/>
              </a:tabLst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Volič volí do zastupitelstva obce, v níž má trvalý pobyt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503238" y="6443663"/>
            <a:ext cx="9037637" cy="3159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0" tIns="28080" rIns="0" bIns="0"/>
          <a:lstStyle/>
          <a:p>
            <a:pPr marL="341313" indent="-341313">
              <a:lnSpc>
                <a:spcPct val="83000"/>
              </a:lnSpc>
              <a:tabLst>
                <a:tab pos="0" algn="l"/>
                <a:tab pos="374650" algn="l"/>
                <a:tab pos="1093788" algn="l"/>
                <a:tab pos="1812925" algn="l"/>
                <a:tab pos="2532063" algn="l"/>
                <a:tab pos="3251200" algn="l"/>
                <a:tab pos="3970338" algn="l"/>
                <a:tab pos="4689475" algn="l"/>
                <a:tab pos="5408613" algn="l"/>
                <a:tab pos="6127750" algn="l"/>
                <a:tab pos="6846888" algn="l"/>
                <a:tab pos="7566025" algn="l"/>
                <a:tab pos="8285163" algn="l"/>
                <a:tab pos="9004300" algn="l"/>
                <a:tab pos="9723438" algn="l"/>
                <a:tab pos="10442575" algn="l"/>
              </a:tabLst>
            </a:pPr>
            <a:r>
              <a:rPr lang="cs-CZ" sz="2800" b="1" dirty="0" smtClean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starostu vaší obce?</a:t>
            </a:r>
          </a:p>
          <a:p>
            <a:pPr marL="341313" indent="-341313">
              <a:lnSpc>
                <a:spcPct val="83000"/>
              </a:lnSpc>
              <a:tabLst>
                <a:tab pos="0" algn="l"/>
                <a:tab pos="374650" algn="l"/>
                <a:tab pos="1093788" algn="l"/>
                <a:tab pos="1812925" algn="l"/>
                <a:tab pos="2532063" algn="l"/>
                <a:tab pos="3251200" algn="l"/>
                <a:tab pos="3970338" algn="l"/>
                <a:tab pos="4689475" algn="l"/>
                <a:tab pos="5408613" algn="l"/>
                <a:tab pos="6127750" algn="l"/>
                <a:tab pos="6846888" algn="l"/>
                <a:tab pos="7566025" algn="l"/>
                <a:tab pos="8285163" algn="l"/>
                <a:tab pos="9004300" algn="l"/>
                <a:tab pos="9723438" algn="l"/>
                <a:tab pos="10442575" algn="l"/>
              </a:tabLst>
            </a:pPr>
            <a:r>
              <a:rPr lang="cs-CZ" sz="2800" b="1" dirty="0" smtClean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</a:t>
            </a:r>
            <a:r>
              <a:rPr lang="cs-CZ" sz="2800" b="1" dirty="0">
                <a:solidFill>
                  <a:srgbClr val="DC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aspoň některé zastupitele vaší obce?</a:t>
            </a:r>
          </a:p>
          <a:p>
            <a:pPr marL="341313" indent="-341313">
              <a:lnSpc>
                <a:spcPct val="83000"/>
              </a:lnSpc>
              <a:buFont typeface="Arial" pitchFamily="34" charset="0"/>
              <a:buNone/>
              <a:tabLst>
                <a:tab pos="0" algn="l"/>
                <a:tab pos="374650" algn="l"/>
                <a:tab pos="1093788" algn="l"/>
                <a:tab pos="1812925" algn="l"/>
                <a:tab pos="2532063" algn="l"/>
                <a:tab pos="3251200" algn="l"/>
                <a:tab pos="3970338" algn="l"/>
                <a:tab pos="4689475" algn="l"/>
                <a:tab pos="5408613" algn="l"/>
                <a:tab pos="6127750" algn="l"/>
                <a:tab pos="6846888" algn="l"/>
                <a:tab pos="7566025" algn="l"/>
                <a:tab pos="8285163" algn="l"/>
                <a:tab pos="9004300" algn="l"/>
                <a:tab pos="9723438" algn="l"/>
                <a:tab pos="10442575" algn="l"/>
              </a:tabLst>
            </a:pPr>
            <a:endParaRPr lang="cs-CZ" sz="3200" dirty="0">
              <a:solidFill>
                <a:srgbClr val="E6E6E6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9832" y="251445"/>
            <a:ext cx="8604250" cy="1131888"/>
          </a:xfrm>
        </p:spPr>
        <p:txBody>
          <a:bodyPr/>
          <a:lstStyle/>
          <a:p>
            <a:r>
              <a:rPr lang="cs-CZ" sz="6000" i="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6000" i="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800" y="1259557"/>
            <a:ext cx="9361040" cy="5723857"/>
          </a:xfrm>
        </p:spPr>
        <p:txBody>
          <a:bodyPr/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tx1"/>
                </a:solidFill>
              </a:rPr>
              <a:t>Janošková, D. a kol., Občanská výchova 7 s blokem rodinná výchova, </a:t>
            </a:r>
            <a:r>
              <a:rPr lang="cs-CZ" sz="1400" b="1" dirty="0" err="1" smtClean="0">
                <a:solidFill>
                  <a:schemeClr val="tx1"/>
                </a:solidFill>
              </a:rPr>
              <a:t>Fraus</a:t>
            </a:r>
            <a:r>
              <a:rPr lang="cs-CZ" sz="1400" b="1" dirty="0" smtClean="0">
                <a:solidFill>
                  <a:schemeClr val="tx1"/>
                </a:solidFill>
              </a:rPr>
              <a:t>, 2004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tx1"/>
                </a:solidFill>
              </a:rPr>
              <a:t>Vlastní galerie – obrázek str. 10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mzv.cz</a:t>
            </a:r>
            <a:r>
              <a:rPr lang="cs-CZ" sz="1400" dirty="0" smtClean="0">
                <a:hlinkClick r:id="rId3"/>
              </a:rPr>
              <a:t>/public/a/20/55/901260_818938_Volby.</a:t>
            </a:r>
            <a:r>
              <a:rPr lang="cs-CZ" sz="1400" dirty="0" err="1" smtClean="0">
                <a:hlinkClick r:id="rId3"/>
              </a:rPr>
              <a:t>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http://nd03.jxs.cz/698/637/67829f9bf4_89259055_o2.jpg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matkamest.cz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heritage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photos</a:t>
            </a:r>
            <a:r>
              <a:rPr lang="cs-CZ" sz="1400" dirty="0" smtClean="0">
                <a:hlinkClick r:id="rId5"/>
              </a:rPr>
              <a:t>/65/168/2/</a:t>
            </a:r>
            <a:r>
              <a:rPr lang="cs-CZ" sz="1400" dirty="0" err="1" smtClean="0">
                <a:hlinkClick r:id="rId5"/>
              </a:rPr>
              <a:t>valdstejnsky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palac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celkovy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pohlad</a:t>
            </a:r>
            <a:r>
              <a:rPr lang="cs-CZ" sz="1400" dirty="0" smtClean="0">
                <a:hlinkClick r:id="rId5"/>
              </a:rPr>
              <a:t>-na-</a:t>
            </a:r>
            <a:r>
              <a:rPr lang="cs-CZ" sz="1400" dirty="0" err="1" smtClean="0">
                <a:hlinkClick r:id="rId5"/>
              </a:rPr>
              <a:t>palac</a:t>
            </a:r>
            <a:r>
              <a:rPr lang="cs-CZ" sz="1400" dirty="0" smtClean="0">
                <a:hlinkClick r:id="rId5"/>
              </a:rPr>
              <a:t>-z-</a:t>
            </a:r>
            <a:r>
              <a:rPr lang="cs-CZ" sz="1400" dirty="0" err="1" smtClean="0">
                <a:hlinkClick r:id="rId5"/>
              </a:rPr>
              <a:t>valdstejnskeho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namesti.jpg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http://cs.wikipedia.org/wiki/Soubor:Thunovsk%C3%BD_pal%C3%A1c,_Sn%C4%9Bmovn%C3%AD_05.JPG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7"/>
              </a:rPr>
              <a:t>http://upload.wikimedia.org/wikipedia/commons/thumb/7/7d/Zasedac%C3%AD_s%C3%A1l_Poslaneck%C3%A9_sn%C4%9Bmovny.jpg/800px-Zasedac%C3%AD_s%C3%A1l_Poslaneck%C3%A9_sn%C4%9Bmovny.jpg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http://upload.wikimedia.org/wikipedia/commons/thumb/0/0b/Senat_2833.jpg/800px-Senat_2833.jpg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euinfo.brno.cz</a:t>
            </a:r>
            <a:r>
              <a:rPr lang="cs-CZ" sz="1400" dirty="0" smtClean="0">
                <a:hlinkClick r:id="rId9"/>
              </a:rPr>
              <a:t>/galerie/</a:t>
            </a:r>
            <a:r>
              <a:rPr lang="cs-CZ" sz="1400" dirty="0" err="1" smtClean="0">
                <a:hlinkClick r:id="rId9"/>
              </a:rPr>
              <a:t>obrazky</a:t>
            </a:r>
            <a:r>
              <a:rPr lang="cs-CZ" sz="1400" dirty="0" smtClean="0">
                <a:hlinkClick r:id="rId9"/>
              </a:rPr>
              <a:t>/1193318875-v.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400" dirty="0" smtClean="0">
                <a:hlinkClick r:id="rId10"/>
              </a:rPr>
              <a:t>http://letiste.cz/mapa/kr.gif</a:t>
            </a: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4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800" b="1" dirty="0" smtClean="0">
              <a:solidFill>
                <a:schemeClr val="tx1"/>
              </a:solidFill>
            </a:endParaRPr>
          </a:p>
          <a:p>
            <a:endParaRPr lang="cs-CZ" sz="1800" b="1" dirty="0" smtClean="0">
              <a:solidFill>
                <a:schemeClr val="tx1"/>
              </a:solidFill>
            </a:endParaRPr>
          </a:p>
          <a:p>
            <a:endParaRPr lang="cs-CZ" sz="1800" b="1" dirty="0" smtClean="0">
              <a:solidFill>
                <a:schemeClr val="tx1"/>
              </a:solidFill>
              <a:hlinkClick r:id="rId11"/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"/>
        <a:cs typeface="Arial Unicode MS"/>
      </a:majorFont>
      <a:minorFont>
        <a:latin typeface="Arial"/>
        <a:ea typeface="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 Unicode M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 Unicode MS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425</Words>
  <Application>Microsoft Office PowerPoint</Application>
  <PresentationFormat>Vlastní</PresentationFormat>
  <Paragraphs>111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Volby v ČR</vt:lpstr>
      <vt:lpstr>Volební právo</vt:lpstr>
      <vt:lpstr>Parlamentní volby</vt:lpstr>
      <vt:lpstr>Volby do Poslanecké sněmovny</vt:lpstr>
      <vt:lpstr>Volby do Senátu</vt:lpstr>
      <vt:lpstr>Volby do Evropského parlamentu</vt:lpstr>
      <vt:lpstr>Volby do zastupitelstev krajů</vt:lpstr>
      <vt:lpstr>Volby do zastupitelstev obcí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Doporučení strategie</dc:title>
  <dc:creator>zs zs</dc:creator>
  <dc:description>Uvedení vývoje a alternativ, doporučení jedné nebo více strategií</dc:description>
  <cp:lastModifiedBy>Hříbková Jitka</cp:lastModifiedBy>
  <cp:revision>22</cp:revision>
  <cp:lastPrinted>1601-01-01T00:00:00Z</cp:lastPrinted>
  <dcterms:created xsi:type="dcterms:W3CDTF">2010-06-08T09:59:22Z</dcterms:created>
  <dcterms:modified xsi:type="dcterms:W3CDTF">2013-03-03T13:15:00Z</dcterms:modified>
</cp:coreProperties>
</file>