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AA71FF"/>
    <a:srgbClr val="C6605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20" y="-3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DF15EA-042B-43AD-868A-6BB732E04B91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A857EB-2E30-4EB7-B1E4-FA4DFA9E3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Každý žák obdrží PL a pokusí</a:t>
            </a:r>
            <a:r>
              <a:rPr lang="cs-CZ" baseline="0" dirty="0" smtClean="0"/>
              <a:t> se správně přiřadit a zjistit, kdo je kdo.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A857EB-2E30-4EB7-B1E4-FA4DFA9E31F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PL nejprve žáci</a:t>
            </a:r>
            <a:r>
              <a:rPr lang="cs-CZ" baseline="0" dirty="0" smtClean="0"/>
              <a:t> správně spojí dvojice, potom společně vysvětlí tyto pojmy.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A857EB-2E30-4EB7-B1E4-FA4DFA9E31F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Diskuse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A857EB-2E30-4EB7-B1E4-FA4DFA9E31F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83D18-8DA4-45A0-A029-9D7051F48ECE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84272-0E7D-4E12-BDDC-A9FEE340D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83D18-8DA4-45A0-A029-9D7051F48ECE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84272-0E7D-4E12-BDDC-A9FEE340D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83D18-8DA4-45A0-A029-9D7051F48ECE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84272-0E7D-4E12-BDDC-A9FEE340D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83D18-8DA4-45A0-A029-9D7051F48ECE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84272-0E7D-4E12-BDDC-A9FEE340D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83D18-8DA4-45A0-A029-9D7051F48ECE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84272-0E7D-4E12-BDDC-A9FEE340D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83D18-8DA4-45A0-A029-9D7051F48ECE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84272-0E7D-4E12-BDDC-A9FEE340D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83D18-8DA4-45A0-A029-9D7051F48ECE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84272-0E7D-4E12-BDDC-A9FEE340D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83D18-8DA4-45A0-A029-9D7051F48ECE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84272-0E7D-4E12-BDDC-A9FEE340D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83D18-8DA4-45A0-A029-9D7051F48ECE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84272-0E7D-4E12-BDDC-A9FEE340D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83D18-8DA4-45A0-A029-9D7051F48ECE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84272-0E7D-4E12-BDDC-A9FEE340D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83D18-8DA4-45A0-A029-9D7051F48ECE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84272-0E7D-4E12-BDDC-A9FEE340D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83D18-8DA4-45A0-A029-9D7051F48ECE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B84272-0E7D-4E12-BDDC-A9FEE340D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" TargetMode="External"/><Relationship Id="rId2" Type="http://schemas.openxmlformats.org/officeDocument/2006/relationships/hyperlink" Target="http://www.certnakoz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VkO7 - 17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3. 5.</a:t>
                      </a:r>
                      <a:r>
                        <a:rPr lang="cs-CZ" sz="1300" baseline="0" dirty="0" smtClean="0">
                          <a:latin typeface="Calibri"/>
                        </a:rPr>
                        <a:t>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Volební systém ČR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5061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Řízení společnosti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30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sedmý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VOLEBNÍ SYSTÉM ČR je </a:t>
            </a:r>
            <a:r>
              <a:rPr lang="cs-CZ" b="1" dirty="0"/>
              <a:t>kombinací výkladové hodiny a procvičování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galerie.</a:t>
            </a:r>
          </a:p>
          <a:p>
            <a:endParaRPr lang="cs-CZ" dirty="0"/>
          </a:p>
          <a:p>
            <a:r>
              <a:rPr lang="en-US" dirty="0" smtClean="0"/>
              <a:t>Do </a:t>
            </a:r>
            <a:r>
              <a:rPr lang="en-US" dirty="0" err="1"/>
              <a:t>textu</a:t>
            </a:r>
            <a:r>
              <a:rPr lang="en-US" dirty="0"/>
              <a:t> </a:t>
            </a:r>
            <a:r>
              <a:rPr lang="en-US" dirty="0" err="1"/>
              <a:t>jsou</a:t>
            </a:r>
            <a:r>
              <a:rPr lang="en-US" dirty="0"/>
              <a:t> </a:t>
            </a:r>
            <a:r>
              <a:rPr lang="en-US" dirty="0" err="1"/>
              <a:t>vloženy</a:t>
            </a:r>
            <a:r>
              <a:rPr lang="en-US" dirty="0"/>
              <a:t> </a:t>
            </a:r>
            <a:r>
              <a:rPr lang="cs-CZ" dirty="0" smtClean="0"/>
              <a:t>úkoly</a:t>
            </a:r>
            <a:r>
              <a:rPr lang="en-US" dirty="0" smtClean="0"/>
              <a:t> </a:t>
            </a:r>
            <a:r>
              <a:rPr lang="en-US" dirty="0"/>
              <a:t>pro </a:t>
            </a:r>
            <a:r>
              <a:rPr lang="en-US" dirty="0" err="1"/>
              <a:t>žáky</a:t>
            </a:r>
            <a:r>
              <a:rPr lang="en-US" dirty="0" smtClean="0"/>
              <a:t>.</a:t>
            </a:r>
            <a:endParaRPr lang="cs-CZ" dirty="0" smtClean="0"/>
          </a:p>
          <a:p>
            <a:endParaRPr lang="en-US" dirty="0"/>
          </a:p>
          <a:p>
            <a:r>
              <a:rPr lang="cs-CZ" dirty="0" smtClean="0"/>
              <a:t>Interaktivní </a:t>
            </a:r>
            <a:r>
              <a:rPr lang="cs-CZ" dirty="0"/>
              <a:t>cvičení </a:t>
            </a:r>
            <a:r>
              <a:rPr lang="cs-CZ" dirty="0" smtClean="0"/>
              <a:t>opakuje </a:t>
            </a:r>
            <a:r>
              <a:rPr lang="cs-CZ" dirty="0"/>
              <a:t>probrané učivo.</a:t>
            </a:r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7.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6600" b="1" u="sng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Volební systém ČR</a:t>
            </a:r>
            <a:endParaRPr lang="cs-CZ" sz="6600" b="1" u="sng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0" y="5732463"/>
            <a:ext cx="3735388" cy="547687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400" b="1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611560" y="0"/>
            <a:ext cx="8150400" cy="783892"/>
          </a:xfrm>
        </p:spPr>
        <p:txBody>
          <a:bodyPr/>
          <a:lstStyle/>
          <a:p>
            <a:r>
              <a:rPr lang="cs-CZ" sz="3200" b="1" u="sng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cs typeface="Times New Roman" pitchFamily="18" charset="0"/>
              </a:rPr>
              <a:t>CO  UŽ  VÍŠ  O  VOLEBNÍM  SYSTÉMU . . .</a:t>
            </a:r>
          </a:p>
        </p:txBody>
      </p:sp>
      <p:sp>
        <p:nvSpPr>
          <p:cNvPr id="37891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23528" y="836712"/>
            <a:ext cx="4631040" cy="6365495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</a:pPr>
            <a:r>
              <a:rPr lang="cs-CZ" sz="2000" b="1" dirty="0">
                <a:cs typeface="Times New Roman" pitchFamily="18" charset="0"/>
              </a:rPr>
              <a:t>Jsem občan ČR, už mi bylo 21 let a jsem </a:t>
            </a:r>
            <a:r>
              <a:rPr lang="cs-CZ" sz="2000" b="1" dirty="0" smtClean="0">
                <a:cs typeface="Times New Roman" pitchFamily="18" charset="0"/>
              </a:rPr>
              <a:t>volen </a:t>
            </a:r>
            <a:r>
              <a:rPr lang="cs-CZ" sz="2000" b="1" dirty="0">
                <a:cs typeface="Times New Roman" pitchFamily="18" charset="0"/>
              </a:rPr>
              <a:t>na 4 roky</a:t>
            </a:r>
          </a:p>
          <a:p>
            <a:pPr marL="0" indent="0">
              <a:lnSpc>
                <a:spcPct val="90000"/>
              </a:lnSpc>
            </a:pPr>
            <a:endParaRPr lang="cs-CZ" sz="2000" b="1" dirty="0"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cs typeface="Times New Roman" pitchFamily="18" charset="0"/>
              </a:rPr>
              <a:t>200 křesel</a:t>
            </a:r>
          </a:p>
          <a:p>
            <a:pPr marL="0" indent="0">
              <a:lnSpc>
                <a:spcPct val="90000"/>
              </a:lnSpc>
            </a:pPr>
            <a:endParaRPr lang="cs-CZ" sz="2000" b="1" dirty="0"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cs typeface="Times New Roman" pitchFamily="18" charset="0"/>
              </a:rPr>
              <a:t>Jsem volen, mohu kandidovat v obecních a parlamentních volbách a ve volbách do Evropského parlamentu</a:t>
            </a:r>
          </a:p>
          <a:p>
            <a:pPr marL="0" indent="0">
              <a:lnSpc>
                <a:spcPct val="90000"/>
              </a:lnSpc>
            </a:pPr>
            <a:endParaRPr lang="cs-CZ" sz="2000" b="1" dirty="0"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cs typeface="Times New Roman" pitchFamily="18" charset="0"/>
              </a:rPr>
              <a:t>Jsem občan ČR, už mi bylo 40 let a jsem </a:t>
            </a:r>
            <a:r>
              <a:rPr lang="cs-CZ" sz="2000" b="1" dirty="0" smtClean="0">
                <a:cs typeface="Times New Roman" pitchFamily="18" charset="0"/>
              </a:rPr>
              <a:t>volen </a:t>
            </a:r>
            <a:r>
              <a:rPr lang="cs-CZ" sz="2000" b="1" dirty="0">
                <a:cs typeface="Times New Roman" pitchFamily="18" charset="0"/>
              </a:rPr>
              <a:t>na 6 roků</a:t>
            </a:r>
          </a:p>
          <a:p>
            <a:pPr marL="0" indent="0">
              <a:lnSpc>
                <a:spcPct val="90000"/>
              </a:lnSpc>
            </a:pPr>
            <a:endParaRPr lang="cs-CZ" sz="2000" b="1" dirty="0"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cs typeface="Times New Roman" pitchFamily="18" charset="0"/>
              </a:rPr>
              <a:t>81 křesel</a:t>
            </a:r>
          </a:p>
          <a:p>
            <a:pPr marL="0" indent="0">
              <a:lnSpc>
                <a:spcPct val="90000"/>
              </a:lnSpc>
            </a:pPr>
            <a:endParaRPr lang="cs-CZ" sz="2000" b="1" dirty="0"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cs typeface="Times New Roman" pitchFamily="18" charset="0"/>
              </a:rPr>
              <a:t>Jsem občan ČR,  byl jsem zvolen na 5 let a mám senátorský </a:t>
            </a:r>
            <a:r>
              <a:rPr lang="cs-CZ" sz="2000" b="1" dirty="0" smtClean="0">
                <a:cs typeface="Times New Roman" pitchFamily="18" charset="0"/>
              </a:rPr>
              <a:t>věk</a:t>
            </a: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cs typeface="Times New Roman" pitchFamily="18" charset="0"/>
              </a:rPr>
              <a:t>Jsem volič, mohu využívat svého  volebního práva a jít volit   </a:t>
            </a:r>
          </a:p>
        </p:txBody>
      </p:sp>
      <p:sp>
        <p:nvSpPr>
          <p:cNvPr id="37892" name="Rectangle 4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5220000" y="1600009"/>
            <a:ext cx="3623040" cy="449903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</a:pPr>
            <a:r>
              <a:rPr lang="cs-CZ" sz="2000" b="1" dirty="0">
                <a:cs typeface="Times New Roman" pitchFamily="18" charset="0"/>
              </a:rPr>
              <a:t>Senát </a:t>
            </a: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cs typeface="Times New Roman" pitchFamily="18" charset="0"/>
              </a:rPr>
              <a:t>Volební právo pasivní</a:t>
            </a: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cs typeface="Times New Roman" pitchFamily="18" charset="0"/>
              </a:rPr>
              <a:t>Poslanecká sněmovna</a:t>
            </a: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cs typeface="Times New Roman" pitchFamily="18" charset="0"/>
              </a:rPr>
              <a:t>Poslanec</a:t>
            </a: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cs typeface="Times New Roman" pitchFamily="18" charset="0"/>
              </a:rPr>
              <a:t>Volební právo aktivní </a:t>
            </a: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cs typeface="Times New Roman" pitchFamily="18" charset="0"/>
              </a:rPr>
              <a:t>Prezident</a:t>
            </a: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cs typeface="Times New Roman" pitchFamily="18" charset="0"/>
              </a:rPr>
              <a:t>Senáto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000" b="1" dirty="0">
                <a:latin typeface="Windsor AT" pitchFamily="2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10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10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1000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1000"/>
                                        <p:tgtEl>
                                          <p:spTgt spid="378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1000"/>
                                        <p:tgtEl>
                                          <p:spTgt spid="378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1000"/>
                                        <p:tgtEl>
                                          <p:spTgt spid="378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1000"/>
                                        <p:tgtEl>
                                          <p:spTgt spid="3789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1000"/>
                                        <p:tgtEl>
                                          <p:spTgt spid="378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1000"/>
                                        <p:tgtEl>
                                          <p:spTgt spid="378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1000"/>
                                        <p:tgtEl>
                                          <p:spTgt spid="378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1000"/>
                                        <p:tgtEl>
                                          <p:spTgt spid="378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0"/>
                            </p:stCondLst>
                            <p:childTnLst>
                              <p:par>
                                <p:cTn id="4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1000"/>
                                        <p:tgtEl>
                                          <p:spTgt spid="378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1000"/>
                                        <p:tgtEl>
                                          <p:spTgt spid="378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7000"/>
                            </p:stCondLst>
                            <p:childTnLst>
                              <p:par>
                                <p:cTn id="5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9" dur="1000"/>
                                        <p:tgtEl>
                                          <p:spTgt spid="3789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718267" y="293431"/>
            <a:ext cx="7804800" cy="765531"/>
          </a:xfrm>
        </p:spPr>
        <p:txBody>
          <a:bodyPr/>
          <a:lstStyle/>
          <a:p>
            <a:pPr>
              <a:defRPr/>
            </a:pPr>
            <a:r>
              <a:rPr lang="cs-CZ" sz="4000" b="1" u="sng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KONTROLA . . .</a:t>
            </a:r>
          </a:p>
        </p:txBody>
      </p:sp>
      <p:sp>
        <p:nvSpPr>
          <p:cNvPr id="11267" name="Rectangle 5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195840" y="1535201"/>
            <a:ext cx="4557600" cy="4851870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90000"/>
              </a:lnSpc>
            </a:pPr>
            <a:r>
              <a:rPr lang="cs-CZ" sz="1900" b="1" dirty="0">
                <a:solidFill>
                  <a:srgbClr val="C66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Jsem občan ČR, už mi bylo 21 let a </a:t>
            </a:r>
            <a:r>
              <a:rPr lang="cs-CZ" sz="1900" b="1" dirty="0" smtClean="0">
                <a:solidFill>
                  <a:srgbClr val="C66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sz="1900" b="1" dirty="0">
                <a:solidFill>
                  <a:srgbClr val="C66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1900" b="1" dirty="0" smtClean="0">
                <a:solidFill>
                  <a:srgbClr val="C66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jsem </a:t>
            </a:r>
            <a:r>
              <a:rPr lang="cs-CZ" sz="1900" b="1" dirty="0">
                <a:solidFill>
                  <a:srgbClr val="C66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volen na 4 roky</a:t>
            </a:r>
          </a:p>
          <a:p>
            <a:pPr marL="0" indent="0" algn="just">
              <a:lnSpc>
                <a:spcPct val="90000"/>
              </a:lnSpc>
            </a:pPr>
            <a:endParaRPr lang="cs-CZ" sz="1900" b="1" dirty="0">
              <a:solidFill>
                <a:srgbClr val="33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algn="just">
              <a:lnSpc>
                <a:spcPct val="90000"/>
              </a:lnSpc>
            </a:pPr>
            <a:r>
              <a:rPr lang="cs-CZ" sz="19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200 křesel</a:t>
            </a:r>
          </a:p>
          <a:p>
            <a:pPr marL="0" indent="0" algn="just">
              <a:lnSpc>
                <a:spcPct val="90000"/>
              </a:lnSpc>
            </a:pPr>
            <a:endParaRPr lang="cs-CZ" sz="1900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algn="just">
              <a:lnSpc>
                <a:spcPct val="90000"/>
              </a:lnSpc>
            </a:pPr>
            <a:r>
              <a:rPr lang="cs-CZ" sz="1900" b="1" dirty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Jsem volen, mohu kandidovat v </a:t>
            </a:r>
            <a:r>
              <a:rPr lang="cs-CZ" sz="1900" b="1" dirty="0" smtClean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obec-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sz="1900" b="1" dirty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1900" b="1" dirty="0" smtClean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1900" b="1" dirty="0" err="1" smtClean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ních</a:t>
            </a:r>
            <a:r>
              <a:rPr lang="cs-CZ" sz="1900" b="1" dirty="0" smtClean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1900" b="1" dirty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parlamentních volbách a ve </a:t>
            </a:r>
            <a:r>
              <a:rPr lang="cs-CZ" sz="1900" b="1" dirty="0" smtClean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vol- 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sz="1900" b="1" dirty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1900" b="1" dirty="0" smtClean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1900" b="1" dirty="0" err="1" smtClean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bách</a:t>
            </a:r>
            <a:r>
              <a:rPr lang="cs-CZ" sz="1900" b="1" dirty="0" smtClean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1900" b="1" dirty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 Evropského</a:t>
            </a:r>
            <a:r>
              <a:rPr lang="cs-CZ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1900" b="1" dirty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parlamentu</a:t>
            </a:r>
          </a:p>
          <a:p>
            <a:pPr marL="0" indent="0" algn="just">
              <a:lnSpc>
                <a:spcPct val="90000"/>
              </a:lnSpc>
            </a:pPr>
            <a:endParaRPr lang="cs-CZ" sz="1900" b="1" dirty="0">
              <a:solidFill>
                <a:srgbClr val="00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algn="just">
              <a:lnSpc>
                <a:spcPct val="90000"/>
              </a:lnSpc>
            </a:pPr>
            <a:r>
              <a:rPr lang="cs-CZ" sz="19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Jsem občan ČR, už mi bylo 40 let a </a:t>
            </a:r>
            <a:endParaRPr lang="cs-CZ" sz="19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cs-CZ" sz="19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19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jsem </a:t>
            </a:r>
            <a:r>
              <a:rPr lang="cs-CZ" sz="19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volen na 6 roky </a:t>
            </a:r>
          </a:p>
          <a:p>
            <a:pPr marL="0" indent="0" algn="just">
              <a:lnSpc>
                <a:spcPct val="90000"/>
              </a:lnSpc>
            </a:pPr>
            <a:endParaRPr lang="cs-CZ" sz="19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algn="just">
              <a:lnSpc>
                <a:spcPct val="90000"/>
              </a:lnSpc>
            </a:pPr>
            <a:r>
              <a:rPr lang="cs-CZ" sz="19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81 křesel</a:t>
            </a:r>
          </a:p>
          <a:p>
            <a:pPr marL="0" indent="0" algn="just">
              <a:lnSpc>
                <a:spcPct val="90000"/>
              </a:lnSpc>
            </a:pPr>
            <a:endParaRPr lang="cs-CZ" sz="1900" b="1" dirty="0">
              <a:solidFill>
                <a:srgbClr val="66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algn="just">
              <a:lnSpc>
                <a:spcPct val="90000"/>
              </a:lnSpc>
            </a:pPr>
            <a:r>
              <a:rPr lang="cs-CZ" sz="1900" b="1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Jsem občan ČR,  byl jsem zvolen na 5 </a:t>
            </a:r>
            <a:endParaRPr lang="cs-CZ" sz="1900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algn="just">
              <a:lnSpc>
                <a:spcPct val="90000"/>
              </a:lnSpc>
              <a:buNone/>
            </a:pPr>
            <a:r>
              <a:rPr lang="cs-CZ" sz="1900" b="1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19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let </a:t>
            </a:r>
            <a:r>
              <a:rPr lang="cs-CZ" sz="1900" b="1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mám senátorský věk</a:t>
            </a:r>
          </a:p>
          <a:p>
            <a:pPr marL="0" indent="0" algn="just">
              <a:lnSpc>
                <a:spcPct val="90000"/>
              </a:lnSpc>
            </a:pPr>
            <a:endParaRPr lang="cs-CZ" sz="19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 algn="just">
              <a:lnSpc>
                <a:spcPct val="90000"/>
              </a:lnSpc>
            </a:pPr>
            <a:r>
              <a:rPr lang="cs-CZ" sz="19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Jsem volič, mohu využívat svého </a:t>
            </a:r>
            <a:r>
              <a:rPr lang="cs-CZ" sz="1900" b="1" dirty="0" err="1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vo</a:t>
            </a:r>
            <a:r>
              <a:rPr lang="cs-CZ" sz="19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sz="19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19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lebního </a:t>
            </a:r>
            <a:r>
              <a:rPr lang="cs-CZ" sz="19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práva a jít volit   </a:t>
            </a:r>
          </a:p>
          <a:p>
            <a:pPr marL="0" indent="0">
              <a:lnSpc>
                <a:spcPct val="90000"/>
              </a:lnSpc>
              <a:buNone/>
            </a:pPr>
            <a:endParaRPr lang="cs-CZ" sz="2400" dirty="0">
              <a:solidFill>
                <a:srgbClr val="FF0066"/>
              </a:solidFill>
            </a:endParaRPr>
          </a:p>
        </p:txBody>
      </p:sp>
      <p:sp>
        <p:nvSpPr>
          <p:cNvPr id="11268" name="Rectangle 6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5220000" y="1600009"/>
            <a:ext cx="3623040" cy="4709294"/>
          </a:xfrm>
        </p:spPr>
        <p:txBody>
          <a:bodyPr/>
          <a:lstStyle/>
          <a:p>
            <a:pPr marL="0" indent="0">
              <a:lnSpc>
                <a:spcPct val="90000"/>
              </a:lnSpc>
            </a:pPr>
            <a:r>
              <a:rPr lang="cs-CZ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Senát</a:t>
            </a:r>
            <a:r>
              <a:rPr lang="cs-CZ" sz="1800" b="1" dirty="0">
                <a:solidFill>
                  <a:srgbClr val="66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lnSpc>
                <a:spcPct val="90000"/>
              </a:lnSpc>
              <a:buNone/>
            </a:pPr>
            <a:endParaRPr lang="cs-CZ" sz="1800" b="1" dirty="0">
              <a:solidFill>
                <a:srgbClr val="66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1800" b="1" dirty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Volební právo pasivní</a:t>
            </a:r>
          </a:p>
          <a:p>
            <a:pPr marL="0" indent="0">
              <a:lnSpc>
                <a:spcPct val="90000"/>
              </a:lnSpc>
              <a:buNone/>
            </a:pPr>
            <a:endParaRPr lang="cs-CZ" sz="1800" b="1" dirty="0">
              <a:solidFill>
                <a:srgbClr val="00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18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Poslanecká sněmovna</a:t>
            </a:r>
          </a:p>
          <a:p>
            <a:pPr marL="0" indent="0">
              <a:lnSpc>
                <a:spcPct val="90000"/>
              </a:lnSpc>
              <a:buNone/>
            </a:pPr>
            <a:endParaRPr lang="cs-CZ" sz="1800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1800" b="1" dirty="0">
                <a:solidFill>
                  <a:srgbClr val="C6605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Poslanec</a:t>
            </a:r>
          </a:p>
          <a:p>
            <a:pPr marL="0" indent="0">
              <a:lnSpc>
                <a:spcPct val="90000"/>
              </a:lnSpc>
              <a:buNone/>
            </a:pPr>
            <a:endParaRPr lang="cs-CZ" sz="1800" b="1" dirty="0">
              <a:solidFill>
                <a:srgbClr val="3399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1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Volební právo aktivní</a:t>
            </a:r>
            <a:r>
              <a:rPr lang="cs-CZ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lnSpc>
                <a:spcPct val="90000"/>
              </a:lnSpc>
              <a:buNone/>
            </a:pP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1800" b="1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Prezident</a:t>
            </a:r>
          </a:p>
          <a:p>
            <a:pPr marL="0" indent="0">
              <a:lnSpc>
                <a:spcPct val="90000"/>
              </a:lnSpc>
              <a:buNone/>
            </a:pPr>
            <a:endParaRPr lang="cs-CZ" sz="18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z="1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Senátor </a:t>
            </a:r>
          </a:p>
          <a:p>
            <a:pPr marL="0" indent="0">
              <a:lnSpc>
                <a:spcPct val="90000"/>
              </a:lnSpc>
            </a:pP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5" descr="sejmout00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001" y="247706"/>
            <a:ext cx="6120000" cy="6421635"/>
          </a:xfrm>
          <a:prstGeom prst="rect">
            <a:avLst/>
          </a:prstGeom>
          <a:noFill/>
          <a:ln w="38100">
            <a:solidFill>
              <a:srgbClr val="00CC00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718267" y="97458"/>
            <a:ext cx="8275680" cy="1026828"/>
          </a:xfrm>
        </p:spPr>
        <p:txBody>
          <a:bodyPr/>
          <a:lstStyle/>
          <a:p>
            <a:r>
              <a:rPr lang="cs-CZ" b="1" i="0" u="sng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VYSVĚTLI : VOLEBNÍ  PRÁVO  JE . . .</a:t>
            </a:r>
          </a:p>
        </p:txBody>
      </p:sp>
      <p:sp>
        <p:nvSpPr>
          <p:cNvPr id="39939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0960" y="1600009"/>
            <a:ext cx="2183040" cy="4499032"/>
          </a:xfrm>
        </p:spPr>
        <p:txBody>
          <a:bodyPr/>
          <a:lstStyle/>
          <a:p>
            <a:pPr marL="0" indent="0">
              <a:lnSpc>
                <a:spcPct val="90000"/>
              </a:lnSpc>
            </a:pPr>
            <a:r>
              <a:rPr lang="cs-CZ" sz="2000" b="1" dirty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ROVNÉ</a:t>
            </a: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SVOBODNÉ</a:t>
            </a: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PŘÍMÉ</a:t>
            </a: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VŠEOBECNÉ</a:t>
            </a: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90000"/>
              </a:lnSpc>
              <a:buNone/>
            </a:pPr>
            <a:endParaRPr lang="cs-CZ" sz="2000" b="1" dirty="0">
              <a:solidFill>
                <a:srgbClr val="FF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90000"/>
              </a:lnSpc>
            </a:pPr>
            <a:r>
              <a:rPr lang="cs-CZ" sz="2000" b="1" dirty="0">
                <a:solidFill>
                  <a:srgbClr val="FF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TAJNÉ </a:t>
            </a:r>
          </a:p>
        </p:txBody>
      </p:sp>
      <p:sp>
        <p:nvSpPr>
          <p:cNvPr id="39940" name="Rectangle 4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2988001" y="1468954"/>
            <a:ext cx="5778720" cy="465889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</a:pPr>
            <a:r>
              <a:rPr lang="cs-CZ" sz="2000" b="1" dirty="0"/>
              <a:t>Každý má právo svobodně se rozhodnout, zda se </a:t>
            </a:r>
            <a:r>
              <a:rPr lang="cs-CZ" sz="2000" b="1" dirty="0" smtClean="0"/>
              <a:t>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voleb </a:t>
            </a:r>
            <a:r>
              <a:rPr lang="cs-CZ" sz="2000" b="1" dirty="0"/>
              <a:t>zúčastní a jak bude hlasovat</a:t>
            </a:r>
          </a:p>
          <a:p>
            <a:pPr marL="0" indent="0">
              <a:lnSpc>
                <a:spcPct val="90000"/>
              </a:lnSpc>
              <a:buNone/>
            </a:pPr>
            <a:endParaRPr lang="cs-CZ" sz="2000" b="1" dirty="0"/>
          </a:p>
          <a:p>
            <a:pPr marL="0" indent="0">
              <a:lnSpc>
                <a:spcPct val="90000"/>
              </a:lnSpc>
            </a:pPr>
            <a:r>
              <a:rPr lang="cs-CZ" sz="2000" b="1" dirty="0"/>
              <a:t>Volba je tajná, volební lístky každý volič </a:t>
            </a:r>
            <a:r>
              <a:rPr lang="cs-CZ" sz="2000" b="1" dirty="0" smtClean="0"/>
              <a:t>upravuje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tajně</a:t>
            </a:r>
            <a:endParaRPr lang="cs-CZ" sz="2000" b="1" dirty="0"/>
          </a:p>
          <a:p>
            <a:pPr marL="0" indent="0">
              <a:lnSpc>
                <a:spcPct val="90000"/>
              </a:lnSpc>
              <a:buNone/>
            </a:pPr>
            <a:endParaRPr lang="cs-CZ" sz="2000" b="1" dirty="0"/>
          </a:p>
          <a:p>
            <a:pPr marL="0" indent="0">
              <a:lnSpc>
                <a:spcPct val="90000"/>
              </a:lnSpc>
            </a:pPr>
            <a:r>
              <a:rPr lang="cs-CZ" sz="2000" b="1" dirty="0"/>
              <a:t>Hlas dáváme přímo konkrétnímu kandidátovi</a:t>
            </a:r>
          </a:p>
          <a:p>
            <a:pPr marL="0" indent="0">
              <a:lnSpc>
                <a:spcPct val="90000"/>
              </a:lnSpc>
              <a:buNone/>
            </a:pPr>
            <a:endParaRPr lang="cs-CZ" sz="2000" b="1" dirty="0"/>
          </a:p>
          <a:p>
            <a:pPr marL="0" indent="0">
              <a:lnSpc>
                <a:spcPct val="90000"/>
              </a:lnSpc>
              <a:buNone/>
            </a:pPr>
            <a:endParaRPr lang="cs-CZ" sz="2000" b="1" dirty="0"/>
          </a:p>
          <a:p>
            <a:pPr marL="0" indent="0">
              <a:lnSpc>
                <a:spcPct val="90000"/>
              </a:lnSpc>
            </a:pPr>
            <a:r>
              <a:rPr lang="cs-CZ" sz="2000" b="1" dirty="0"/>
              <a:t>Každý volič má jen jeden hlas a ten má u všech </a:t>
            </a:r>
            <a:endParaRPr lang="cs-CZ" sz="2000" b="1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voličů </a:t>
            </a:r>
            <a:r>
              <a:rPr lang="cs-CZ" sz="2000" b="1" dirty="0"/>
              <a:t>stejnou váhu</a:t>
            </a:r>
          </a:p>
          <a:p>
            <a:pPr marL="0" indent="0">
              <a:lnSpc>
                <a:spcPct val="90000"/>
              </a:lnSpc>
              <a:buNone/>
            </a:pPr>
            <a:endParaRPr lang="cs-CZ" sz="2000" b="1" dirty="0"/>
          </a:p>
          <a:p>
            <a:pPr marL="0" indent="0">
              <a:lnSpc>
                <a:spcPct val="90000"/>
              </a:lnSpc>
              <a:buNone/>
            </a:pPr>
            <a:endParaRPr lang="cs-CZ" sz="2000" b="1" dirty="0"/>
          </a:p>
          <a:p>
            <a:pPr marL="0" indent="0">
              <a:lnSpc>
                <a:spcPct val="90000"/>
              </a:lnSpc>
            </a:pPr>
            <a:r>
              <a:rPr lang="cs-CZ" sz="2000" b="1" dirty="0"/>
              <a:t>Voleb se mohou zúčastnit všichni občané od </a:t>
            </a:r>
            <a:endParaRPr lang="cs-CZ" sz="2000" b="1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určitého </a:t>
            </a:r>
            <a:r>
              <a:rPr lang="cs-CZ" sz="2000" b="1" dirty="0"/>
              <a:t>věku</a:t>
            </a:r>
          </a:p>
        </p:txBody>
      </p:sp>
      <p:sp>
        <p:nvSpPr>
          <p:cNvPr id="39942" name="Line 6"/>
          <p:cNvSpPr>
            <a:spLocks noChangeShapeType="1"/>
          </p:cNvSpPr>
          <p:nvPr/>
        </p:nvSpPr>
        <p:spPr bwMode="auto">
          <a:xfrm flipV="1">
            <a:off x="1259632" y="3429000"/>
            <a:ext cx="1872208" cy="360040"/>
          </a:xfrm>
          <a:prstGeom prst="line">
            <a:avLst/>
          </a:prstGeom>
          <a:noFill/>
          <a:ln w="38100">
            <a:solidFill>
              <a:srgbClr val="FF3300"/>
            </a:solidFill>
            <a:round/>
            <a:headEnd/>
            <a:tailEnd type="triangle" w="med" len="med"/>
          </a:ln>
        </p:spPr>
        <p:txBody>
          <a:bodyPr lIns="91430" tIns="45715" rIns="91430" bIns="45715" anchor="ctr"/>
          <a:lstStyle/>
          <a:p>
            <a:endParaRPr lang="cs-CZ"/>
          </a:p>
        </p:txBody>
      </p:sp>
      <p:sp>
        <p:nvSpPr>
          <p:cNvPr id="39946" name="Line 10"/>
          <p:cNvSpPr>
            <a:spLocks noChangeShapeType="1"/>
          </p:cNvSpPr>
          <p:nvPr/>
        </p:nvSpPr>
        <p:spPr bwMode="auto">
          <a:xfrm>
            <a:off x="1241280" y="1860674"/>
            <a:ext cx="1890560" cy="2504430"/>
          </a:xfrm>
          <a:prstGeom prst="line">
            <a:avLst/>
          </a:prstGeom>
          <a:noFill/>
          <a:ln w="38100">
            <a:solidFill>
              <a:srgbClr val="FFFF66"/>
            </a:solidFill>
            <a:round/>
            <a:headEnd/>
            <a:tailEnd type="triangle" w="med" len="med"/>
          </a:ln>
        </p:spPr>
        <p:txBody>
          <a:bodyPr lIns="91430" tIns="45715" rIns="91430" bIns="45715" anchor="ctr"/>
          <a:lstStyle/>
          <a:p>
            <a:endParaRPr lang="cs-CZ"/>
          </a:p>
        </p:txBody>
      </p:sp>
      <p:sp>
        <p:nvSpPr>
          <p:cNvPr id="39947" name="Line 11"/>
          <p:cNvSpPr>
            <a:spLocks noChangeShapeType="1"/>
          </p:cNvSpPr>
          <p:nvPr/>
        </p:nvSpPr>
        <p:spPr bwMode="auto">
          <a:xfrm>
            <a:off x="1835696" y="4784188"/>
            <a:ext cx="1224136" cy="805052"/>
          </a:xfrm>
          <a:prstGeom prst="line">
            <a:avLst/>
          </a:prstGeom>
          <a:noFill/>
          <a:ln w="38100">
            <a:solidFill>
              <a:srgbClr val="AA71FF"/>
            </a:solidFill>
            <a:round/>
            <a:headEnd/>
            <a:tailEnd type="triangle" w="med" len="med"/>
          </a:ln>
        </p:spPr>
        <p:txBody>
          <a:bodyPr lIns="91430" tIns="45715" rIns="91430" bIns="45715" anchor="ctr"/>
          <a:lstStyle/>
          <a:p>
            <a:endParaRPr lang="cs-CZ"/>
          </a:p>
        </p:txBody>
      </p:sp>
      <p:sp>
        <p:nvSpPr>
          <p:cNvPr id="39948" name="Line 12"/>
          <p:cNvSpPr>
            <a:spLocks noChangeShapeType="1"/>
          </p:cNvSpPr>
          <p:nvPr/>
        </p:nvSpPr>
        <p:spPr bwMode="auto">
          <a:xfrm flipV="1">
            <a:off x="1632960" y="1628799"/>
            <a:ext cx="1498879" cy="950511"/>
          </a:xfrm>
          <a:prstGeom prst="line">
            <a:avLst/>
          </a:prstGeom>
          <a:noFill/>
          <a:ln w="38100">
            <a:solidFill>
              <a:srgbClr val="FF00FF"/>
            </a:solidFill>
            <a:round/>
            <a:headEnd/>
            <a:tailEnd type="triangle" w="med" len="med"/>
          </a:ln>
        </p:spPr>
        <p:txBody>
          <a:bodyPr lIns="91430" tIns="45715" rIns="91430" bIns="45715" anchor="ctr"/>
          <a:lstStyle/>
          <a:p>
            <a:endParaRPr lang="cs-CZ"/>
          </a:p>
        </p:txBody>
      </p:sp>
      <p:sp>
        <p:nvSpPr>
          <p:cNvPr id="39949" name="Line 13"/>
          <p:cNvSpPr>
            <a:spLocks noChangeShapeType="1"/>
          </p:cNvSpPr>
          <p:nvPr/>
        </p:nvSpPr>
        <p:spPr bwMode="auto">
          <a:xfrm flipV="1">
            <a:off x="971600" y="2492896"/>
            <a:ext cx="2160240" cy="3168351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 type="triangle" w="med" len="med"/>
          </a:ln>
        </p:spPr>
        <p:txBody>
          <a:bodyPr lIns="91430" tIns="45715" rIns="91430" bIns="45715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1000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1000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1000"/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1000"/>
                                        <p:tgtEl>
                                          <p:spTgt spid="399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1000"/>
                                        <p:tgtEl>
                                          <p:spTgt spid="399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1000"/>
                                        <p:tgtEl>
                                          <p:spTgt spid="399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1000"/>
                                        <p:tgtEl>
                                          <p:spTgt spid="399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1000"/>
                                        <p:tgtEl>
                                          <p:spTgt spid="399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1000"/>
                                        <p:tgtEl>
                                          <p:spTgt spid="399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1000"/>
                                        <p:tgtEl>
                                          <p:spTgt spid="399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1000"/>
                                        <p:tgtEl>
                                          <p:spTgt spid="3994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1000"/>
                                        <p:tgtEl>
                                          <p:spTgt spid="3994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1000"/>
                                        <p:tgtEl>
                                          <p:spTgt spid="3994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4" dur="1000"/>
                                        <p:tgtEl>
                                          <p:spTgt spid="3994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/>
      <p:bldP spid="39942" grpId="0" animBg="1"/>
      <p:bldP spid="39946" grpId="0" animBg="1"/>
      <p:bldP spid="39947" grpId="0" animBg="1"/>
      <p:bldP spid="39948" grpId="0" animBg="1"/>
      <p:bldP spid="3994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87632" y="0"/>
            <a:ext cx="8426880" cy="1026828"/>
          </a:xfrm>
        </p:spPr>
        <p:txBody>
          <a:bodyPr/>
          <a:lstStyle/>
          <a:p>
            <a:pPr>
              <a:defRPr/>
            </a:pPr>
            <a:r>
              <a:rPr lang="cs-CZ" sz="3200" b="1" u="sng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JAK TYTO POJMY SOUVISÍ S VOLBAMI ?</a:t>
            </a:r>
          </a:p>
        </p:txBody>
      </p:sp>
      <p:sp>
        <p:nvSpPr>
          <p:cNvPr id="1433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00960" y="1196767"/>
            <a:ext cx="8542080" cy="540056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Předvolební kampaň</a:t>
            </a:r>
          </a:p>
          <a:p>
            <a:pPr>
              <a:lnSpc>
                <a:spcPct val="90000"/>
              </a:lnSpc>
              <a:buFont typeface="Arial" pitchFamily="34" charset="0"/>
              <a:buNone/>
            </a:pPr>
            <a:endParaRPr lang="cs-CZ" sz="1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Volební místnost</a:t>
            </a:r>
          </a:p>
          <a:p>
            <a:pPr>
              <a:lnSpc>
                <a:spcPct val="90000"/>
              </a:lnSpc>
              <a:buFont typeface="Arial" pitchFamily="34" charset="0"/>
              <a:buNone/>
            </a:pPr>
            <a:endParaRPr lang="cs-CZ" sz="1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Volební lístky</a:t>
            </a:r>
          </a:p>
          <a:p>
            <a:pPr>
              <a:lnSpc>
                <a:spcPct val="90000"/>
              </a:lnSpc>
              <a:buFont typeface="Arial" pitchFamily="34" charset="0"/>
              <a:buNone/>
            </a:pPr>
            <a:endParaRPr lang="cs-CZ" sz="1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Kandidátky</a:t>
            </a:r>
          </a:p>
          <a:p>
            <a:pPr>
              <a:lnSpc>
                <a:spcPct val="90000"/>
              </a:lnSpc>
              <a:buFont typeface="Arial" pitchFamily="34" charset="0"/>
              <a:buNone/>
            </a:pPr>
            <a:endParaRPr lang="cs-CZ" sz="1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Průkazy totožnosti</a:t>
            </a:r>
          </a:p>
          <a:p>
            <a:pPr>
              <a:lnSpc>
                <a:spcPct val="90000"/>
              </a:lnSpc>
              <a:buFont typeface="Arial" pitchFamily="34" charset="0"/>
              <a:buNone/>
            </a:pPr>
            <a:endParaRPr lang="cs-CZ" sz="1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Volební seznamy</a:t>
            </a:r>
          </a:p>
          <a:p>
            <a:pPr>
              <a:lnSpc>
                <a:spcPct val="90000"/>
              </a:lnSpc>
              <a:buFont typeface="Arial" pitchFamily="34" charset="0"/>
              <a:buNone/>
            </a:pPr>
            <a:endParaRPr lang="cs-CZ" sz="1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Volební urna</a:t>
            </a:r>
          </a:p>
          <a:p>
            <a:pPr>
              <a:lnSpc>
                <a:spcPct val="90000"/>
              </a:lnSpc>
              <a:buFont typeface="Arial" pitchFamily="34" charset="0"/>
              <a:buNone/>
            </a:pPr>
            <a:endParaRPr lang="cs-CZ" sz="1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Volební plenta</a:t>
            </a:r>
          </a:p>
          <a:p>
            <a:pPr>
              <a:lnSpc>
                <a:spcPct val="90000"/>
              </a:lnSpc>
            </a:pPr>
            <a:endParaRPr lang="cs-CZ" sz="1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Volební komise</a:t>
            </a:r>
          </a:p>
        </p:txBody>
      </p:sp>
      <p:pic>
        <p:nvPicPr>
          <p:cNvPr id="14341" name="Picture 5" descr="MCj0397136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001" y="5517220"/>
            <a:ext cx="900000" cy="93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MCj0301366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0000" y="4797144"/>
            <a:ext cx="1198080" cy="1830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7" descr="MCj033923800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4001" y="2348887"/>
            <a:ext cx="905760" cy="9087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Picture 8" descr="MCj02975130000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96001" y="4437107"/>
            <a:ext cx="1297440" cy="1137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5" name="Picture 9" descr="MCBD07295_0000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0" y="1340781"/>
            <a:ext cx="1818720" cy="13883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6" name="Picture 10" descr="MCj03013700000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01" y="3212978"/>
            <a:ext cx="1821600" cy="1576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Documents and Settings\Hříbková Jitka\Local Settings\Temporary Internet Files\Content.IE5\P8JFOJP1\MC90030131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92280" y="1052736"/>
            <a:ext cx="1624889" cy="181691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Janošková, D. a kol., Občanská výchova 7 s blokem rodinná výchova, </a:t>
            </a:r>
            <a:r>
              <a:rPr lang="cs-CZ" sz="18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Fraus</a:t>
            </a:r>
            <a:r>
              <a:rPr lang="cs-CZ" sz="1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2004</a:t>
            </a:r>
            <a:endParaRPr lang="cs-CZ" sz="1800" b="1" dirty="0" smtClean="0">
              <a:solidFill>
                <a:schemeClr val="bg1"/>
              </a:solidFill>
              <a:hlinkClick r:id="rId2"/>
            </a:endParaRPr>
          </a:p>
          <a:p>
            <a:r>
              <a:rPr lang="cs-CZ" sz="1800" dirty="0" smtClean="0">
                <a:hlinkClick r:id="rId3"/>
              </a:rPr>
              <a:t>http://office.</a:t>
            </a:r>
            <a:r>
              <a:rPr lang="cs-CZ" sz="1800" dirty="0" err="1" smtClean="0">
                <a:hlinkClick r:id="rId3"/>
              </a:rPr>
              <a:t>microsoft.com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cs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cz</a:t>
            </a:r>
            <a:r>
              <a:rPr lang="cs-CZ" sz="1800" dirty="0" smtClean="0">
                <a:hlinkClick r:id="rId3"/>
              </a:rPr>
              <a:t>/</a:t>
            </a:r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472</Words>
  <Application>Microsoft Office PowerPoint</Application>
  <PresentationFormat>Předvádění na obrazovce (4:3)</PresentationFormat>
  <Paragraphs>145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Volební systém ČR</vt:lpstr>
      <vt:lpstr>CO  UŽ  VÍŠ  O  VOLEBNÍM  SYSTÉMU . . .</vt:lpstr>
      <vt:lpstr>KONTROLA . . .</vt:lpstr>
      <vt:lpstr>Snímek 6</vt:lpstr>
      <vt:lpstr>VYSVĚTLI : VOLEBNÍ  PRÁVO  JE . . .</vt:lpstr>
      <vt:lpstr>JAK TYTO POJMY SOUVISÍ S VOLBAMI 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Volební systém ČR</dc:title>
  <dc:creator>Hribkova Jitka</dc:creator>
  <cp:lastModifiedBy>Hříbková Jitka</cp:lastModifiedBy>
  <cp:revision>9</cp:revision>
  <dcterms:created xsi:type="dcterms:W3CDTF">2011-04-26T10:29:45Z</dcterms:created>
  <dcterms:modified xsi:type="dcterms:W3CDTF">2013-02-08T20:59:06Z</dcterms:modified>
</cp:coreProperties>
</file>