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handoutMasterIdLst>
    <p:handoutMasterId r:id="rId11"/>
  </p:handoutMasterIdLst>
  <p:sldIdLst>
    <p:sldId id="261" r:id="rId3"/>
    <p:sldId id="262" r:id="rId4"/>
    <p:sldId id="256" r:id="rId5"/>
    <p:sldId id="257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VY_52_INOVACE_26_Jednotky hmotnosti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hmotnosti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88AEE-15CF-4AA7-BB3A-324A0C5C9547}" type="presOf" srcId="{FBBFC3EA-9D9D-4F3A-BEA6-9C2C0E46BF20}" destId="{643EA938-EDE0-4533-ACCC-D2BD6F3A527C}" srcOrd="0" destOrd="0" presId="urn:microsoft.com/office/officeart/2005/8/layout/target3"/>
    <dgm:cxn modelId="{DF39C62E-255D-4069-AF95-C946BE5A7BD3}" type="presOf" srcId="{EBC41103-E2E5-4D48-9B4B-425520D3D098}" destId="{50C2F88D-8688-44C2-A854-691F34009D3B}" srcOrd="0" destOrd="0" presId="urn:microsoft.com/office/officeart/2005/8/layout/target3"/>
    <dgm:cxn modelId="{9A261BAA-2748-415F-8787-BB2115016DC0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532CDDA-FC46-4D9B-B656-3CBDD1A5A827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600B647-6B50-41A3-996A-38C2A9BE7D76}" type="presOf" srcId="{39F8B381-5807-488E-AC22-73DD4140ED4A}" destId="{71045F8C-00FA-488E-A7BD-E2E6753D979D}" srcOrd="0" destOrd="0" presId="urn:microsoft.com/office/officeart/2005/8/layout/target3"/>
    <dgm:cxn modelId="{DEA8A2D0-BD38-45DD-8340-2CFFC043BB95}" type="presOf" srcId="{C73C7642-F245-4585-8F88-243F9FAEF6CA}" destId="{97289DF2-90F4-4EC2-A9FC-633B00BAB610}" srcOrd="0" destOrd="0" presId="urn:microsoft.com/office/officeart/2005/8/layout/target3"/>
    <dgm:cxn modelId="{7A5363AA-2829-4D3B-86EA-9ECB0C6A2B7D}" type="presOf" srcId="{EBC41103-E2E5-4D48-9B4B-425520D3D098}" destId="{F969C235-9271-4D34-B740-D627A121CAD0}" srcOrd="1" destOrd="0" presId="urn:microsoft.com/office/officeart/2005/8/layout/target3"/>
    <dgm:cxn modelId="{2DA7427B-DD3E-4281-91D6-CF433C3B6787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F84F4F5-BDFA-46EE-A2AE-B845C42D04BE}" type="presOf" srcId="{FBBFC3EA-9D9D-4F3A-BEA6-9C2C0E46BF20}" destId="{832BF48F-0145-4429-9E02-8FCA946CCE9E}" srcOrd="1" destOrd="0" presId="urn:microsoft.com/office/officeart/2005/8/layout/target3"/>
    <dgm:cxn modelId="{A7D4E0FE-A091-4EF2-B5BC-86BC84F27C3D}" type="presOf" srcId="{DAEA276B-ECF9-46F6-A7D3-4693B2D32BC4}" destId="{F69A1436-182C-465B-AD7F-FE48E0C090C1}" srcOrd="1" destOrd="0" presId="urn:microsoft.com/office/officeart/2005/8/layout/target3"/>
    <dgm:cxn modelId="{B0F72742-D80F-4EEC-AC7C-E16946F94B4C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D08EA22-302D-4D73-9395-D9C63F72F460}" type="presOf" srcId="{445C7998-7549-48B0-BD68-D4F0167F02E5}" destId="{4D19AB04-24FA-40C2-B203-52AE3D15E171}" srcOrd="1" destOrd="0" presId="urn:microsoft.com/office/officeart/2005/8/layout/target3"/>
    <dgm:cxn modelId="{F48EE4B3-2F0D-4B1F-9191-E2BA4D9D61E7}" type="presOf" srcId="{C73C7642-F245-4585-8F88-243F9FAEF6CA}" destId="{AA41A67C-3D3F-4AE9-9E0F-5D7F7BB2E741}" srcOrd="1" destOrd="0" presId="urn:microsoft.com/office/officeart/2005/8/layout/target3"/>
    <dgm:cxn modelId="{91106F44-6999-49CE-9CF7-0D51A95C09E0}" type="presParOf" srcId="{71045F8C-00FA-488E-A7BD-E2E6753D979D}" destId="{3577EC6B-C980-4F34-8C69-4365E7B8FC8C}" srcOrd="0" destOrd="0" presId="urn:microsoft.com/office/officeart/2005/8/layout/target3"/>
    <dgm:cxn modelId="{B6406A69-610A-487E-B8F9-E0F0B2B6FDEB}" type="presParOf" srcId="{71045F8C-00FA-488E-A7BD-E2E6753D979D}" destId="{6940EB87-DC1D-4BC3-9408-9AC2E1FFC039}" srcOrd="1" destOrd="0" presId="urn:microsoft.com/office/officeart/2005/8/layout/target3"/>
    <dgm:cxn modelId="{A1E17EA4-F953-411B-89F3-5CECEA064F99}" type="presParOf" srcId="{71045F8C-00FA-488E-A7BD-E2E6753D979D}" destId="{BC35EE03-4121-4EF9-923D-7CB6D30D358D}" srcOrd="2" destOrd="0" presId="urn:microsoft.com/office/officeart/2005/8/layout/target3"/>
    <dgm:cxn modelId="{751DA425-63E7-44B6-89BD-D095FC771D31}" type="presParOf" srcId="{71045F8C-00FA-488E-A7BD-E2E6753D979D}" destId="{C95EEA27-3CBF-4645-A92D-9D8AF5C1CBFC}" srcOrd="3" destOrd="0" presId="urn:microsoft.com/office/officeart/2005/8/layout/target3"/>
    <dgm:cxn modelId="{5C683885-A516-40D5-95A0-5ADDAF536B4A}" type="presParOf" srcId="{71045F8C-00FA-488E-A7BD-E2E6753D979D}" destId="{851BB866-B6AE-4566-893F-4C635BA974FC}" srcOrd="4" destOrd="0" presId="urn:microsoft.com/office/officeart/2005/8/layout/target3"/>
    <dgm:cxn modelId="{3BFBA932-6A9E-44F0-B7C9-D572532141C5}" type="presParOf" srcId="{71045F8C-00FA-488E-A7BD-E2E6753D979D}" destId="{643EA938-EDE0-4533-ACCC-D2BD6F3A527C}" srcOrd="5" destOrd="0" presId="urn:microsoft.com/office/officeart/2005/8/layout/target3"/>
    <dgm:cxn modelId="{4D83AFB8-4313-4C4B-BA9A-6FB79BBB08F3}" type="presParOf" srcId="{71045F8C-00FA-488E-A7BD-E2E6753D979D}" destId="{92F31B18-D66D-4CC7-89B9-378928DE877D}" srcOrd="6" destOrd="0" presId="urn:microsoft.com/office/officeart/2005/8/layout/target3"/>
    <dgm:cxn modelId="{0E4523F4-2217-4938-B291-42462929A17F}" type="presParOf" srcId="{71045F8C-00FA-488E-A7BD-E2E6753D979D}" destId="{902074E1-B931-4618-97F1-FADBE82E9C3C}" srcOrd="7" destOrd="0" presId="urn:microsoft.com/office/officeart/2005/8/layout/target3"/>
    <dgm:cxn modelId="{A7C743B9-2BCC-4A97-B8D5-30E17281137F}" type="presParOf" srcId="{71045F8C-00FA-488E-A7BD-E2E6753D979D}" destId="{A3817367-F2BC-482F-8832-FA00B51DCCF3}" srcOrd="8" destOrd="0" presId="urn:microsoft.com/office/officeart/2005/8/layout/target3"/>
    <dgm:cxn modelId="{F94CCBEF-B0C0-411E-A58D-96C81FFC78B1}" type="presParOf" srcId="{71045F8C-00FA-488E-A7BD-E2E6753D979D}" destId="{626ABFF6-56C8-4386-B662-68EC364EED9D}" srcOrd="9" destOrd="0" presId="urn:microsoft.com/office/officeart/2005/8/layout/target3"/>
    <dgm:cxn modelId="{0CDBAC13-C797-4142-A334-76E8072C32A8}" type="presParOf" srcId="{71045F8C-00FA-488E-A7BD-E2E6753D979D}" destId="{6DB11F1C-D028-4800-9625-6611CA9DE6D4}" srcOrd="10" destOrd="0" presId="urn:microsoft.com/office/officeart/2005/8/layout/target3"/>
    <dgm:cxn modelId="{7AAF6210-9555-4FDC-84F8-4F41CD3A1E48}" type="presParOf" srcId="{71045F8C-00FA-488E-A7BD-E2E6753D979D}" destId="{CDED6FE3-AD8F-4ACC-B6B8-710EDDD97598}" srcOrd="11" destOrd="0" presId="urn:microsoft.com/office/officeart/2005/8/layout/target3"/>
    <dgm:cxn modelId="{A416B8B4-475F-466A-A52E-5D4232E4870F}" type="presParOf" srcId="{71045F8C-00FA-488E-A7BD-E2E6753D979D}" destId="{397AC6D7-84A6-4150-958F-83C92D9ACF38}" srcOrd="12" destOrd="0" presId="urn:microsoft.com/office/officeart/2005/8/layout/target3"/>
    <dgm:cxn modelId="{B6470FEC-7EF6-4D86-80CC-21C2B877B62C}" type="presParOf" srcId="{71045F8C-00FA-488E-A7BD-E2E6753D979D}" destId="{D7419528-33A6-416D-9E64-B3F7915C5149}" srcOrd="13" destOrd="0" presId="urn:microsoft.com/office/officeart/2005/8/layout/target3"/>
    <dgm:cxn modelId="{C4B08784-1B4E-4BD5-B1C3-120E399CD5FA}" type="presParOf" srcId="{71045F8C-00FA-488E-A7BD-E2E6753D979D}" destId="{97289DF2-90F4-4EC2-A9FC-633B00BAB610}" srcOrd="14" destOrd="0" presId="urn:microsoft.com/office/officeart/2005/8/layout/target3"/>
    <dgm:cxn modelId="{21960068-F4AD-4481-BCA8-C8DB6E14B693}" type="presParOf" srcId="{71045F8C-00FA-488E-A7BD-E2E6753D979D}" destId="{234EBA9D-95B4-4C20-A84E-6F65F1085DC6}" srcOrd="15" destOrd="0" presId="urn:microsoft.com/office/officeart/2005/8/layout/target3"/>
    <dgm:cxn modelId="{7B3C5BAB-0575-498A-8FB5-A6CB1375F41E}" type="presParOf" srcId="{71045F8C-00FA-488E-A7BD-E2E6753D979D}" destId="{12255512-213F-41DF-90A6-8B4CD74A2B52}" srcOrd="16" destOrd="0" presId="urn:microsoft.com/office/officeart/2005/8/layout/target3"/>
    <dgm:cxn modelId="{9A0D347F-ABC3-48BB-B79F-E09097F3AF6A}" type="presParOf" srcId="{71045F8C-00FA-488E-A7BD-E2E6753D979D}" destId="{50C2F88D-8688-44C2-A854-691F34009D3B}" srcOrd="17" destOrd="0" presId="urn:microsoft.com/office/officeart/2005/8/layout/target3"/>
    <dgm:cxn modelId="{C7F4906D-C27E-4914-A3A8-FE854E75DBC9}" type="presParOf" srcId="{71045F8C-00FA-488E-A7BD-E2E6753D979D}" destId="{4D19AB04-24FA-40C2-B203-52AE3D15E171}" srcOrd="18" destOrd="0" presId="urn:microsoft.com/office/officeart/2005/8/layout/target3"/>
    <dgm:cxn modelId="{97F543DE-C8D7-4F07-9249-C4ECB8E11C1B}" type="presParOf" srcId="{71045F8C-00FA-488E-A7BD-E2E6753D979D}" destId="{832BF48F-0145-4429-9E02-8FCA946CCE9E}" srcOrd="19" destOrd="0" presId="urn:microsoft.com/office/officeart/2005/8/layout/target3"/>
    <dgm:cxn modelId="{7B5A4B2C-09A0-414E-8F8F-6229217F95DB}" type="presParOf" srcId="{71045F8C-00FA-488E-A7BD-E2E6753D979D}" destId="{E7297F21-D4FD-4A41-AE58-814D01A6B5E7}" srcOrd="20" destOrd="0" presId="urn:microsoft.com/office/officeart/2005/8/layout/target3"/>
    <dgm:cxn modelId="{10C6D158-02E7-4C4D-AFF5-5D0B45A1808C}" type="presParOf" srcId="{71045F8C-00FA-488E-A7BD-E2E6753D979D}" destId="{F69A1436-182C-465B-AD7F-FE48E0C090C1}" srcOrd="21" destOrd="0" presId="urn:microsoft.com/office/officeart/2005/8/layout/target3"/>
    <dgm:cxn modelId="{CCC97955-4F30-4554-B28A-AA6B261EC2AD}" type="presParOf" srcId="{71045F8C-00FA-488E-A7BD-E2E6753D979D}" destId="{AA41A67C-3D3F-4AE9-9E0F-5D7F7BB2E741}" srcOrd="22" destOrd="0" presId="urn:microsoft.com/office/officeart/2005/8/layout/target3"/>
    <dgm:cxn modelId="{3A044953-5442-4680-B30B-7E44AF7AB03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VY_52_INOVACE_26_Jednotky hmotnosti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hmotnosti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728A6-3A58-4038-91E2-504905B54D9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B2C4F8-5074-4A07-AAC6-DCCD92932A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86872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D690F-26D3-40EA-9010-80FA0426A12A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39021-2E62-481D-B99F-CC3825BF25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0804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600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4294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9523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035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6992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0457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238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4833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995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8079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3314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39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79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97635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66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131571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pro interaktivní tabuli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Výklad a procvičení učiva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Otázky ústně, převody do sešitu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11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Jednotky hmotnosti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77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-243408"/>
            <a:ext cx="8229600" cy="1600200"/>
          </a:xfrm>
        </p:spPr>
        <p:txBody>
          <a:bodyPr/>
          <a:lstStyle/>
          <a:p>
            <a:r>
              <a:rPr lang="cs-CZ" dirty="0"/>
              <a:t>Odpověz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49685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Jaké znáš jednotky hmotnosti?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V kterých jednotkách je nejvhodnější vyjádřit hmotnost člověka, ovoce v obchodě, náklaďáku, šunky ke svačině?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 uvedeným hmotnostem přiřaď  těleso z okolí: 3 kg, 55 kg, 250 g, 15 t, 2 g.</a:t>
            </a: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800" dirty="0"/>
              <a:t>Který živočich má největší hmotnost? </a:t>
            </a:r>
            <a:endParaRPr lang="cs-CZ" sz="2800" dirty="0" smtClean="0"/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800" dirty="0" smtClean="0"/>
              <a:t>Kolik </a:t>
            </a:r>
            <a:r>
              <a:rPr lang="cs-CZ" sz="2800" dirty="0"/>
              <a:t>jsi vážil, když jsi se narodil</a:t>
            </a:r>
            <a:r>
              <a:rPr lang="cs-CZ" sz="2800" dirty="0" smtClean="0"/>
              <a:t>? </a:t>
            </a: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800" dirty="0" smtClean="0"/>
              <a:t>Jaké </a:t>
            </a:r>
            <a:r>
              <a:rPr lang="cs-CZ" sz="2800" dirty="0"/>
              <a:t>znáš váhy?                     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457200" indent="-457200">
              <a:buAutoNum type="arabicPeriod"/>
            </a:pPr>
            <a:endParaRPr lang="cs-CZ" sz="2800" dirty="0" smtClean="0"/>
          </a:p>
          <a:p>
            <a:pPr marL="457200" indent="-457200">
              <a:buAutoNum type="arabicPeriod"/>
            </a:pPr>
            <a:endParaRPr lang="cs-CZ" sz="2800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091645"/>
            <a:ext cx="29523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plejtvák obrovský </a:t>
            </a:r>
          </a:p>
          <a:p>
            <a:r>
              <a:rPr lang="cs-CZ" sz="2800" dirty="0" smtClean="0"/>
              <a:t>kolem 150 tun</a:t>
            </a:r>
            <a:endParaRPr lang="cs-CZ" sz="2800" dirty="0"/>
          </a:p>
        </p:txBody>
      </p:sp>
      <p:pic>
        <p:nvPicPr>
          <p:cNvPr id="1034" name="Picture 10" descr="C:\Users\Krejsová\AppData\Local\Microsoft\Windows\Temporary Internet Files\Content.IE5\HW1QB9ZW\MC900352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075" y="4823578"/>
            <a:ext cx="2520280" cy="192112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40530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13" name="Zahnutá šipka nahoru 12"/>
          <p:cNvSpPr/>
          <p:nvPr/>
        </p:nvSpPr>
        <p:spPr>
          <a:xfrm rot="10800000">
            <a:off x="1763688" y="3501008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 rot="10800000">
            <a:off x="5364087" y="3487522"/>
            <a:ext cx="2808312" cy="62701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 rot="10800000">
            <a:off x="3508648" y="3487523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1804506" y="4669904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>
            <a:off x="3516062" y="4669904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>
            <a:off x="5364086" y="4669904"/>
            <a:ext cx="2808314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        ∙ </a:t>
            </a:r>
            <a:r>
              <a:rPr lang="cs-CZ" sz="4000" b="1" dirty="0"/>
              <a:t>1000 </a:t>
            </a:r>
            <a:r>
              <a:rPr lang="cs-CZ" sz="4000" b="1" dirty="0" smtClean="0"/>
              <a:t>    </a:t>
            </a:r>
            <a:r>
              <a:rPr lang="cs-CZ" sz="4000" b="1" dirty="0"/>
              <a:t>∙ 1000 </a:t>
            </a:r>
            <a:r>
              <a:rPr lang="cs-CZ" sz="4000" b="1" dirty="0" smtClean="0"/>
              <a:t>        </a:t>
            </a:r>
            <a:r>
              <a:rPr lang="cs-CZ" sz="4000" b="1" dirty="0"/>
              <a:t>∙ 1000</a:t>
            </a:r>
          </a:p>
          <a:p>
            <a:pPr marL="0" indent="0">
              <a:buNone/>
            </a:pPr>
            <a:r>
              <a:rPr lang="cs-CZ" sz="4000" b="1" dirty="0" smtClean="0"/>
              <a:t>                                         </a:t>
            </a:r>
            <a:endParaRPr lang="cs-CZ" sz="4000" b="1" dirty="0"/>
          </a:p>
          <a:p>
            <a:pPr marL="0" indent="0">
              <a:buNone/>
            </a:pPr>
            <a:r>
              <a:rPr lang="cs-CZ" sz="4000" b="1" dirty="0" smtClean="0"/>
              <a:t>     mg         g           kg         q        t</a:t>
            </a:r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    </a:t>
            </a:r>
            <a:r>
              <a:rPr lang="cs-CZ" sz="4000" b="1" dirty="0" smtClean="0"/>
              <a:t>: </a:t>
            </a:r>
            <a:r>
              <a:rPr lang="cs-CZ" sz="4000" b="1" dirty="0"/>
              <a:t>1000    </a:t>
            </a:r>
            <a:r>
              <a:rPr lang="cs-CZ" sz="4000" b="1" dirty="0" smtClean="0"/>
              <a:t> </a:t>
            </a:r>
            <a:r>
              <a:rPr lang="cs-CZ" sz="4000" b="1" dirty="0"/>
              <a:t>: 1000      </a:t>
            </a:r>
            <a:r>
              <a:rPr lang="cs-CZ" sz="4000" b="1" dirty="0" smtClean="0"/>
              <a:t>  : </a:t>
            </a:r>
            <a:r>
              <a:rPr lang="cs-CZ" sz="4000" b="1" dirty="0"/>
              <a:t>1000</a:t>
            </a:r>
            <a:endParaRPr lang="cs-CZ" sz="4000" b="1" dirty="0" smtClean="0"/>
          </a:p>
          <a:p>
            <a:pPr marL="0" indent="0">
              <a:buNone/>
            </a:pPr>
            <a:endParaRPr lang="cs-CZ" sz="4000" b="1" dirty="0"/>
          </a:p>
        </p:txBody>
      </p:sp>
      <p:grpSp>
        <p:nvGrpSpPr>
          <p:cNvPr id="41" name="Skupina 40"/>
          <p:cNvGrpSpPr/>
          <p:nvPr/>
        </p:nvGrpSpPr>
        <p:grpSpPr>
          <a:xfrm>
            <a:off x="323528" y="1527561"/>
            <a:ext cx="8372441" cy="4669979"/>
            <a:chOff x="457200" y="1600200"/>
            <a:chExt cx="8229600" cy="4525963"/>
          </a:xfrm>
        </p:grpSpPr>
        <p:sp>
          <p:nvSpPr>
            <p:cNvPr id="42" name="Zástupný symbol pro obsah 2"/>
            <p:cNvSpPr txBox="1">
              <a:spLocks/>
            </p:cNvSpPr>
            <p:nvPr/>
          </p:nvSpPr>
          <p:spPr>
            <a:xfrm>
              <a:off x="457200" y="1600200"/>
              <a:ext cx="8229600" cy="452596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Char char="o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Char char="o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Char char="o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Char char="o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endParaRPr lang="cs-CZ" sz="4000" b="1" dirty="0" smtClean="0"/>
            </a:p>
            <a:p>
              <a:pPr marL="0" indent="0">
                <a:buFont typeface="Arial" pitchFamily="34" charset="0"/>
                <a:buNone/>
              </a:pPr>
              <a:endParaRPr lang="cs-CZ" sz="4000" b="1" dirty="0" smtClean="0"/>
            </a:p>
            <a:p>
              <a:pPr marL="0" indent="0">
                <a:buFont typeface="Arial" pitchFamily="34" charset="0"/>
                <a:buNone/>
              </a:pPr>
              <a:r>
                <a:rPr lang="cs-CZ" sz="4000" b="1" dirty="0" smtClean="0"/>
                <a:t>        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4000" b="1" dirty="0" smtClean="0"/>
                <a:t>                                         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4000" b="1" dirty="0"/>
                <a:t> </a:t>
              </a:r>
              <a:r>
                <a:rPr lang="cs-CZ" sz="4000" b="1" dirty="0" smtClean="0"/>
                <a:t>                                     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4400" b="1" dirty="0" smtClean="0"/>
                <a:t>      </a:t>
              </a:r>
              <a:endParaRPr lang="cs-CZ" sz="4000" b="1" dirty="0" smtClean="0"/>
            </a:p>
            <a:p>
              <a:pPr marL="0" indent="0">
                <a:buFont typeface="Arial" pitchFamily="34" charset="0"/>
                <a:buNone/>
              </a:pPr>
              <a:endParaRPr lang="cs-CZ" sz="4000" b="1" dirty="0"/>
            </a:p>
          </p:txBody>
        </p:sp>
        <p:sp>
          <p:nvSpPr>
            <p:cNvPr id="43" name="Zahnutá šipka nahoru 42"/>
            <p:cNvSpPr/>
            <p:nvPr/>
          </p:nvSpPr>
          <p:spPr>
            <a:xfrm rot="10800000">
              <a:off x="5611164" y="4041067"/>
              <a:ext cx="1073886" cy="270030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Zahnutá šipka nahoru 43"/>
            <p:cNvSpPr/>
            <p:nvPr/>
          </p:nvSpPr>
          <p:spPr>
            <a:xfrm rot="10800000">
              <a:off x="7020272" y="4041067"/>
              <a:ext cx="944688" cy="270031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Zahnutá šipka nahoru 44"/>
            <p:cNvSpPr/>
            <p:nvPr/>
          </p:nvSpPr>
          <p:spPr>
            <a:xfrm>
              <a:off x="7034307" y="4507885"/>
              <a:ext cx="944688" cy="270031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Zahnutá šipka nahoru 45"/>
            <p:cNvSpPr/>
            <p:nvPr/>
          </p:nvSpPr>
          <p:spPr>
            <a:xfrm>
              <a:off x="5611165" y="4642901"/>
              <a:ext cx="1145894" cy="324036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721652" y="4203086"/>
              <a:ext cx="1080120" cy="5070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>
                      <a:lumMod val="50000"/>
                    </a:schemeClr>
                  </a:solidFill>
                </a:rPr>
                <a:t>∙</a:t>
              </a:r>
              <a:r>
                <a:rPr lang="cs-CZ" sz="2800" dirty="0" smtClean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100</a:t>
              </a:r>
              <a:endParaRPr lang="cs-CZ" sz="2800" dirty="0">
                <a:solidFill>
                  <a:schemeClr val="bg1">
                    <a:lumMod val="50000"/>
                  </a:schemeClr>
                </a:solidFill>
                <a:latin typeface="+mj-lt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165463" y="4149081"/>
              <a:ext cx="654305" cy="5070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>
                      <a:lumMod val="50000"/>
                    </a:schemeClr>
                  </a:solidFill>
                </a:rPr>
                <a:t>∙</a:t>
              </a:r>
              <a:r>
                <a:rPr lang="cs-CZ" sz="2800" dirty="0" smtClean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10</a:t>
              </a:r>
              <a:endParaRPr lang="cs-CZ" sz="2800" dirty="0">
                <a:solidFill>
                  <a:schemeClr val="bg1">
                    <a:lumMod val="50000"/>
                  </a:schemeClr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181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70922" y="-387424"/>
            <a:ext cx="8229600" cy="1600200"/>
          </a:xfrm>
        </p:spPr>
        <p:txBody>
          <a:bodyPr/>
          <a:lstStyle/>
          <a:p>
            <a:r>
              <a:rPr lang="cs-CZ" dirty="0" smtClean="0"/>
              <a:t>Vyjádři v kilogramech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691680" y="1600200"/>
            <a:ext cx="699512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250 g =          0,25 kg</a:t>
            </a:r>
          </a:p>
          <a:p>
            <a:pPr marL="0" indent="0">
              <a:buNone/>
            </a:pPr>
            <a:r>
              <a:rPr lang="cs-CZ" sz="2800" dirty="0" smtClean="0"/>
              <a:t>20 g =            0,02 kg</a:t>
            </a:r>
          </a:p>
          <a:p>
            <a:pPr marL="0" indent="0">
              <a:buNone/>
            </a:pPr>
            <a:r>
              <a:rPr lang="cs-CZ" sz="2800" dirty="0" smtClean="0"/>
              <a:t>2500 mg =     0,025 kg</a:t>
            </a:r>
          </a:p>
          <a:p>
            <a:pPr marL="0" indent="0">
              <a:buNone/>
            </a:pPr>
            <a:r>
              <a:rPr lang="cs-CZ" sz="2800" dirty="0" smtClean="0"/>
              <a:t>2 t =                2 000 kg</a:t>
            </a:r>
          </a:p>
          <a:p>
            <a:pPr marL="0" indent="0">
              <a:buNone/>
            </a:pPr>
            <a:r>
              <a:rPr lang="cs-CZ" sz="2800" dirty="0" smtClean="0"/>
              <a:t>8,5 t =             8 500 kg</a:t>
            </a:r>
          </a:p>
          <a:p>
            <a:pPr marL="0" indent="0">
              <a:buNone/>
            </a:pPr>
            <a:r>
              <a:rPr lang="cs-CZ" sz="2800" dirty="0" smtClean="0"/>
              <a:t>2735 g =         2,735 kg</a:t>
            </a:r>
          </a:p>
          <a:p>
            <a:pPr marL="0" indent="0">
              <a:buNone/>
            </a:pPr>
            <a:r>
              <a:rPr lang="cs-CZ" sz="2800" dirty="0" smtClean="0"/>
              <a:t>0,55 t =           550 kg</a:t>
            </a:r>
          </a:p>
          <a:p>
            <a:pPr marL="0" indent="0">
              <a:buNone/>
            </a:pPr>
            <a:r>
              <a:rPr lang="cs-CZ" sz="2800" dirty="0" smtClean="0"/>
              <a:t>0,007 t =         7 kg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075" name="Picture 3" descr="C:\Users\Krejsová\AppData\Local\Microsoft\Windows\Temporary Internet Files\Content.IE5\AF19HDOE\MC900361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8"/>
            <a:ext cx="4748602" cy="466384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57539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188</TotalTime>
  <Words>240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Default Theme</vt:lpstr>
      <vt:lpstr>Motiv systému Office</vt:lpstr>
      <vt:lpstr>Prezentace aplikace PowerPoint</vt:lpstr>
      <vt:lpstr>Anotace</vt:lpstr>
      <vt:lpstr>Jednotky hmotnosti</vt:lpstr>
      <vt:lpstr>Odpověz </vt:lpstr>
      <vt:lpstr>Jednotky hmotnosti</vt:lpstr>
      <vt:lpstr>Vyjádři v kilogramech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Krejsová</dc:creator>
  <cp:lastModifiedBy>Krejsová</cp:lastModifiedBy>
  <cp:revision>19</cp:revision>
  <dcterms:created xsi:type="dcterms:W3CDTF">2012-02-27T16:27:37Z</dcterms:created>
  <dcterms:modified xsi:type="dcterms:W3CDTF">2012-03-06T21:07:08Z</dcterms:modified>
</cp:coreProperties>
</file>