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231BA3-F945-4030-9259-F35462A227D3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52E9C3-1D1F-4329-89B3-9836C00B64C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52E9C3-1D1F-4329-89B3-9836C00B64C1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52E9C3-1D1F-4329-89B3-9836C00B64C1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52E9C3-1D1F-4329-89B3-9836C00B64C1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52E9C3-1D1F-4329-89B3-9836C00B64C1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52E9C3-1D1F-4329-89B3-9836C00B64C1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52E9C3-1D1F-4329-89B3-9836C00B64C1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52E9C3-1D1F-4329-89B3-9836C00B64C1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52E9C3-1D1F-4329-89B3-9836C00B64C1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52E9C3-1D1F-4329-89B3-9836C00B64C1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52E9C3-1D1F-4329-89B3-9836C00B64C1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52E9C3-1D1F-4329-89B3-9836C00B64C1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52E9C3-1D1F-4329-89B3-9836C00B64C1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5378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6985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6224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7380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895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187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4890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6889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8606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6313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1054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7817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Miloslav Cajska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VY_52_INOVACE_</a:t>
            </a:r>
            <a:r>
              <a:rPr lang="cs-CZ" dirty="0" smtClean="0">
                <a:solidFill>
                  <a:srgbClr val="FFC000"/>
                </a:solidFill>
              </a:rPr>
              <a:t>1A_01_Bakterie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Přírodopis  </a:t>
            </a:r>
            <a:r>
              <a:rPr lang="cs-CZ" dirty="0">
                <a:solidFill>
                  <a:srgbClr val="FFC000"/>
                </a:solidFill>
              </a:rPr>
              <a:t>na 2. 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Probíraná látka seznamuje žáky se skupinou organizmů – bakterií.</a:t>
            </a:r>
          </a:p>
          <a:p>
            <a:r>
              <a:rPr lang="cs-CZ" dirty="0" smtClean="0"/>
              <a:t>Vysvětluje užitečnost, ale také nebezpečí těchto organizmů.</a:t>
            </a:r>
          </a:p>
          <a:p>
            <a:r>
              <a:rPr lang="cs-CZ" dirty="0" smtClean="0"/>
              <a:t>Prezentace ukazuje možnosti nákazy a ochrany před bakteriemi.</a:t>
            </a:r>
          </a:p>
          <a:p>
            <a:r>
              <a:rPr lang="cs-CZ" dirty="0" smtClean="0"/>
              <a:t>Pro žáky 6. třídy, interaktivní tabule.</a:t>
            </a:r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dirty="0" smtClean="0"/>
              <a:t>Anotace:</a:t>
            </a:r>
          </a:p>
        </p:txBody>
      </p:sp>
    </p:spTree>
    <p:extLst>
      <p:ext uri="{BB962C8B-B14F-4D97-AF65-F5344CB8AC3E}">
        <p14:creationId xmlns:p14="http://schemas.microsoft.com/office/powerpoint/2010/main" xmlns="" val="327971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13800" dirty="0" smtClean="0">
                <a:solidFill>
                  <a:schemeClr val="bg1">
                    <a:lumMod val="50000"/>
                  </a:schemeClr>
                </a:solidFill>
              </a:rPr>
              <a:t>Bakterie</a:t>
            </a:r>
          </a:p>
          <a:p>
            <a:pPr marL="0" indent="0" algn="ctr">
              <a:buNone/>
            </a:pPr>
            <a:r>
              <a:rPr lang="cs-CZ" sz="7100" dirty="0">
                <a:solidFill>
                  <a:schemeClr val="bg1">
                    <a:lumMod val="50000"/>
                  </a:schemeClr>
                </a:solidFill>
              </a:rPr>
              <a:t>-</a:t>
            </a:r>
            <a:endParaRPr lang="cs-CZ" sz="7100" dirty="0" smtClean="0">
              <a:solidFill>
                <a:schemeClr val="bg1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500" b="1" dirty="0">
                <a:solidFill>
                  <a:schemeClr val="bg1">
                    <a:lumMod val="50000"/>
                  </a:schemeClr>
                </a:solidFill>
              </a:rPr>
              <a:t>j</a:t>
            </a:r>
            <a:r>
              <a:rPr lang="cs-CZ" sz="6500" b="1" smtClean="0">
                <a:solidFill>
                  <a:schemeClr val="bg1">
                    <a:lumMod val="50000"/>
                  </a:schemeClr>
                </a:solidFill>
              </a:rPr>
              <a:t>ednobuněčné </a:t>
            </a:r>
            <a:r>
              <a:rPr lang="cs-CZ" sz="6500" b="1" dirty="0">
                <a:solidFill>
                  <a:schemeClr val="bg1">
                    <a:lumMod val="50000"/>
                  </a:schemeClr>
                </a:solidFill>
              </a:rPr>
              <a:t>organismy s nepravým jádrem</a:t>
            </a:r>
          </a:p>
          <a:p>
            <a:pPr marL="0" indent="0" algn="ctr">
              <a:buNone/>
            </a:pPr>
            <a:endParaRPr lang="cs-CZ" sz="138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05508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Znaky: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nejstarší </a:t>
            </a:r>
            <a:r>
              <a:rPr lang="cs-CZ" dirty="0"/>
              <a:t>organismy na Zemi</a:t>
            </a:r>
          </a:p>
          <a:p>
            <a:r>
              <a:rPr lang="cs-CZ" dirty="0" smtClean="0"/>
              <a:t>jednobuněčné </a:t>
            </a:r>
            <a:r>
              <a:rPr lang="cs-CZ" dirty="0"/>
              <a:t>organismy viditelné pouze pod mikroskopem (mikrobi), velikost 0,001mm</a:t>
            </a:r>
          </a:p>
          <a:p>
            <a:r>
              <a:rPr lang="cs-CZ" dirty="0" smtClean="0"/>
              <a:t>buňky </a:t>
            </a:r>
            <a:r>
              <a:rPr lang="cs-CZ" dirty="0"/>
              <a:t>bakterií mají různý tvar </a:t>
            </a:r>
            <a:r>
              <a:rPr lang="cs-CZ" dirty="0" smtClean="0"/>
              <a:t>např.           </a:t>
            </a:r>
          </a:p>
          <a:p>
            <a:pPr lvl="4"/>
            <a:r>
              <a:rPr lang="cs-CZ" sz="3600" dirty="0" smtClean="0"/>
              <a:t> </a:t>
            </a:r>
            <a:r>
              <a:rPr lang="cs-CZ" sz="3600" dirty="0"/>
              <a:t>kulovitý = koky</a:t>
            </a:r>
          </a:p>
          <a:p>
            <a:pPr lvl="4"/>
            <a:r>
              <a:rPr lang="cs-CZ" sz="3600" dirty="0"/>
              <a:t> </a:t>
            </a:r>
            <a:r>
              <a:rPr lang="cs-CZ" sz="3600" dirty="0" smtClean="0"/>
              <a:t>tyčinkovitý </a:t>
            </a:r>
            <a:r>
              <a:rPr lang="cs-CZ" sz="3600" dirty="0"/>
              <a:t>= bacily </a:t>
            </a:r>
          </a:p>
          <a:p>
            <a:r>
              <a:rPr lang="cs-CZ" dirty="0" smtClean="0"/>
              <a:t>často </a:t>
            </a:r>
            <a:r>
              <a:rPr lang="cs-CZ" dirty="0"/>
              <a:t>se spojují v řetízky, hrozny</a:t>
            </a:r>
          </a:p>
          <a:p>
            <a:r>
              <a:rPr lang="cs-CZ" dirty="0"/>
              <a:t> velmi rychle se rozmnožují buněčným dělením (vznikají dvě stejné buňky z buňky mateřské)</a:t>
            </a:r>
          </a:p>
          <a:p>
            <a:r>
              <a:rPr lang="cs-CZ" dirty="0" smtClean="0"/>
              <a:t>vyskytují </a:t>
            </a:r>
            <a:r>
              <a:rPr lang="cs-CZ" dirty="0"/>
              <a:t>se ve vodě, v půdě, ve vzduchu i v těle živočichů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165481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Různé tvary bakterií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1337" r="50232"/>
          <a:stretch/>
        </p:blipFill>
        <p:spPr bwMode="auto">
          <a:xfrm>
            <a:off x="1234086" y="980728"/>
            <a:ext cx="6243779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tvary bakterí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496" t="11255" r="-1393" b="-11255"/>
          <a:stretch/>
        </p:blipFill>
        <p:spPr bwMode="auto">
          <a:xfrm>
            <a:off x="1115616" y="3524377"/>
            <a:ext cx="6480720" cy="33566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705046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490066"/>
          </a:xfrm>
        </p:spPr>
        <p:txBody>
          <a:bodyPr>
            <a:noAutofit/>
          </a:bodyPr>
          <a:lstStyle/>
          <a:p>
            <a:r>
              <a:rPr lang="cs-CZ" sz="2600" b="1" dirty="0" smtClean="0"/>
              <a:t>Stavba buňky bakterie s vlákny při mnohonásobném zvětšení</a:t>
            </a:r>
            <a:endParaRPr lang="cs-CZ" sz="2600" b="1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516"/>
          <a:stretch/>
        </p:blipFill>
        <p:spPr bwMode="auto">
          <a:xfrm>
            <a:off x="611560" y="692696"/>
            <a:ext cx="8208912" cy="501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5589240"/>
            <a:ext cx="82809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Spora</a:t>
            </a:r>
            <a:r>
              <a:rPr lang="cs-CZ" sz="3600" dirty="0"/>
              <a:t> = zapouzdřená bakterie, přečká </a:t>
            </a:r>
            <a:endParaRPr lang="cs-CZ" sz="3600" dirty="0" smtClean="0"/>
          </a:p>
          <a:p>
            <a:r>
              <a:rPr lang="cs-CZ" sz="3600" dirty="0"/>
              <a:t> </a:t>
            </a:r>
            <a:r>
              <a:rPr lang="cs-CZ" sz="3600" dirty="0" smtClean="0"/>
              <a:t>              nepříznivé </a:t>
            </a:r>
            <a:r>
              <a:rPr lang="cs-CZ" sz="3600" dirty="0"/>
              <a:t>období</a:t>
            </a:r>
          </a:p>
          <a:p>
            <a:r>
              <a:rPr lang="cs-CZ" sz="3600" dirty="0"/>
              <a:t> 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2413345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Druhy bakterií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cizopasné</a:t>
            </a:r>
            <a:r>
              <a:rPr lang="cs-CZ" dirty="0" smtClean="0"/>
              <a:t> </a:t>
            </a:r>
            <a:r>
              <a:rPr lang="cs-CZ" dirty="0"/>
              <a:t>– proniknou do těla a způsobí jeho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onemocnění</a:t>
            </a:r>
            <a:endParaRPr lang="cs-CZ" dirty="0"/>
          </a:p>
          <a:p>
            <a:r>
              <a:rPr lang="cs-CZ" b="1" dirty="0"/>
              <a:t>rozkladné (</a:t>
            </a:r>
            <a:r>
              <a:rPr lang="cs-CZ" b="1" dirty="0" err="1"/>
              <a:t>destruenti</a:t>
            </a:r>
            <a:r>
              <a:rPr lang="cs-CZ" b="1" dirty="0"/>
              <a:t> - rozkladači</a:t>
            </a:r>
            <a:r>
              <a:rPr lang="cs-CZ" dirty="0"/>
              <a:t>) – půdní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bakterie</a:t>
            </a:r>
            <a:r>
              <a:rPr lang="cs-CZ" dirty="0"/>
              <a:t>, tlení, hnití</a:t>
            </a:r>
          </a:p>
          <a:p>
            <a:r>
              <a:rPr lang="cs-CZ" b="1" dirty="0"/>
              <a:t>žijící v symbióze </a:t>
            </a:r>
            <a:r>
              <a:rPr lang="cs-CZ" dirty="0"/>
              <a:t>– oboustranně prospěšné soužití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bakterie </a:t>
            </a:r>
            <a:r>
              <a:rPr lang="cs-CZ" dirty="0"/>
              <a:t>s jiným organismem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např</a:t>
            </a:r>
            <a:r>
              <a:rPr lang="cs-CZ" dirty="0"/>
              <a:t>. hlízkové bakterie – žijí v symbióze (soužití) s rostlinou, váží vzdušný dusík (hrách)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83623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Hlízkové bakterie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196752"/>
            <a:ext cx="3528392" cy="5314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0698218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Bakteriální onemocnění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 borelióza </a:t>
            </a:r>
            <a:r>
              <a:rPr lang="cs-CZ" dirty="0"/>
              <a:t>(přenáší klíště</a:t>
            </a:r>
            <a:r>
              <a:rPr lang="cs-CZ" dirty="0" smtClean="0"/>
              <a:t>)</a:t>
            </a:r>
          </a:p>
          <a:p>
            <a:r>
              <a:rPr lang="cs-CZ" dirty="0" smtClean="0"/>
              <a:t> </a:t>
            </a:r>
            <a:r>
              <a:rPr lang="cs-CZ" dirty="0"/>
              <a:t>kapavka a příjice (syfilis) (přenos pohlavním stykem</a:t>
            </a:r>
            <a:r>
              <a:rPr lang="cs-CZ" dirty="0" smtClean="0"/>
              <a:t>)</a:t>
            </a:r>
          </a:p>
          <a:p>
            <a:r>
              <a:rPr lang="cs-CZ" dirty="0" smtClean="0"/>
              <a:t> angína</a:t>
            </a:r>
          </a:p>
          <a:p>
            <a:r>
              <a:rPr lang="cs-CZ" dirty="0" smtClean="0"/>
              <a:t> spála</a:t>
            </a:r>
          </a:p>
          <a:p>
            <a:r>
              <a:rPr lang="cs-CZ" dirty="0" smtClean="0"/>
              <a:t> </a:t>
            </a:r>
            <a:r>
              <a:rPr lang="cs-CZ" dirty="0"/>
              <a:t>záněty </a:t>
            </a:r>
            <a:r>
              <a:rPr lang="cs-CZ" dirty="0" smtClean="0"/>
              <a:t>plic</a:t>
            </a:r>
          </a:p>
          <a:p>
            <a:r>
              <a:rPr lang="cs-CZ" dirty="0" smtClean="0"/>
              <a:t> </a:t>
            </a:r>
            <a:r>
              <a:rPr lang="cs-CZ" dirty="0" smtClean="0"/>
              <a:t>tuberkulóza</a:t>
            </a:r>
            <a:r>
              <a:rPr lang="cs-CZ" dirty="0"/>
              <a:t>…</a:t>
            </a:r>
          </a:p>
          <a:p>
            <a:endParaRPr lang="cs-CZ" dirty="0"/>
          </a:p>
          <a:p>
            <a:r>
              <a:rPr lang="cs-CZ" dirty="0"/>
              <a:t> </a:t>
            </a:r>
            <a:r>
              <a:rPr lang="cs-CZ" sz="4100" b="1" dirty="0"/>
              <a:t>Přenos</a:t>
            </a:r>
            <a:r>
              <a:rPr lang="cs-CZ" dirty="0"/>
              <a:t>: hmyz, kapénky, sliny,  prach, styk s nemocným…..</a:t>
            </a:r>
          </a:p>
          <a:p>
            <a:r>
              <a:rPr lang="cs-CZ" sz="3600" b="1" dirty="0">
                <a:solidFill>
                  <a:srgbClr val="FF0000"/>
                </a:solidFill>
              </a:rPr>
              <a:t>!Hygiena, sterilizace a dezinfekce!</a:t>
            </a:r>
            <a:endParaRPr lang="cs-CZ" b="1" dirty="0">
              <a:solidFill>
                <a:srgbClr val="FF0000"/>
              </a:solidFill>
            </a:endParaRPr>
          </a:p>
          <a:p>
            <a:r>
              <a:rPr lang="cs-CZ" sz="4100" b="1" dirty="0"/>
              <a:t>Ochrana: </a:t>
            </a:r>
            <a:r>
              <a:rPr lang="cs-CZ" b="1" dirty="0"/>
              <a:t>antibiotika</a:t>
            </a:r>
            <a:r>
              <a:rPr lang="cs-CZ" dirty="0"/>
              <a:t> – léky</a:t>
            </a:r>
          </a:p>
          <a:p>
            <a:pPr marL="0" indent="0">
              <a:buNone/>
            </a:pPr>
            <a:r>
              <a:rPr lang="cs-CZ" dirty="0"/>
              <a:t>                  </a:t>
            </a:r>
            <a:r>
              <a:rPr lang="cs-CZ" dirty="0" smtClean="0"/>
              <a:t>          </a:t>
            </a:r>
            <a:r>
              <a:rPr lang="cs-CZ" b="1" dirty="0" smtClean="0"/>
              <a:t>očkování </a:t>
            </a:r>
            <a:r>
              <a:rPr lang="cs-CZ" b="1" dirty="0"/>
              <a:t>(vakcíny) </a:t>
            </a:r>
            <a:r>
              <a:rPr lang="cs-CZ" dirty="0"/>
              <a:t>– do těla jsou vpraveny mrtvé nebo polomrtvé bakterie dané nemoci</a:t>
            </a:r>
          </a:p>
        </p:txBody>
      </p:sp>
    </p:spTree>
    <p:extLst>
      <p:ext uri="{BB962C8B-B14F-4D97-AF65-F5344CB8AC3E}">
        <p14:creationId xmlns:p14="http://schemas.microsoft.com/office/powerpoint/2010/main" xmlns="" val="35281316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Užitečné bakterie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929411"/>
          </a:xfrm>
        </p:spPr>
        <p:txBody>
          <a:bodyPr>
            <a:normAutofit/>
          </a:bodyPr>
          <a:lstStyle/>
          <a:p>
            <a:r>
              <a:rPr lang="cs-CZ" sz="3600" dirty="0" smtClean="0"/>
              <a:t>bakterie </a:t>
            </a:r>
            <a:r>
              <a:rPr lang="cs-CZ" sz="3600" dirty="0"/>
              <a:t>octového  a alkoholového </a:t>
            </a:r>
            <a:r>
              <a:rPr lang="cs-CZ" sz="3600" dirty="0" smtClean="0"/>
              <a:t>kvašení</a:t>
            </a:r>
          </a:p>
          <a:p>
            <a:r>
              <a:rPr lang="cs-CZ" sz="3600" dirty="0" smtClean="0"/>
              <a:t> </a:t>
            </a:r>
            <a:r>
              <a:rPr lang="cs-CZ" sz="3600" dirty="0"/>
              <a:t>výroba kysaného </a:t>
            </a:r>
            <a:r>
              <a:rPr lang="cs-CZ" sz="3600" dirty="0" smtClean="0"/>
              <a:t>zelí</a:t>
            </a:r>
          </a:p>
          <a:p>
            <a:r>
              <a:rPr lang="cs-CZ" sz="3600" dirty="0" smtClean="0"/>
              <a:t> </a:t>
            </a:r>
            <a:r>
              <a:rPr lang="cs-CZ" sz="3600" dirty="0"/>
              <a:t>kysaných nápojů z </a:t>
            </a:r>
            <a:r>
              <a:rPr lang="cs-CZ" sz="3600" dirty="0" smtClean="0"/>
              <a:t>mléka</a:t>
            </a:r>
          </a:p>
          <a:p>
            <a:r>
              <a:rPr lang="cs-CZ" sz="3600" dirty="0" smtClean="0"/>
              <a:t> </a:t>
            </a:r>
            <a:r>
              <a:rPr lang="cs-CZ" sz="3600" dirty="0"/>
              <a:t>čištění odpadních </a:t>
            </a:r>
            <a:r>
              <a:rPr lang="cs-CZ" sz="3600" dirty="0" smtClean="0"/>
              <a:t>vod</a:t>
            </a:r>
          </a:p>
          <a:p>
            <a:r>
              <a:rPr lang="cs-CZ" sz="3600" dirty="0" smtClean="0"/>
              <a:t> </a:t>
            </a:r>
            <a:r>
              <a:rPr lang="cs-CZ" sz="3600" dirty="0"/>
              <a:t>bakterie </a:t>
            </a:r>
            <a:r>
              <a:rPr lang="cs-CZ" sz="3600" b="1" dirty="0" err="1"/>
              <a:t>Escheria</a:t>
            </a:r>
            <a:r>
              <a:rPr lang="cs-CZ" sz="3600" b="1" dirty="0"/>
              <a:t> coli </a:t>
            </a:r>
            <a:r>
              <a:rPr lang="cs-CZ" sz="3600" dirty="0"/>
              <a:t>v trávicí soustavě rozkládá potravu a tvoří </a:t>
            </a:r>
            <a:r>
              <a:rPr lang="cs-CZ" sz="3600" b="1" dirty="0"/>
              <a:t>vitamíny </a:t>
            </a:r>
            <a:r>
              <a:rPr lang="cs-CZ" sz="3600" b="1" dirty="0" smtClean="0"/>
              <a:t>B a </a:t>
            </a:r>
            <a:r>
              <a:rPr lang="cs-CZ" sz="3600" b="1" dirty="0"/>
              <a:t>K</a:t>
            </a:r>
          </a:p>
        </p:txBody>
      </p:sp>
    </p:spTree>
    <p:extLst>
      <p:ext uri="{BB962C8B-B14F-4D97-AF65-F5344CB8AC3E}">
        <p14:creationId xmlns:p14="http://schemas.microsoft.com/office/powerpoint/2010/main" xmlns="" val="35867987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Domácí 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Zjisti, jaká bakteriální onemocnění jsi prodělal(a)?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Zjisti, jaké vakcíny jsi dostal(a)?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Nakresli si do sešitu a popiš stavbu bakterie z učebnice.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Nakresli si do sešitu alespoň tři tvary bakterií.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52308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pPr algn="l"/>
            <a:r>
              <a:rPr lang="cs-CZ" sz="2000" dirty="0" smtClean="0"/>
              <a:t>Citace: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l-PL" sz="1200" i="1" dirty="0"/>
              <a:t>Kořeny bobu obecného s hlízkami</a:t>
            </a:r>
            <a:r>
              <a:rPr lang="pl-PL" sz="1200" dirty="0"/>
              <a:t> [online]. 2010 [cit. 2011-03-03]. Dostupné z: http://web2.mendelu.cz/af_221_multitext/vyziva_rostlin/images/biogenni_prvky/hlizky_fazol.gif 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Obrázky: tvary bakterií a stavba bakterie.</a:t>
            </a:r>
            <a:endParaRPr lang="cs-CZ" sz="1200" dirty="0"/>
          </a:p>
          <a:p>
            <a:pPr marL="0" indent="0">
              <a:buNone/>
            </a:pPr>
            <a:r>
              <a:rPr lang="cs-CZ" sz="1200" i="1" dirty="0"/>
              <a:t>Přírodopis 1</a:t>
            </a:r>
            <a:r>
              <a:rPr lang="cs-CZ" sz="1200" dirty="0"/>
              <a:t>. Praha: SPN, 2004. ISBN 80-7235-068-4. </a:t>
            </a:r>
          </a:p>
        </p:txBody>
      </p:sp>
    </p:spTree>
    <p:extLst>
      <p:ext uri="{BB962C8B-B14F-4D97-AF65-F5344CB8AC3E}">
        <p14:creationId xmlns:p14="http://schemas.microsoft.com/office/powerpoint/2010/main" xmlns="" val="267550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402</Words>
  <Application>Microsoft Office PowerPoint</Application>
  <PresentationFormat>Předvádění na obrazovce (4:3)</PresentationFormat>
  <Paragraphs>80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 </vt:lpstr>
      <vt:lpstr>Anotace:</vt:lpstr>
      <vt:lpstr> </vt:lpstr>
      <vt:lpstr>Znaky:</vt:lpstr>
      <vt:lpstr>Různé tvary bakterií</vt:lpstr>
      <vt:lpstr>Stavba buňky bakterie s vlákny při mnohonásobném zvětšení</vt:lpstr>
      <vt:lpstr>Druhy bakterií </vt:lpstr>
      <vt:lpstr>Hlízkové bakterie </vt:lpstr>
      <vt:lpstr>Bakteriální onemocnění</vt:lpstr>
      <vt:lpstr>Užitečné bakterie</vt:lpstr>
      <vt:lpstr>Domácí úkol:</vt:lpstr>
      <vt:lpstr>Citace:</vt:lpstr>
    </vt:vector>
  </TitlesOfParts>
  <Company>HL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šárka</cp:lastModifiedBy>
  <cp:revision>20</cp:revision>
  <cp:lastPrinted>2011-11-28T08:18:46Z</cp:lastPrinted>
  <dcterms:created xsi:type="dcterms:W3CDTF">2011-09-01T06:10:59Z</dcterms:created>
  <dcterms:modified xsi:type="dcterms:W3CDTF">2013-03-03T20:40:43Z</dcterms:modified>
</cp:coreProperties>
</file>